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49" r:id="rId2"/>
    <p:sldId id="373" r:id="rId3"/>
    <p:sldId id="359" r:id="rId4"/>
    <p:sldId id="354" r:id="rId5"/>
    <p:sldId id="340" r:id="rId6"/>
    <p:sldId id="356" r:id="rId7"/>
    <p:sldId id="355" r:id="rId8"/>
    <p:sldId id="380" r:id="rId9"/>
    <p:sldId id="357" r:id="rId10"/>
    <p:sldId id="358" r:id="rId11"/>
    <p:sldId id="378" r:id="rId12"/>
    <p:sldId id="362" r:id="rId13"/>
    <p:sldId id="363" r:id="rId14"/>
    <p:sldId id="364" r:id="rId15"/>
    <p:sldId id="365" r:id="rId16"/>
    <p:sldId id="360" r:id="rId17"/>
    <p:sldId id="366" r:id="rId18"/>
    <p:sldId id="367" r:id="rId19"/>
    <p:sldId id="368" r:id="rId20"/>
    <p:sldId id="331" r:id="rId21"/>
    <p:sldId id="382" r:id="rId22"/>
    <p:sldId id="376" r:id="rId23"/>
    <p:sldId id="377" r:id="rId24"/>
    <p:sldId id="303" r:id="rId25"/>
    <p:sldId id="370" r:id="rId26"/>
    <p:sldId id="348" r:id="rId27"/>
    <p:sldId id="371" r:id="rId28"/>
    <p:sldId id="375" r:id="rId29"/>
    <p:sldId id="379" r:id="rId30"/>
    <p:sldId id="344" r:id="rId31"/>
    <p:sldId id="381" r:id="rId32"/>
    <p:sldId id="383" r:id="rId33"/>
    <p:sldId id="384" r:id="rId34"/>
    <p:sldId id="385" r:id="rId35"/>
    <p:sldId id="369"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p:restoredTop sz="70972" autoAdjust="0"/>
  </p:normalViewPr>
  <p:slideViewPr>
    <p:cSldViewPr>
      <p:cViewPr varScale="1">
        <p:scale>
          <a:sx n="91" d="100"/>
          <a:sy n="91" d="100"/>
        </p:scale>
        <p:origin x="1816" y="176"/>
      </p:cViewPr>
      <p:guideLst>
        <p:guide orient="horz" pos="2160"/>
        <p:guide pos="2880"/>
      </p:guideLst>
    </p:cSldViewPr>
  </p:slideViewPr>
  <p:notesTextViewPr>
    <p:cViewPr>
      <p:scale>
        <a:sx n="1" d="1"/>
        <a:sy n="1" d="1"/>
      </p:scale>
      <p:origin x="0" y="0"/>
    </p:cViewPr>
  </p:notesTextViewPr>
  <p:sorterViewPr>
    <p:cViewPr>
      <p:scale>
        <a:sx n="53" d="100"/>
        <a:sy n="5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9A5EBD-1FD5-473A-AB9C-741454400F01}" type="doc">
      <dgm:prSet loTypeId="urn:microsoft.com/office/officeart/2011/layout/RadialPictureList#1" loCatId="picture" qsTypeId="urn:microsoft.com/office/officeart/2005/8/quickstyle/simple5" qsCatId="simple" csTypeId="urn:microsoft.com/office/officeart/2005/8/colors/accent1_2" csCatId="accent1" phldr="1"/>
      <dgm:spPr/>
      <dgm:t>
        <a:bodyPr/>
        <a:lstStyle/>
        <a:p>
          <a:endParaRPr lang="it-IT"/>
        </a:p>
      </dgm:t>
    </dgm:pt>
    <dgm:pt modelId="{037C1084-5588-42A6-9D15-7D4372BD1E38}">
      <dgm:prSet phldrT="[Testo]"/>
      <dgm:spPr/>
      <dgm:t>
        <a:bodyPr/>
        <a:lstStyle/>
        <a:p>
          <a:r>
            <a:rPr lang="it-IT" dirty="0">
              <a:solidFill>
                <a:schemeClr val="bg1"/>
              </a:solidFill>
            </a:rPr>
            <a:t>Le azioni</a:t>
          </a:r>
        </a:p>
      </dgm:t>
    </dgm:pt>
    <dgm:pt modelId="{51B8D59F-7628-424B-AFB1-FC858E6EBC8F}" type="parTrans" cxnId="{14693356-D186-4FF9-A3E3-703EEDDD870E}">
      <dgm:prSet/>
      <dgm:spPr/>
      <dgm:t>
        <a:bodyPr/>
        <a:lstStyle/>
        <a:p>
          <a:endParaRPr lang="it-IT"/>
        </a:p>
      </dgm:t>
    </dgm:pt>
    <dgm:pt modelId="{7D26BDF6-8B96-4887-BB0A-C4BFDA6AC788}" type="sibTrans" cxnId="{14693356-D186-4FF9-A3E3-703EEDDD870E}">
      <dgm:prSet/>
      <dgm:spPr>
        <a:ln w="38100">
          <a:solidFill>
            <a:schemeClr val="accent1"/>
          </a:solidFill>
        </a:ln>
      </dgm:spPr>
      <dgm:t>
        <a:bodyPr/>
        <a:lstStyle/>
        <a:p>
          <a:endParaRPr lang="it-IT"/>
        </a:p>
      </dgm:t>
    </dgm:pt>
    <dgm:pt modelId="{5191A065-E63D-4E89-B182-C71C2F65FA2B}">
      <dgm:prSet phldrT="[Testo]" custT="1"/>
      <dgm:spPr/>
      <dgm:t>
        <a:bodyPr/>
        <a:lstStyle/>
        <a:p>
          <a:r>
            <a:rPr lang="it-IT" sz="2000" dirty="0">
              <a:solidFill>
                <a:schemeClr val="accent6">
                  <a:lumMod val="75000"/>
                </a:schemeClr>
              </a:solidFill>
            </a:rPr>
            <a:t>Riduzione conflitti:</a:t>
          </a:r>
        </a:p>
        <a:p>
          <a:r>
            <a:rPr lang="it-IT" sz="2000" dirty="0">
              <a:solidFill>
                <a:schemeClr val="accent6">
                  <a:lumMod val="75000"/>
                </a:schemeClr>
              </a:solidFill>
            </a:rPr>
            <a:t>Supporto agli allevatori (mantenimento cani da guardiania)</a:t>
          </a:r>
        </a:p>
      </dgm:t>
    </dgm:pt>
    <dgm:pt modelId="{A5E61ACC-45B6-4946-A9E9-F39AC05A64B3}" type="parTrans" cxnId="{16FB3CE8-2732-4268-B420-763D64DE3C63}">
      <dgm:prSet/>
      <dgm:spPr/>
      <dgm:t>
        <a:bodyPr/>
        <a:lstStyle/>
        <a:p>
          <a:endParaRPr lang="it-IT"/>
        </a:p>
      </dgm:t>
    </dgm:pt>
    <dgm:pt modelId="{6E12724E-AB5E-4DAC-BDEF-1465FE02DCD6}" type="sibTrans" cxnId="{16FB3CE8-2732-4268-B420-763D64DE3C63}">
      <dgm:prSet/>
      <dgm:spPr/>
      <dgm:t>
        <a:bodyPr/>
        <a:lstStyle/>
        <a:p>
          <a:endParaRPr lang="it-IT"/>
        </a:p>
      </dgm:t>
    </dgm:pt>
    <dgm:pt modelId="{99DB0600-1D09-4C45-BE1B-386EE777F729}">
      <dgm:prSet phldrT="[Testo]" custT="1"/>
      <dgm:spPr/>
      <dgm:t>
        <a:bodyPr/>
        <a:lstStyle/>
        <a:p>
          <a:r>
            <a:rPr lang="it-IT" sz="2000" dirty="0">
              <a:solidFill>
                <a:schemeClr val="accent6">
                  <a:lumMod val="75000"/>
                </a:schemeClr>
              </a:solidFill>
            </a:rPr>
            <a:t>Antibracconaggio:</a:t>
          </a:r>
        </a:p>
        <a:p>
          <a:r>
            <a:rPr lang="it-IT" sz="2000" dirty="0">
              <a:solidFill>
                <a:schemeClr val="accent6">
                  <a:lumMod val="75000"/>
                </a:schemeClr>
              </a:solidFill>
            </a:rPr>
            <a:t>Equipaggiamento guardie WWF e supporto nuclei antiveleno carabinieri (</a:t>
          </a:r>
          <a:r>
            <a:rPr lang="it-IT" sz="2000" dirty="0" err="1">
              <a:solidFill>
                <a:schemeClr val="accent6">
                  <a:lumMod val="75000"/>
                </a:schemeClr>
              </a:solidFill>
            </a:rPr>
            <a:t>sniffer</a:t>
          </a:r>
          <a:r>
            <a:rPr lang="it-IT" sz="2000" dirty="0">
              <a:solidFill>
                <a:schemeClr val="accent6">
                  <a:lumMod val="75000"/>
                </a:schemeClr>
              </a:solidFill>
            </a:rPr>
            <a:t> dogs)</a:t>
          </a:r>
        </a:p>
      </dgm:t>
    </dgm:pt>
    <dgm:pt modelId="{ABF55503-F692-4DEC-BC41-0CBE0BE3900A}" type="parTrans" cxnId="{FE65D98C-F4B1-491F-98B1-D1D516B37896}">
      <dgm:prSet/>
      <dgm:spPr/>
      <dgm:t>
        <a:bodyPr/>
        <a:lstStyle/>
        <a:p>
          <a:endParaRPr lang="it-IT"/>
        </a:p>
      </dgm:t>
    </dgm:pt>
    <dgm:pt modelId="{1C8E9598-967C-4D66-9F8F-7DF0EFEDADD0}" type="sibTrans" cxnId="{FE65D98C-F4B1-491F-98B1-D1D516B37896}">
      <dgm:prSet/>
      <dgm:spPr/>
      <dgm:t>
        <a:bodyPr/>
        <a:lstStyle/>
        <a:p>
          <a:endParaRPr lang="it-IT"/>
        </a:p>
      </dgm:t>
    </dgm:pt>
    <dgm:pt modelId="{CFB3BDFD-9AAD-4260-BDE9-91C669585834}">
      <dgm:prSet phldrT="[Testo]" custT="1"/>
      <dgm:spPr/>
      <dgm:t>
        <a:bodyPr/>
        <a:lstStyle/>
        <a:p>
          <a:r>
            <a:rPr lang="it-IT" sz="2000" dirty="0">
              <a:solidFill>
                <a:schemeClr val="accent6">
                  <a:lumMod val="75000"/>
                </a:schemeClr>
              </a:solidFill>
            </a:rPr>
            <a:t>Centri di convivenza </a:t>
          </a:r>
          <a:r>
            <a:rPr lang="it-IT" sz="2000" dirty="0" err="1">
              <a:solidFill>
                <a:schemeClr val="accent6">
                  <a:lumMod val="75000"/>
                </a:schemeClr>
              </a:solidFill>
            </a:rPr>
            <a:t>uomini&amp;lupi</a:t>
          </a:r>
          <a:r>
            <a:rPr lang="it-IT" sz="2000" dirty="0">
              <a:solidFill>
                <a:schemeClr val="accent6">
                  <a:lumMod val="75000"/>
                </a:schemeClr>
              </a:solidFill>
            </a:rPr>
            <a:t>:</a:t>
          </a:r>
        </a:p>
        <a:p>
          <a:r>
            <a:rPr lang="it-IT" sz="2000" dirty="0">
              <a:solidFill>
                <a:schemeClr val="accent6">
                  <a:lumMod val="75000"/>
                </a:schemeClr>
              </a:solidFill>
            </a:rPr>
            <a:t>campi di volontariato, incontri e formazione</a:t>
          </a:r>
        </a:p>
      </dgm:t>
    </dgm:pt>
    <dgm:pt modelId="{4AA4B685-69CF-4E86-8285-80AF278FDF48}" type="parTrans" cxnId="{FD9C6868-D850-4EA0-B5F1-162580566C6E}">
      <dgm:prSet/>
      <dgm:spPr/>
      <dgm:t>
        <a:bodyPr/>
        <a:lstStyle/>
        <a:p>
          <a:endParaRPr lang="it-IT"/>
        </a:p>
      </dgm:t>
    </dgm:pt>
    <dgm:pt modelId="{F01ED8D9-420D-41F9-9B57-EBE1E889BE26}" type="sibTrans" cxnId="{FD9C6868-D850-4EA0-B5F1-162580566C6E}">
      <dgm:prSet/>
      <dgm:spPr/>
      <dgm:t>
        <a:bodyPr/>
        <a:lstStyle/>
        <a:p>
          <a:endParaRPr lang="it-IT"/>
        </a:p>
      </dgm:t>
    </dgm:pt>
    <dgm:pt modelId="{E25E5A27-B970-4F8E-8337-1282293A3ECA}" type="pres">
      <dgm:prSet presAssocID="{539A5EBD-1FD5-473A-AB9C-741454400F01}" presName="Name0" presStyleCnt="0">
        <dgm:presLayoutVars>
          <dgm:chMax val="1"/>
          <dgm:chPref val="1"/>
          <dgm:dir/>
          <dgm:resizeHandles/>
        </dgm:presLayoutVars>
      </dgm:prSet>
      <dgm:spPr/>
    </dgm:pt>
    <dgm:pt modelId="{DDD53BA5-28D2-4CC9-AEE7-87304F03B17E}" type="pres">
      <dgm:prSet presAssocID="{037C1084-5588-42A6-9D15-7D4372BD1E38}" presName="Parent" presStyleLbl="node1" presStyleIdx="0" presStyleCnt="2" custScaleX="82106" custScaleY="84270">
        <dgm:presLayoutVars>
          <dgm:chMax val="4"/>
          <dgm:chPref val="3"/>
        </dgm:presLayoutVars>
      </dgm:prSet>
      <dgm:spPr/>
    </dgm:pt>
    <dgm:pt modelId="{9A9F5E47-EEA6-493F-9A83-3C05A46F1DC8}" type="pres">
      <dgm:prSet presAssocID="{5191A065-E63D-4E89-B182-C71C2F65FA2B}" presName="Accent" presStyleLbl="node1" presStyleIdx="1" presStyleCnt="2"/>
      <dgm:spPr/>
    </dgm:pt>
    <dgm:pt modelId="{848A032B-E4D5-410A-9B50-9E9B8F861B0C}" type="pres">
      <dgm:prSet presAssocID="{5191A065-E63D-4E89-B182-C71C2F65FA2B}"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8A9B3C4A-1446-47FA-B550-5B99141D4ACB}" type="pres">
      <dgm:prSet presAssocID="{5191A065-E63D-4E89-B182-C71C2F65FA2B}" presName="Child1" presStyleLbl="revTx" presStyleIdx="0" presStyleCnt="3" custScaleX="172807" custLinFactNeighborX="33119" custLinFactNeighborY="-926">
        <dgm:presLayoutVars>
          <dgm:chMax val="0"/>
          <dgm:chPref val="0"/>
          <dgm:bulletEnabled val="1"/>
        </dgm:presLayoutVars>
      </dgm:prSet>
      <dgm:spPr/>
    </dgm:pt>
    <dgm:pt modelId="{EF811FE3-0EA9-4B77-B15E-DD24FB17DCDC}" type="pres">
      <dgm:prSet presAssocID="{99DB0600-1D09-4C45-BE1B-386EE777F729}" presName="Image2" presStyleCnt="0"/>
      <dgm:spPr/>
    </dgm:pt>
    <dgm:pt modelId="{427263A4-D68E-4B46-916C-B08EE27147EA}" type="pres">
      <dgm:prSet presAssocID="{99DB0600-1D09-4C45-BE1B-386EE777F729}"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9FFCAB0A-89B6-4774-9835-BCC38A6C4351}" type="pres">
      <dgm:prSet presAssocID="{99DB0600-1D09-4C45-BE1B-386EE777F729}" presName="Child2" presStyleLbl="revTx" presStyleIdx="1" presStyleCnt="3" custScaleX="159477" custLinFactNeighborX="32823" custLinFactNeighborY="900">
        <dgm:presLayoutVars>
          <dgm:chMax val="0"/>
          <dgm:chPref val="0"/>
          <dgm:bulletEnabled val="1"/>
        </dgm:presLayoutVars>
      </dgm:prSet>
      <dgm:spPr/>
    </dgm:pt>
    <dgm:pt modelId="{BA52031D-B19E-4F00-884E-F02A6DC6F664}" type="pres">
      <dgm:prSet presAssocID="{CFB3BDFD-9AAD-4260-BDE9-91C669585834}" presName="Image3" presStyleCnt="0"/>
      <dgm:spPr/>
    </dgm:pt>
    <dgm:pt modelId="{D826F0EB-3ACC-4A89-9E3C-4635DE09ACE9}" type="pres">
      <dgm:prSet presAssocID="{CFB3BDFD-9AAD-4260-BDE9-91C66958583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87B05784-6511-448C-AEED-891644AF5838}" type="pres">
      <dgm:prSet presAssocID="{CFB3BDFD-9AAD-4260-BDE9-91C669585834}" presName="Child3" presStyleLbl="revTx" presStyleIdx="2" presStyleCnt="3" custScaleX="200109" custLinFactNeighborX="44636" custLinFactNeighborY="1901">
        <dgm:presLayoutVars>
          <dgm:chMax val="0"/>
          <dgm:chPref val="0"/>
          <dgm:bulletEnabled val="1"/>
        </dgm:presLayoutVars>
      </dgm:prSet>
      <dgm:spPr/>
    </dgm:pt>
  </dgm:ptLst>
  <dgm:cxnLst>
    <dgm:cxn modelId="{14693356-D186-4FF9-A3E3-703EEDDD870E}" srcId="{539A5EBD-1FD5-473A-AB9C-741454400F01}" destId="{037C1084-5588-42A6-9D15-7D4372BD1E38}" srcOrd="0" destOrd="0" parTransId="{51B8D59F-7628-424B-AFB1-FC858E6EBC8F}" sibTransId="{7D26BDF6-8B96-4887-BB0A-C4BFDA6AC788}"/>
    <dgm:cxn modelId="{FD9C6868-D850-4EA0-B5F1-162580566C6E}" srcId="{037C1084-5588-42A6-9D15-7D4372BD1E38}" destId="{CFB3BDFD-9AAD-4260-BDE9-91C669585834}" srcOrd="2" destOrd="0" parTransId="{4AA4B685-69CF-4E86-8285-80AF278FDF48}" sibTransId="{F01ED8D9-420D-41F9-9B57-EBE1E889BE26}"/>
    <dgm:cxn modelId="{ED45AD7D-5DE6-4CC0-9032-9E6F39B89902}" type="presOf" srcId="{037C1084-5588-42A6-9D15-7D4372BD1E38}" destId="{DDD53BA5-28D2-4CC9-AEE7-87304F03B17E}" srcOrd="0" destOrd="0" presId="urn:microsoft.com/office/officeart/2011/layout/RadialPictureList#1"/>
    <dgm:cxn modelId="{A62B4D86-B97F-4CEF-B1BD-26C5717C80A4}" type="presOf" srcId="{CFB3BDFD-9AAD-4260-BDE9-91C669585834}" destId="{87B05784-6511-448C-AEED-891644AF5838}" srcOrd="0" destOrd="0" presId="urn:microsoft.com/office/officeart/2011/layout/RadialPictureList#1"/>
    <dgm:cxn modelId="{FE65D98C-F4B1-491F-98B1-D1D516B37896}" srcId="{037C1084-5588-42A6-9D15-7D4372BD1E38}" destId="{99DB0600-1D09-4C45-BE1B-386EE777F729}" srcOrd="1" destOrd="0" parTransId="{ABF55503-F692-4DEC-BC41-0CBE0BE3900A}" sibTransId="{1C8E9598-967C-4D66-9F8F-7DF0EFEDADD0}"/>
    <dgm:cxn modelId="{4264D4B6-01FC-45B3-81B0-EF1B0BC72F13}" type="presOf" srcId="{539A5EBD-1FD5-473A-AB9C-741454400F01}" destId="{E25E5A27-B970-4F8E-8337-1282293A3ECA}" srcOrd="0" destOrd="0" presId="urn:microsoft.com/office/officeart/2011/layout/RadialPictureList#1"/>
    <dgm:cxn modelId="{16FB3CE8-2732-4268-B420-763D64DE3C63}" srcId="{037C1084-5588-42A6-9D15-7D4372BD1E38}" destId="{5191A065-E63D-4E89-B182-C71C2F65FA2B}" srcOrd="0" destOrd="0" parTransId="{A5E61ACC-45B6-4946-A9E9-F39AC05A64B3}" sibTransId="{6E12724E-AB5E-4DAC-BDEF-1465FE02DCD6}"/>
    <dgm:cxn modelId="{E721E9F9-E635-4F4A-BDAF-C097103EF5AB}" type="presOf" srcId="{5191A065-E63D-4E89-B182-C71C2F65FA2B}" destId="{8A9B3C4A-1446-47FA-B550-5B99141D4ACB}" srcOrd="0" destOrd="0" presId="urn:microsoft.com/office/officeart/2011/layout/RadialPictureList#1"/>
    <dgm:cxn modelId="{DF58D7FC-0B3E-4EBC-8B97-F7D838649CE4}" type="presOf" srcId="{99DB0600-1D09-4C45-BE1B-386EE777F729}" destId="{9FFCAB0A-89B6-4774-9835-BCC38A6C4351}" srcOrd="0" destOrd="0" presId="urn:microsoft.com/office/officeart/2011/layout/RadialPictureList#1"/>
    <dgm:cxn modelId="{96249209-E5DC-4376-BA5D-9FBD961139E4}" type="presParOf" srcId="{E25E5A27-B970-4F8E-8337-1282293A3ECA}" destId="{DDD53BA5-28D2-4CC9-AEE7-87304F03B17E}" srcOrd="0" destOrd="0" presId="urn:microsoft.com/office/officeart/2011/layout/RadialPictureList#1"/>
    <dgm:cxn modelId="{DD8CF3F9-1328-40C7-B2F1-0E382E8F5D99}" type="presParOf" srcId="{E25E5A27-B970-4F8E-8337-1282293A3ECA}" destId="{9A9F5E47-EEA6-493F-9A83-3C05A46F1DC8}" srcOrd="1" destOrd="0" presId="urn:microsoft.com/office/officeart/2011/layout/RadialPictureList#1"/>
    <dgm:cxn modelId="{A33205A5-9526-475C-BFFB-E38120B893BB}" type="presParOf" srcId="{E25E5A27-B970-4F8E-8337-1282293A3ECA}" destId="{848A032B-E4D5-410A-9B50-9E9B8F861B0C}" srcOrd="2" destOrd="0" presId="urn:microsoft.com/office/officeart/2011/layout/RadialPictureList#1"/>
    <dgm:cxn modelId="{8417CB45-569F-4AB9-940F-3375A142FC69}" type="presParOf" srcId="{E25E5A27-B970-4F8E-8337-1282293A3ECA}" destId="{8A9B3C4A-1446-47FA-B550-5B99141D4ACB}" srcOrd="3" destOrd="0" presId="urn:microsoft.com/office/officeart/2011/layout/RadialPictureList#1"/>
    <dgm:cxn modelId="{2851C12C-7AF3-4FFA-89E2-0D310904E6B7}" type="presParOf" srcId="{E25E5A27-B970-4F8E-8337-1282293A3ECA}" destId="{EF811FE3-0EA9-4B77-B15E-DD24FB17DCDC}" srcOrd="4" destOrd="0" presId="urn:microsoft.com/office/officeart/2011/layout/RadialPictureList#1"/>
    <dgm:cxn modelId="{D2490A42-2BF6-4FC3-B80E-01C47DCFAD20}" type="presParOf" srcId="{EF811FE3-0EA9-4B77-B15E-DD24FB17DCDC}" destId="{427263A4-D68E-4B46-916C-B08EE27147EA}" srcOrd="0" destOrd="0" presId="urn:microsoft.com/office/officeart/2011/layout/RadialPictureList#1"/>
    <dgm:cxn modelId="{60BBFEBC-5F39-444E-A483-933815888C02}" type="presParOf" srcId="{E25E5A27-B970-4F8E-8337-1282293A3ECA}" destId="{9FFCAB0A-89B6-4774-9835-BCC38A6C4351}" srcOrd="5" destOrd="0" presId="urn:microsoft.com/office/officeart/2011/layout/RadialPictureList#1"/>
    <dgm:cxn modelId="{4D054ACA-8F28-4D90-85C9-B13EE7CCC504}" type="presParOf" srcId="{E25E5A27-B970-4F8E-8337-1282293A3ECA}" destId="{BA52031D-B19E-4F00-884E-F02A6DC6F664}" srcOrd="6" destOrd="0" presId="urn:microsoft.com/office/officeart/2011/layout/RadialPictureList#1"/>
    <dgm:cxn modelId="{AAA3666F-B784-44C6-9D6F-CD7398AE39C0}" type="presParOf" srcId="{BA52031D-B19E-4F00-884E-F02A6DC6F664}" destId="{D826F0EB-3ACC-4A89-9E3C-4635DE09ACE9}" srcOrd="0" destOrd="0" presId="urn:microsoft.com/office/officeart/2011/layout/RadialPictureList#1"/>
    <dgm:cxn modelId="{6BEAF491-8EDF-47BE-9A74-3E1C838C0B8D}" type="presParOf" srcId="{E25E5A27-B970-4F8E-8337-1282293A3ECA}" destId="{87B05784-6511-448C-AEED-891644AF5838}" srcOrd="7" destOrd="0" presId="urn:microsoft.com/office/officeart/2011/layout/RadialPicture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53BA5-28D2-4CC9-AEE7-87304F03B17E}">
      <dsp:nvSpPr>
        <dsp:cNvPr id="0" name=""/>
        <dsp:cNvSpPr/>
      </dsp:nvSpPr>
      <dsp:spPr>
        <a:xfrm>
          <a:off x="2160237" y="1570659"/>
          <a:ext cx="2031897" cy="208555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it-IT" sz="4300" kern="1200" dirty="0">
              <a:solidFill>
                <a:schemeClr val="bg1"/>
              </a:solidFill>
            </a:rPr>
            <a:t>Le azioni</a:t>
          </a:r>
        </a:p>
      </dsp:txBody>
      <dsp:txXfrm>
        <a:off x="2457801" y="1876081"/>
        <a:ext cx="1436769" cy="1474710"/>
      </dsp:txXfrm>
    </dsp:sp>
    <dsp:sp modelId="{9A9F5E47-EEA6-493F-9A83-3C05A46F1DC8}">
      <dsp:nvSpPr>
        <dsp:cNvPr id="0" name=""/>
        <dsp:cNvSpPr/>
      </dsp:nvSpPr>
      <dsp:spPr>
        <a:xfrm>
          <a:off x="662643" y="0"/>
          <a:ext cx="4988637" cy="5200352"/>
        </a:xfrm>
        <a:prstGeom prst="blockArc">
          <a:avLst>
            <a:gd name="adj1" fmla="val 17527788"/>
            <a:gd name="adj2" fmla="val 4119114"/>
            <a:gd name="adj3" fmla="val 575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48A032B-E4D5-410A-9B50-9E9B8F861B0C}">
      <dsp:nvSpPr>
        <dsp:cNvPr id="0" name=""/>
        <dsp:cNvSpPr/>
      </dsp:nvSpPr>
      <dsp:spPr>
        <a:xfrm>
          <a:off x="4335913" y="438389"/>
          <a:ext cx="1325719" cy="132608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A9B3C4A-1446-47FA-B550-5B99141D4ACB}">
      <dsp:nvSpPr>
        <dsp:cNvPr id="0" name=""/>
        <dsp:cNvSpPr/>
      </dsp:nvSpPr>
      <dsp:spPr>
        <a:xfrm>
          <a:off x="5703904" y="447826"/>
          <a:ext cx="3066506" cy="128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it-IT" sz="2000" kern="1200" dirty="0">
              <a:solidFill>
                <a:schemeClr val="accent6">
                  <a:lumMod val="75000"/>
                </a:schemeClr>
              </a:solidFill>
            </a:rPr>
            <a:t>Riduzione conflitti:</a:t>
          </a:r>
        </a:p>
        <a:p>
          <a:pPr marL="0" lvl="0" indent="0" algn="l" defTabSz="889000">
            <a:lnSpc>
              <a:spcPct val="90000"/>
            </a:lnSpc>
            <a:spcBef>
              <a:spcPct val="0"/>
            </a:spcBef>
            <a:spcAft>
              <a:spcPct val="10000"/>
            </a:spcAft>
            <a:buNone/>
          </a:pPr>
          <a:r>
            <a:rPr lang="it-IT" sz="2000" kern="1200" dirty="0">
              <a:solidFill>
                <a:schemeClr val="accent6">
                  <a:lumMod val="75000"/>
                </a:schemeClr>
              </a:solidFill>
            </a:rPr>
            <a:t>Supporto agli allevatori (mantenimento cani da guardiania)</a:t>
          </a:r>
        </a:p>
      </dsp:txBody>
      <dsp:txXfrm>
        <a:off x="5703904" y="447826"/>
        <a:ext cx="3066506" cy="1283446"/>
      </dsp:txXfrm>
    </dsp:sp>
    <dsp:sp modelId="{427263A4-D68E-4B46-916C-B08EE27147EA}">
      <dsp:nvSpPr>
        <dsp:cNvPr id="0" name=""/>
        <dsp:cNvSpPr/>
      </dsp:nvSpPr>
      <dsp:spPr>
        <a:xfrm>
          <a:off x="4848307" y="1947011"/>
          <a:ext cx="1325719" cy="132608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FFCAB0A-89B6-4774-9835-BCC38A6C4351}">
      <dsp:nvSpPr>
        <dsp:cNvPr id="0" name=""/>
        <dsp:cNvSpPr/>
      </dsp:nvSpPr>
      <dsp:spPr>
        <a:xfrm>
          <a:off x="6336712" y="1977284"/>
          <a:ext cx="2829961" cy="128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it-IT" sz="2000" kern="1200" dirty="0">
              <a:solidFill>
                <a:schemeClr val="accent6">
                  <a:lumMod val="75000"/>
                </a:schemeClr>
              </a:solidFill>
            </a:rPr>
            <a:t>Antibracconaggio:</a:t>
          </a:r>
        </a:p>
        <a:p>
          <a:pPr marL="0" lvl="0" indent="0" algn="l" defTabSz="889000">
            <a:lnSpc>
              <a:spcPct val="90000"/>
            </a:lnSpc>
            <a:spcBef>
              <a:spcPct val="0"/>
            </a:spcBef>
            <a:spcAft>
              <a:spcPct val="10000"/>
            </a:spcAft>
            <a:buNone/>
          </a:pPr>
          <a:r>
            <a:rPr lang="it-IT" sz="2000" kern="1200" dirty="0">
              <a:solidFill>
                <a:schemeClr val="accent6">
                  <a:lumMod val="75000"/>
                </a:schemeClr>
              </a:solidFill>
            </a:rPr>
            <a:t>Equipaggiamento guardie WWF e supporto nuclei antiveleno carabinieri (</a:t>
          </a:r>
          <a:r>
            <a:rPr lang="it-IT" sz="2000" kern="1200" dirty="0" err="1">
              <a:solidFill>
                <a:schemeClr val="accent6">
                  <a:lumMod val="75000"/>
                </a:schemeClr>
              </a:solidFill>
            </a:rPr>
            <a:t>sniffer</a:t>
          </a:r>
          <a:r>
            <a:rPr lang="it-IT" sz="2000" kern="1200" dirty="0">
              <a:solidFill>
                <a:schemeClr val="accent6">
                  <a:lumMod val="75000"/>
                </a:schemeClr>
              </a:solidFill>
            </a:rPr>
            <a:t> dogs)</a:t>
          </a:r>
        </a:p>
      </dsp:txBody>
      <dsp:txXfrm>
        <a:off x="6336712" y="1977284"/>
        <a:ext cx="2829961" cy="1283446"/>
      </dsp:txXfrm>
    </dsp:sp>
    <dsp:sp modelId="{D826F0EB-3ACC-4A89-9E3C-4635DE09ACE9}">
      <dsp:nvSpPr>
        <dsp:cNvPr id="0" name=""/>
        <dsp:cNvSpPr/>
      </dsp:nvSpPr>
      <dsp:spPr>
        <a:xfrm>
          <a:off x="4335913" y="3476955"/>
          <a:ext cx="1325719" cy="132608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7B05784-6511-448C-AEED-891644AF5838}">
      <dsp:nvSpPr>
        <dsp:cNvPr id="0" name=""/>
        <dsp:cNvSpPr/>
      </dsp:nvSpPr>
      <dsp:spPr>
        <a:xfrm>
          <a:off x="5666036" y="3528395"/>
          <a:ext cx="3550987" cy="128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it-IT" sz="2000" kern="1200" dirty="0">
              <a:solidFill>
                <a:schemeClr val="accent6">
                  <a:lumMod val="75000"/>
                </a:schemeClr>
              </a:solidFill>
            </a:rPr>
            <a:t>Centri di convivenza </a:t>
          </a:r>
          <a:r>
            <a:rPr lang="it-IT" sz="2000" kern="1200" dirty="0" err="1">
              <a:solidFill>
                <a:schemeClr val="accent6">
                  <a:lumMod val="75000"/>
                </a:schemeClr>
              </a:solidFill>
            </a:rPr>
            <a:t>uomini&amp;lupi</a:t>
          </a:r>
          <a:r>
            <a:rPr lang="it-IT" sz="2000" kern="1200" dirty="0">
              <a:solidFill>
                <a:schemeClr val="accent6">
                  <a:lumMod val="75000"/>
                </a:schemeClr>
              </a:solidFill>
            </a:rPr>
            <a:t>:</a:t>
          </a:r>
        </a:p>
        <a:p>
          <a:pPr marL="0" lvl="0" indent="0" algn="l" defTabSz="889000">
            <a:lnSpc>
              <a:spcPct val="90000"/>
            </a:lnSpc>
            <a:spcBef>
              <a:spcPct val="0"/>
            </a:spcBef>
            <a:spcAft>
              <a:spcPct val="10000"/>
            </a:spcAft>
            <a:buNone/>
          </a:pPr>
          <a:r>
            <a:rPr lang="it-IT" sz="2000" kern="1200" dirty="0">
              <a:solidFill>
                <a:schemeClr val="accent6">
                  <a:lumMod val="75000"/>
                </a:schemeClr>
              </a:solidFill>
            </a:rPr>
            <a:t>campi di volontariato, incontri e formazione</a:t>
          </a:r>
        </a:p>
      </dsp:txBody>
      <dsp:txXfrm>
        <a:off x="5666036" y="3528395"/>
        <a:ext cx="3550987" cy="1283446"/>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1">
  <dgm:title val="Elenco di immagini radiale"/>
  <dgm:desc val="Mostra le relazioni con un'idea centrale. La forma di livello 1 contiene testo e tutte le forme di livello 2 contengono un'immagine con testo corrispondente. Supporta al massimo quattro immagini di livello 2.  Le immagini inutilizzate non vengono visualizzate, ma rimangono disponibili se si cambia layout. Risultati ottimali con piccole quantità di testo di livello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B561AD-5651-4687-A18A-F849870C9320}" type="datetimeFigureOut">
              <a:rPr lang="it-IT" smtClean="0"/>
              <a:pPr/>
              <a:t>11/02/19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81E766-D75C-4AE8-B85B-C833F2259AD9}" type="slidenum">
              <a:rPr lang="it-IT" smtClean="0"/>
              <a:pPr/>
              <a:t>‹N›</a:t>
            </a:fld>
            <a:endParaRPr lang="it-IT"/>
          </a:p>
        </p:txBody>
      </p:sp>
    </p:spTree>
    <p:extLst>
      <p:ext uri="{BB962C8B-B14F-4D97-AF65-F5344CB8AC3E}">
        <p14:creationId xmlns:p14="http://schemas.microsoft.com/office/powerpoint/2010/main" val="1193982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losone.org/article/info:doi/10.1371/journal.pone.005115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err="1"/>
              <a:t>Nelle</a:t>
            </a:r>
            <a:r>
              <a:rPr lang="en-US" altLang="en-US" b="1" dirty="0"/>
              <a:t> </a:t>
            </a:r>
            <a:r>
              <a:rPr lang="en-US" altLang="en-US" b="1" dirty="0" err="1"/>
              <a:t>seguenti</a:t>
            </a:r>
            <a:r>
              <a:rPr lang="en-US" altLang="en-US" b="1" dirty="0"/>
              <a:t> </a:t>
            </a:r>
            <a:r>
              <a:rPr lang="en-US" altLang="en-US" b="1" dirty="0" err="1"/>
              <a:t>diapositive</a:t>
            </a:r>
            <a:r>
              <a:rPr lang="en-US" altLang="en-US" b="1" dirty="0"/>
              <a:t> </a:t>
            </a:r>
            <a:r>
              <a:rPr lang="en-US" altLang="en-US" b="1" dirty="0" err="1"/>
              <a:t>sono</a:t>
            </a:r>
            <a:r>
              <a:rPr lang="en-US" altLang="en-US" b="1" dirty="0"/>
              <a:t> state </a:t>
            </a:r>
            <a:r>
              <a:rPr lang="en-US" altLang="en-US" b="1" dirty="0" err="1"/>
              <a:t>inserite</a:t>
            </a:r>
            <a:r>
              <a:rPr lang="en-US" altLang="en-US" b="1" dirty="0"/>
              <a:t> le note per </a:t>
            </a:r>
            <a:r>
              <a:rPr lang="en-US" altLang="en-US" b="1" dirty="0" err="1"/>
              <a:t>supportare</a:t>
            </a:r>
            <a:r>
              <a:rPr lang="en-US" altLang="en-US" b="1" dirty="0"/>
              <a:t> </a:t>
            </a:r>
            <a:r>
              <a:rPr lang="en-US" altLang="en-US" b="1" dirty="0" err="1"/>
              <a:t>il</a:t>
            </a:r>
            <a:r>
              <a:rPr lang="en-US" altLang="en-US" b="1" dirty="0"/>
              <a:t> </a:t>
            </a:r>
            <a:r>
              <a:rPr lang="en-US" altLang="en-US" b="1" dirty="0" err="1"/>
              <a:t>relatore</a:t>
            </a:r>
            <a:r>
              <a:rPr lang="en-US" altLang="en-US" b="1" baseline="0" dirty="0"/>
              <a:t> </a:t>
            </a:r>
            <a:r>
              <a:rPr lang="en-US" altLang="en-US" b="1" baseline="0" dirty="0" err="1"/>
              <a:t>nella</a:t>
            </a:r>
            <a:r>
              <a:rPr lang="en-US" altLang="en-US" b="1" baseline="0" dirty="0"/>
              <a:t> </a:t>
            </a:r>
            <a:r>
              <a:rPr lang="en-US" altLang="en-US" b="1" baseline="0" dirty="0" err="1"/>
              <a:t>presentazione</a:t>
            </a:r>
            <a:r>
              <a:rPr lang="en-US" altLang="en-US" b="1" baseline="0" dirty="0"/>
              <a:t> del power point.</a:t>
            </a:r>
            <a:endParaRPr lang="en-US" altLang="en-US" b="1" dirty="0"/>
          </a:p>
          <a:p>
            <a:pPr eaLnBrk="1" hangingPunct="1"/>
            <a:endParaRPr lang="en-US" altLang="en-US" sz="1000" b="1" baseline="0" dirty="0"/>
          </a:p>
          <a:p>
            <a:pPr eaLnBrk="1" hangingPunct="1"/>
            <a:r>
              <a:rPr lang="en-US" altLang="en-US" b="1" dirty="0" err="1"/>
              <a:t>Finalità</a:t>
            </a:r>
            <a:r>
              <a:rPr lang="en-US" altLang="en-US" b="1" dirty="0"/>
              <a:t> </a:t>
            </a:r>
            <a:r>
              <a:rPr lang="en-US" altLang="en-US" b="1" dirty="0" err="1"/>
              <a:t>della</a:t>
            </a:r>
            <a:r>
              <a:rPr lang="en-US" altLang="en-US" b="1" dirty="0"/>
              <a:t> </a:t>
            </a:r>
            <a:r>
              <a:rPr lang="en-US" altLang="en-US" b="1" dirty="0" err="1"/>
              <a:t>presentazione</a:t>
            </a:r>
            <a:r>
              <a:rPr lang="en-US" altLang="en-US" b="1" dirty="0"/>
              <a:t>: dare </a:t>
            </a:r>
            <a:r>
              <a:rPr lang="en-US" altLang="en-US" b="1" dirty="0" err="1"/>
              <a:t>una</a:t>
            </a:r>
            <a:r>
              <a:rPr lang="en-US" altLang="en-US" b="1" dirty="0"/>
              <a:t> </a:t>
            </a:r>
            <a:r>
              <a:rPr lang="en-US" altLang="en-US" b="1" dirty="0" err="1"/>
              <a:t>panoramica</a:t>
            </a:r>
            <a:r>
              <a:rPr lang="en-US" altLang="en-US" b="1" baseline="0" dirty="0"/>
              <a:t> </a:t>
            </a:r>
            <a:r>
              <a:rPr lang="en-US" altLang="en-US" b="1" baseline="0" dirty="0" err="1"/>
              <a:t>delle</a:t>
            </a:r>
            <a:r>
              <a:rPr lang="en-US" altLang="en-US" b="1" baseline="0" dirty="0"/>
              <a:t> </a:t>
            </a:r>
            <a:r>
              <a:rPr lang="en-US" altLang="en-US" b="1" baseline="0" dirty="0" err="1"/>
              <a:t>azioni</a:t>
            </a:r>
            <a:r>
              <a:rPr lang="en-US" altLang="en-US" b="1" baseline="0" dirty="0"/>
              <a:t> WWF (</a:t>
            </a:r>
            <a:r>
              <a:rPr lang="en-US" altLang="en-US" b="1" baseline="0" dirty="0" err="1"/>
              <a:t>sia</a:t>
            </a:r>
            <a:r>
              <a:rPr lang="en-US" altLang="en-US" b="1" baseline="0" dirty="0"/>
              <a:t> a </a:t>
            </a:r>
            <a:r>
              <a:rPr lang="en-US" altLang="en-US" b="1" baseline="0" dirty="0" err="1"/>
              <a:t>livello</a:t>
            </a:r>
            <a:r>
              <a:rPr lang="en-US" altLang="en-US" b="1" baseline="0" dirty="0"/>
              <a:t> </a:t>
            </a:r>
            <a:r>
              <a:rPr lang="en-US" altLang="en-US" b="1" baseline="0" dirty="0" err="1"/>
              <a:t>internazionale</a:t>
            </a:r>
            <a:r>
              <a:rPr lang="en-US" altLang="en-US" b="1" baseline="0" dirty="0"/>
              <a:t> </a:t>
            </a:r>
            <a:r>
              <a:rPr lang="en-US" altLang="en-US" b="1" baseline="0" dirty="0" err="1"/>
              <a:t>sia</a:t>
            </a:r>
            <a:r>
              <a:rPr lang="en-US" altLang="en-US" b="1" baseline="0" dirty="0"/>
              <a:t> a </a:t>
            </a:r>
            <a:r>
              <a:rPr lang="en-US" altLang="en-US" b="1" baseline="0" dirty="0" err="1"/>
              <a:t>livello</a:t>
            </a:r>
            <a:r>
              <a:rPr lang="en-US" altLang="en-US" b="1" baseline="0" dirty="0"/>
              <a:t> </a:t>
            </a:r>
            <a:r>
              <a:rPr lang="en-US" altLang="en-US" b="1" baseline="0" dirty="0" err="1"/>
              <a:t>nazionale</a:t>
            </a:r>
            <a:r>
              <a:rPr lang="en-US" altLang="en-US" b="1" baseline="0" dirty="0"/>
              <a:t>/locale) per </a:t>
            </a:r>
            <a:r>
              <a:rPr lang="en-US" altLang="en-US" b="1" baseline="0" dirty="0" err="1"/>
              <a:t>affrontare</a:t>
            </a:r>
            <a:r>
              <a:rPr lang="en-US" altLang="en-US" b="1" baseline="0" dirty="0"/>
              <a:t> “I </a:t>
            </a:r>
            <a:r>
              <a:rPr lang="en-US" altLang="en-US" b="1" baseline="0" dirty="0" err="1"/>
              <a:t>crimini</a:t>
            </a:r>
            <a:r>
              <a:rPr lang="en-US" altLang="en-US" b="1" baseline="0" dirty="0"/>
              <a:t> </a:t>
            </a:r>
            <a:r>
              <a:rPr lang="en-US" altLang="en-US" b="1" baseline="0" dirty="0" err="1"/>
              <a:t>di</a:t>
            </a:r>
            <a:r>
              <a:rPr lang="en-US" altLang="en-US" b="1" baseline="0" dirty="0"/>
              <a:t> </a:t>
            </a:r>
            <a:r>
              <a:rPr lang="en-US" altLang="en-US" b="1" baseline="0" dirty="0" err="1"/>
              <a:t>Natura</a:t>
            </a:r>
            <a:r>
              <a:rPr lang="en-US" altLang="en-US" b="1" baseline="0" dirty="0"/>
              <a:t>” (</a:t>
            </a:r>
            <a:r>
              <a:rPr lang="en-US" altLang="en-US" b="1" baseline="0" dirty="0" err="1"/>
              <a:t>p</a:t>
            </a:r>
            <a:r>
              <a:rPr lang="en-US" altLang="en-US" b="1" dirty="0" err="1"/>
              <a:t>ubblico</a:t>
            </a:r>
            <a:r>
              <a:rPr lang="en-US" altLang="en-US" b="1" dirty="0"/>
              <a:t> </a:t>
            </a:r>
            <a:r>
              <a:rPr lang="en-US" altLang="en-US" b="1" dirty="0" err="1"/>
              <a:t>interno</a:t>
            </a:r>
            <a:r>
              <a:rPr lang="en-US" altLang="en-US" b="1" dirty="0"/>
              <a:t> </a:t>
            </a:r>
            <a:r>
              <a:rPr lang="en-US" altLang="en-US" b="1" dirty="0" err="1"/>
              <a:t>ed</a:t>
            </a:r>
            <a:r>
              <a:rPr lang="en-US" altLang="en-US" b="1" dirty="0"/>
              <a:t> </a:t>
            </a:r>
            <a:r>
              <a:rPr lang="en-US" altLang="en-US" b="1" dirty="0" err="1"/>
              <a:t>esterno</a:t>
            </a:r>
            <a:r>
              <a:rPr lang="en-US" altLang="en-US" b="1" dirty="0"/>
              <a:t>; target: </a:t>
            </a:r>
            <a:r>
              <a:rPr lang="en-US" altLang="en-US" b="1" dirty="0" err="1"/>
              <a:t>adulti</a:t>
            </a:r>
            <a:r>
              <a:rPr lang="en-US" altLang="en-US" b="1" dirty="0"/>
              <a:t>). </a:t>
            </a:r>
          </a:p>
          <a:p>
            <a:pPr eaLnBrk="1" hangingPunct="1"/>
            <a:endParaRPr lang="en-US" altLang="en-US" b="1" dirty="0"/>
          </a:p>
          <a:p>
            <a:pPr eaLnBrk="1" hangingPunct="1"/>
            <a:r>
              <a:rPr lang="en-US" altLang="en-US" b="1" dirty="0" err="1"/>
              <a:t>Personalizzare</a:t>
            </a:r>
            <a:r>
              <a:rPr lang="en-US" altLang="en-US" b="1" dirty="0"/>
              <a:t> (dove </a:t>
            </a:r>
            <a:r>
              <a:rPr lang="en-US" altLang="en-US" b="1" dirty="0" err="1"/>
              <a:t>ci</a:t>
            </a:r>
            <a:r>
              <a:rPr lang="en-US" altLang="en-US" b="1" dirty="0"/>
              <a:t> </a:t>
            </a:r>
            <a:r>
              <a:rPr lang="en-US" altLang="en-US" b="1" dirty="0" err="1"/>
              <a:t>sono</a:t>
            </a:r>
            <a:r>
              <a:rPr lang="en-US" altLang="en-US" b="1" baseline="0" dirty="0"/>
              <a:t> le </a:t>
            </a:r>
            <a:r>
              <a:rPr lang="en-US" altLang="en-US" b="1" baseline="0" dirty="0" err="1"/>
              <a:t>scritte</a:t>
            </a:r>
            <a:r>
              <a:rPr lang="en-US" altLang="en-US" b="1" baseline="0" dirty="0"/>
              <a:t> in viola) </a:t>
            </a:r>
            <a:r>
              <a:rPr lang="en-US" altLang="en-US" b="1" dirty="0"/>
              <a:t>con </a:t>
            </a:r>
            <a:r>
              <a:rPr lang="en-US" altLang="en-US" b="1" dirty="0" err="1"/>
              <a:t>nome</a:t>
            </a:r>
            <a:r>
              <a:rPr lang="en-US" altLang="en-US" b="1" dirty="0"/>
              <a:t> OA,</a:t>
            </a:r>
            <a:r>
              <a:rPr lang="en-US" altLang="en-US" b="1" baseline="0" dirty="0"/>
              <a:t> </a:t>
            </a:r>
            <a:r>
              <a:rPr lang="en-US" altLang="en-US" b="1" baseline="0" dirty="0" err="1"/>
              <a:t>relatore</a:t>
            </a:r>
            <a:r>
              <a:rPr lang="en-US" altLang="en-US" b="1" baseline="0" dirty="0"/>
              <a:t>, data </a:t>
            </a:r>
            <a:r>
              <a:rPr lang="en-US" altLang="en-US" b="1" baseline="0" dirty="0" err="1"/>
              <a:t>ed</a:t>
            </a:r>
            <a:r>
              <a:rPr lang="en-US" altLang="en-US" b="1" baseline="0" dirty="0"/>
              <a:t> </a:t>
            </a:r>
            <a:r>
              <a:rPr lang="en-US" altLang="en-US" b="1" baseline="0" dirty="0" err="1"/>
              <a:t>eventualmente</a:t>
            </a:r>
            <a:r>
              <a:rPr lang="en-US" altLang="en-US" b="1" baseline="0" dirty="0"/>
              <a:t> </a:t>
            </a:r>
            <a:r>
              <a:rPr lang="en-US" altLang="en-US" b="1" baseline="0" dirty="0" err="1"/>
              <a:t>contesto</a:t>
            </a:r>
            <a:r>
              <a:rPr lang="en-US" altLang="en-US" b="1" baseline="0" dirty="0"/>
              <a:t> </a:t>
            </a:r>
            <a:r>
              <a:rPr lang="en-US" altLang="en-US" b="1" baseline="0" dirty="0" err="1"/>
              <a:t>di</a:t>
            </a:r>
            <a:r>
              <a:rPr lang="en-US" altLang="en-US" b="1" baseline="0" dirty="0"/>
              <a:t> </a:t>
            </a:r>
            <a:r>
              <a:rPr lang="en-US" altLang="en-US" b="1" baseline="0" dirty="0" err="1"/>
              <a:t>presentazione</a:t>
            </a:r>
            <a:r>
              <a:rPr lang="en-US" altLang="en-US" b="1" baseline="0" dirty="0"/>
              <a:t> (</a:t>
            </a:r>
            <a:r>
              <a:rPr lang="en-US" altLang="en-US" b="1" baseline="0" dirty="0" err="1"/>
              <a:t>città</a:t>
            </a:r>
            <a:r>
              <a:rPr lang="en-US" altLang="en-US" b="1" baseline="0" dirty="0"/>
              <a:t> e/o </a:t>
            </a:r>
            <a:r>
              <a:rPr lang="en-US" altLang="en-US" b="1" baseline="0" dirty="0" err="1"/>
              <a:t>nome</a:t>
            </a:r>
            <a:r>
              <a:rPr lang="en-US" altLang="en-US" b="1" baseline="0" dirty="0"/>
              <a:t> </a:t>
            </a:r>
            <a:r>
              <a:rPr lang="en-US" altLang="en-US" b="1" baseline="0" dirty="0" err="1"/>
              <a:t>della</a:t>
            </a:r>
            <a:r>
              <a:rPr lang="en-US" altLang="en-US" b="1" baseline="0" dirty="0"/>
              <a:t> </a:t>
            </a:r>
            <a:r>
              <a:rPr lang="en-US" altLang="en-US" b="1" baseline="0" dirty="0" err="1"/>
              <a:t>conferenza</a:t>
            </a:r>
            <a:r>
              <a:rPr lang="en-US" altLang="en-US" b="1" baseline="0" dirty="0"/>
              <a:t>).</a:t>
            </a:r>
          </a:p>
          <a:p>
            <a:pPr eaLnBrk="1" hangingPunct="1"/>
            <a:endParaRPr lang="en-US" altLang="en-US" b="1" baseline="0" dirty="0"/>
          </a:p>
          <a:p>
            <a:pPr eaLnBrk="1" hangingPunct="1"/>
            <a:r>
              <a:rPr lang="en-US" altLang="en-US" b="1" baseline="0" dirty="0"/>
              <a:t>Per </a:t>
            </a:r>
            <a:r>
              <a:rPr lang="en-US" altLang="en-US" b="1" baseline="0" dirty="0" err="1"/>
              <a:t>informazioni</a:t>
            </a:r>
            <a:r>
              <a:rPr lang="en-US" altLang="en-US" b="1" baseline="0" dirty="0"/>
              <a:t>, </a:t>
            </a:r>
            <a:r>
              <a:rPr lang="en-US" altLang="en-US" b="1" baseline="0" dirty="0" err="1"/>
              <a:t>scrivere</a:t>
            </a:r>
            <a:r>
              <a:rPr lang="en-US" altLang="en-US" b="1" baseline="0" dirty="0"/>
              <a:t> a i.pratesi@wwf.it (</a:t>
            </a:r>
            <a:r>
              <a:rPr lang="en-US" altLang="en-US" b="1" baseline="0" dirty="0" err="1"/>
              <a:t>sezione</a:t>
            </a:r>
            <a:r>
              <a:rPr lang="en-US" altLang="en-US" b="1" baseline="0" dirty="0"/>
              <a:t> </a:t>
            </a:r>
            <a:r>
              <a:rPr lang="en-US" altLang="en-US" b="1" baseline="0" dirty="0" err="1"/>
              <a:t>internazionale</a:t>
            </a:r>
            <a:r>
              <a:rPr lang="en-US" altLang="en-US" b="1" baseline="0" dirty="0"/>
              <a:t>); a.pollutri@wwf.it, f.ferroni@wwf.it e m.galaverni@wwf.it (</a:t>
            </a:r>
            <a:r>
              <a:rPr lang="en-US" altLang="en-US" b="1" baseline="0" dirty="0" err="1"/>
              <a:t>sezione</a:t>
            </a:r>
            <a:r>
              <a:rPr lang="en-US" altLang="en-US" b="1" baseline="0" dirty="0"/>
              <a:t> </a:t>
            </a:r>
            <a:r>
              <a:rPr lang="en-US" altLang="en-US" b="1" baseline="0" dirty="0" err="1"/>
              <a:t>nazionale</a:t>
            </a:r>
            <a:r>
              <a:rPr lang="en-US" altLang="en-US" b="1" baseline="0" dirty="0"/>
              <a:t>, </a:t>
            </a:r>
            <a:r>
              <a:rPr lang="en-US" altLang="en-US" b="1" baseline="0" dirty="0" err="1"/>
              <a:t>es</a:t>
            </a:r>
            <a:r>
              <a:rPr lang="en-US" altLang="en-US" b="1" baseline="0" dirty="0"/>
              <a:t>. </a:t>
            </a:r>
            <a:r>
              <a:rPr lang="en-US" altLang="en-US" b="1" baseline="0" dirty="0" err="1"/>
              <a:t>lupo</a:t>
            </a:r>
            <a:r>
              <a:rPr lang="en-US" altLang="en-US" b="1" baseline="0" dirty="0"/>
              <a:t>, </a:t>
            </a:r>
            <a:r>
              <a:rPr lang="en-US" altLang="en-US" b="1" baseline="0" dirty="0" err="1"/>
              <a:t>rapaci</a:t>
            </a:r>
            <a:r>
              <a:rPr lang="en-US" altLang="en-US" b="1" baseline="0" dirty="0"/>
              <a:t>, etc); in </a:t>
            </a:r>
            <a:r>
              <a:rPr lang="en-US" altLang="en-US" b="1" baseline="0" dirty="0" err="1"/>
              <a:t>riferimento</a:t>
            </a:r>
            <a:r>
              <a:rPr lang="en-US" altLang="en-US" b="1" baseline="0" dirty="0"/>
              <a:t> a </a:t>
            </a:r>
            <a:r>
              <a:rPr lang="en-US" altLang="en-US" b="1" baseline="0" dirty="0" err="1"/>
              <a:t>Guardie</a:t>
            </a:r>
            <a:r>
              <a:rPr lang="en-US" altLang="en-US" b="1" baseline="0" dirty="0"/>
              <a:t> </a:t>
            </a:r>
            <a:r>
              <a:rPr lang="en-US" altLang="en-US" b="1" baseline="0" dirty="0" err="1"/>
              <a:t>Volontarie</a:t>
            </a:r>
            <a:r>
              <a:rPr lang="en-US" altLang="en-US" b="1" baseline="0" dirty="0"/>
              <a:t> WWF, a wwf-coordinamentoguardie@wwf.it.</a:t>
            </a:r>
          </a:p>
          <a:p>
            <a:pPr eaLnBrk="1" hangingPunct="1"/>
            <a:endParaRPr lang="en-US" altLang="en-US" b="1" baseline="0" dirty="0"/>
          </a:p>
          <a:p>
            <a:pPr eaLnBrk="1" hangingPunct="1"/>
            <a:r>
              <a:rPr lang="en-US" altLang="en-US" b="1" dirty="0" err="1"/>
              <a:t>Nelle</a:t>
            </a:r>
            <a:r>
              <a:rPr lang="en-US" altLang="en-US" b="1" dirty="0"/>
              <a:t> note </a:t>
            </a:r>
            <a:r>
              <a:rPr lang="en-US" altLang="en-US" b="1" dirty="0" err="1"/>
              <a:t>alle</a:t>
            </a:r>
            <a:r>
              <a:rPr lang="en-US" altLang="en-US" b="1" baseline="0" dirty="0"/>
              <a:t> </a:t>
            </a:r>
            <a:r>
              <a:rPr lang="en-US" altLang="en-US" b="1" baseline="0" dirty="0" err="1"/>
              <a:t>diapositive</a:t>
            </a:r>
            <a:r>
              <a:rPr lang="en-US" altLang="en-US" b="1" baseline="0" dirty="0"/>
              <a:t>, </a:t>
            </a:r>
            <a:r>
              <a:rPr lang="en-US" altLang="en-US" b="1" baseline="0" dirty="0" err="1"/>
              <a:t>si</a:t>
            </a:r>
            <a:r>
              <a:rPr lang="en-US" altLang="en-US" b="1" baseline="0" dirty="0"/>
              <a:t> </a:t>
            </a:r>
            <a:r>
              <a:rPr lang="en-US" altLang="en-US" b="1" baseline="0" dirty="0" err="1"/>
              <a:t>specifica</a:t>
            </a:r>
            <a:r>
              <a:rPr lang="en-US" altLang="en-US" b="1" baseline="0" dirty="0"/>
              <a:t> </a:t>
            </a:r>
            <a:r>
              <a:rPr lang="en-US" altLang="en-US" b="1" baseline="0" dirty="0" err="1"/>
              <a:t>laddove</a:t>
            </a:r>
            <a:r>
              <a:rPr lang="en-US" altLang="en-US" b="1" baseline="0" dirty="0"/>
              <a:t> </a:t>
            </a:r>
            <a:r>
              <a:rPr lang="en-US" altLang="en-US" b="1" baseline="0" dirty="0" err="1"/>
              <a:t>alcune</a:t>
            </a:r>
            <a:r>
              <a:rPr lang="en-US" altLang="en-US" b="1" baseline="0" dirty="0"/>
              <a:t> </a:t>
            </a:r>
            <a:r>
              <a:rPr lang="en-US" altLang="en-US" b="1" baseline="0" dirty="0" err="1"/>
              <a:t>di</a:t>
            </a:r>
            <a:r>
              <a:rPr lang="en-US" altLang="en-US" b="1" baseline="0" dirty="0"/>
              <a:t> </a:t>
            </a:r>
            <a:r>
              <a:rPr lang="en-US" altLang="en-US" b="1" baseline="0" dirty="0" err="1"/>
              <a:t>queste</a:t>
            </a:r>
            <a:r>
              <a:rPr lang="en-US" altLang="en-US" b="1" baseline="0" dirty="0"/>
              <a:t> </a:t>
            </a:r>
            <a:r>
              <a:rPr lang="en-US" altLang="en-US" b="1" baseline="0" dirty="0" err="1"/>
              <a:t>siano</a:t>
            </a:r>
            <a:r>
              <a:rPr lang="en-US" altLang="en-US" b="1" baseline="0" dirty="0"/>
              <a:t> </a:t>
            </a:r>
            <a:r>
              <a:rPr lang="en-US" altLang="en-US" b="1" baseline="0" dirty="0" err="1"/>
              <a:t>eventualmente</a:t>
            </a:r>
            <a:r>
              <a:rPr lang="en-US" altLang="en-US" b="1" baseline="0" dirty="0"/>
              <a:t> </a:t>
            </a:r>
            <a:r>
              <a:rPr lang="en-US" altLang="en-US" b="1" baseline="0" dirty="0" err="1"/>
              <a:t>da</a:t>
            </a:r>
            <a:r>
              <a:rPr lang="en-US" altLang="en-US" b="1" baseline="0" dirty="0"/>
              <a:t> </a:t>
            </a:r>
            <a:r>
              <a:rPr lang="en-US" altLang="en-US" b="1" baseline="0" dirty="0" err="1"/>
              <a:t>eliminare</a:t>
            </a:r>
            <a:r>
              <a:rPr lang="en-US" altLang="en-US" b="1" baseline="0" dirty="0"/>
              <a:t> </a:t>
            </a:r>
            <a:r>
              <a:rPr lang="en-US" altLang="en-US" b="1" baseline="0" dirty="0" err="1"/>
              <a:t>nel</a:t>
            </a:r>
            <a:r>
              <a:rPr lang="en-US" altLang="en-US" b="1" baseline="0" dirty="0"/>
              <a:t> </a:t>
            </a:r>
            <a:r>
              <a:rPr lang="en-US" altLang="en-US" b="1" baseline="0" dirty="0" err="1"/>
              <a:t>caso</a:t>
            </a:r>
            <a:r>
              <a:rPr lang="en-US" altLang="en-US" b="1" baseline="0" dirty="0"/>
              <a:t> </a:t>
            </a:r>
            <a:r>
              <a:rPr lang="en-US" altLang="en-US" b="1" baseline="0" dirty="0" err="1"/>
              <a:t>di</a:t>
            </a:r>
            <a:r>
              <a:rPr lang="en-US" altLang="en-US" b="1" baseline="0" dirty="0"/>
              <a:t> </a:t>
            </a:r>
            <a:r>
              <a:rPr lang="en-US" altLang="en-US" b="1" baseline="0" dirty="0" err="1"/>
              <a:t>presentazione</a:t>
            </a:r>
            <a:r>
              <a:rPr lang="en-US" altLang="en-US" b="1" baseline="0" dirty="0"/>
              <a:t> </a:t>
            </a:r>
            <a:r>
              <a:rPr lang="en-US" altLang="en-US" b="1" baseline="0" dirty="0" err="1"/>
              <a:t>all’esterno</a:t>
            </a:r>
            <a:r>
              <a:rPr lang="en-US" altLang="en-US" b="1" baseline="0" dirty="0"/>
              <a:t> o </a:t>
            </a:r>
            <a:r>
              <a:rPr lang="en-US" altLang="en-US" b="1" baseline="0" dirty="0" err="1"/>
              <a:t>siano</a:t>
            </a:r>
            <a:r>
              <a:rPr lang="en-US" altLang="en-US" b="1" baseline="0" dirty="0"/>
              <a:t> </a:t>
            </a:r>
            <a:r>
              <a:rPr lang="en-US" altLang="en-US" b="1" baseline="0" dirty="0" err="1"/>
              <a:t>opzionali</a:t>
            </a:r>
            <a:r>
              <a:rPr lang="en-US" altLang="en-US" b="1" baseline="0" dirty="0"/>
              <a:t>.</a:t>
            </a:r>
          </a:p>
          <a:p>
            <a:pPr eaLnBrk="1" hangingPunct="1"/>
            <a:endParaRPr lang="en-US" altLang="en-US" b="1" baseline="0" dirty="0"/>
          </a:p>
          <a:p>
            <a:pPr eaLnBrk="1" hangingPunct="1"/>
            <a:r>
              <a:rPr lang="en-US" altLang="en-US" b="1" baseline="0" dirty="0"/>
              <a:t>Si </a:t>
            </a:r>
            <a:r>
              <a:rPr lang="en-US" altLang="en-US" b="1" baseline="0" dirty="0" err="1"/>
              <a:t>può</a:t>
            </a:r>
            <a:r>
              <a:rPr lang="en-US" altLang="en-US" b="1" baseline="0" dirty="0"/>
              <a:t> </a:t>
            </a:r>
            <a:r>
              <a:rPr lang="en-US" altLang="en-US" b="1" baseline="0" dirty="0" err="1"/>
              <a:t>cambiare</a:t>
            </a:r>
            <a:r>
              <a:rPr lang="en-US" altLang="en-US" b="1" baseline="0" dirty="0"/>
              <a:t> la </a:t>
            </a:r>
            <a:r>
              <a:rPr lang="en-US" altLang="en-US" b="1" baseline="0" dirty="0" err="1"/>
              <a:t>foto</a:t>
            </a:r>
            <a:r>
              <a:rPr lang="en-US" altLang="en-US" b="1" baseline="0" dirty="0"/>
              <a:t> </a:t>
            </a:r>
            <a:r>
              <a:rPr lang="en-US" altLang="en-US" b="1" baseline="0" dirty="0" err="1"/>
              <a:t>di</a:t>
            </a:r>
            <a:r>
              <a:rPr lang="en-US" altLang="en-US" b="1" baseline="0" dirty="0"/>
              <a:t> base, </a:t>
            </a:r>
            <a:r>
              <a:rPr lang="en-US" altLang="en-US" b="1" baseline="0" dirty="0" err="1"/>
              <a:t>cliccando</a:t>
            </a:r>
            <a:r>
              <a:rPr lang="en-US" altLang="en-US" b="1" baseline="0" dirty="0"/>
              <a:t> </a:t>
            </a:r>
            <a:r>
              <a:rPr lang="en-US" altLang="en-US" b="1" baseline="0" dirty="0" err="1"/>
              <a:t>sopra</a:t>
            </a:r>
            <a:r>
              <a:rPr lang="en-US" altLang="en-US" b="1" baseline="0" dirty="0"/>
              <a:t> la </a:t>
            </a:r>
            <a:r>
              <a:rPr lang="en-US" altLang="en-US" b="1" baseline="0" dirty="0" err="1"/>
              <a:t>foto</a:t>
            </a:r>
            <a:r>
              <a:rPr lang="en-US" altLang="en-US" b="1" baseline="0" dirty="0"/>
              <a:t>, poi </a:t>
            </a:r>
            <a:r>
              <a:rPr lang="en-US" altLang="en-US" b="1" baseline="0" dirty="0" err="1"/>
              <a:t>Elimina</a:t>
            </a:r>
            <a:r>
              <a:rPr lang="en-US" altLang="en-US" b="1" baseline="0" dirty="0"/>
              <a:t>, poi </a:t>
            </a:r>
            <a:r>
              <a:rPr lang="en-US" altLang="en-US" b="1" baseline="0" dirty="0" err="1"/>
              <a:t>Inserisci</a:t>
            </a:r>
            <a:r>
              <a:rPr lang="en-US" altLang="en-US" b="1" baseline="0" dirty="0"/>
              <a:t>, poi </a:t>
            </a:r>
            <a:r>
              <a:rPr lang="en-US" altLang="en-US" b="1" baseline="0" dirty="0" err="1"/>
              <a:t>Immagine</a:t>
            </a:r>
            <a:r>
              <a:rPr lang="en-US" altLang="en-US" b="1" baseline="0" dirty="0"/>
              <a:t> e </a:t>
            </a:r>
            <a:r>
              <a:rPr lang="en-US" altLang="en-US" b="1" baseline="0" dirty="0" err="1"/>
              <a:t>cliccare</a:t>
            </a:r>
            <a:r>
              <a:rPr lang="en-US" altLang="en-US" b="1" baseline="0" dirty="0"/>
              <a:t> </a:t>
            </a:r>
            <a:r>
              <a:rPr lang="en-US" altLang="en-US" b="1" baseline="0" dirty="0" err="1"/>
              <a:t>dalla</a:t>
            </a:r>
            <a:r>
              <a:rPr lang="en-US" altLang="en-US" b="1" baseline="0" dirty="0"/>
              <a:t> </a:t>
            </a:r>
            <a:r>
              <a:rPr lang="en-US" altLang="en-US" b="1" baseline="0" dirty="0" err="1"/>
              <a:t>finestra</a:t>
            </a:r>
            <a:r>
              <a:rPr lang="en-US" altLang="en-US" b="1" baseline="0" dirty="0"/>
              <a:t> </a:t>
            </a:r>
            <a:r>
              <a:rPr lang="en-US" altLang="en-US" b="1" baseline="0" dirty="0" err="1"/>
              <a:t>che</a:t>
            </a:r>
            <a:r>
              <a:rPr lang="en-US" altLang="en-US" b="1" baseline="0" dirty="0"/>
              <a:t> </a:t>
            </a:r>
            <a:r>
              <a:rPr lang="en-US" altLang="en-US" b="1" baseline="0" dirty="0" err="1"/>
              <a:t>si</a:t>
            </a:r>
            <a:r>
              <a:rPr lang="en-US" altLang="en-US" b="1" baseline="0" dirty="0"/>
              <a:t> </a:t>
            </a:r>
            <a:r>
              <a:rPr lang="en-US" altLang="en-US" b="1" baseline="0" dirty="0" err="1"/>
              <a:t>apre</a:t>
            </a:r>
            <a:r>
              <a:rPr lang="en-US" altLang="en-US" b="1" baseline="0" dirty="0"/>
              <a:t>, </a:t>
            </a:r>
            <a:r>
              <a:rPr lang="en-US" altLang="en-US" b="1" baseline="0" dirty="0" err="1"/>
              <a:t>l’immagine</a:t>
            </a:r>
            <a:r>
              <a:rPr lang="en-US" altLang="en-US" b="1" baseline="0" dirty="0"/>
              <a:t> </a:t>
            </a:r>
            <a:r>
              <a:rPr lang="en-US" altLang="en-US" b="1" baseline="0" dirty="0" err="1"/>
              <a:t>che</a:t>
            </a:r>
            <a:r>
              <a:rPr lang="en-US" altLang="en-US" b="1" baseline="0" dirty="0"/>
              <a:t> </a:t>
            </a:r>
            <a:r>
              <a:rPr lang="en-US" altLang="en-US" b="1" baseline="0" dirty="0" err="1"/>
              <a:t>si</a:t>
            </a:r>
            <a:r>
              <a:rPr lang="en-US" altLang="en-US" b="1" baseline="0" dirty="0"/>
              <a:t> </a:t>
            </a:r>
            <a:r>
              <a:rPr lang="en-US" altLang="en-US" b="1" baseline="0" dirty="0" err="1"/>
              <a:t>vuole</a:t>
            </a:r>
            <a:r>
              <a:rPr lang="en-US" altLang="en-US" b="1" baseline="0" dirty="0"/>
              <a:t> </a:t>
            </a:r>
            <a:r>
              <a:rPr lang="en-US" altLang="en-US" b="1" baseline="0" dirty="0" err="1"/>
              <a:t>inserire</a:t>
            </a:r>
            <a:r>
              <a:rPr lang="en-US" altLang="en-US" b="1" baseline="0" dirty="0"/>
              <a:t> </a:t>
            </a:r>
            <a:r>
              <a:rPr lang="en-US" altLang="en-US" b="1" baseline="0" dirty="0" err="1"/>
              <a:t>dall’archivio</a:t>
            </a:r>
            <a:r>
              <a:rPr lang="en-US" altLang="en-US" b="1" baseline="0" dirty="0"/>
              <a:t> del computer.</a:t>
            </a:r>
            <a:endParaRPr lang="en-US" altLang="en-US" b="1"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kern="1200" baseline="0" dirty="0">
                <a:solidFill>
                  <a:schemeClr val="tx1"/>
                </a:solidFill>
                <a:latin typeface="+mn-lt"/>
                <a:ea typeface="+mn-ea"/>
                <a:cs typeface="+mn-cs"/>
              </a:rPr>
              <a:t>“</a:t>
            </a:r>
            <a:r>
              <a:rPr lang="en-US" sz="1600" b="1" kern="1200" baseline="0" dirty="0" err="1">
                <a:solidFill>
                  <a:schemeClr val="tx1"/>
                </a:solidFill>
                <a:latin typeface="+mn-lt"/>
                <a:ea typeface="+mn-ea"/>
                <a:cs typeface="+mn-cs"/>
              </a:rPr>
              <a:t>Effetti</a:t>
            </a:r>
            <a:r>
              <a:rPr lang="en-US" sz="1600" b="1" kern="1200" baseline="0" dirty="0">
                <a:solidFill>
                  <a:schemeClr val="tx1"/>
                </a:solidFill>
                <a:latin typeface="+mn-lt"/>
                <a:ea typeface="+mn-ea"/>
                <a:cs typeface="+mn-cs"/>
              </a:rPr>
              <a:t>” </a:t>
            </a:r>
            <a:r>
              <a:rPr lang="en-US" sz="1600" b="1" kern="1200" baseline="0" dirty="0" err="1">
                <a:solidFill>
                  <a:schemeClr val="tx1"/>
                </a:solidFill>
                <a:latin typeface="+mn-lt"/>
                <a:ea typeface="+mn-ea"/>
                <a:cs typeface="+mn-cs"/>
              </a:rPr>
              <a:t>dei</a:t>
            </a:r>
            <a:r>
              <a:rPr lang="en-US" sz="1600" b="1" kern="1200" baseline="0" dirty="0">
                <a:solidFill>
                  <a:schemeClr val="tx1"/>
                </a:solidFill>
                <a:latin typeface="+mn-lt"/>
                <a:ea typeface="+mn-ea"/>
                <a:cs typeface="+mn-cs"/>
              </a:rPr>
              <a:t> </a:t>
            </a:r>
            <a:r>
              <a:rPr lang="en-US" sz="1600" b="1" kern="1200" baseline="0" dirty="0" err="1">
                <a:solidFill>
                  <a:schemeClr val="tx1"/>
                </a:solidFill>
                <a:latin typeface="+mn-lt"/>
                <a:ea typeface="+mn-ea"/>
                <a:cs typeface="+mn-cs"/>
              </a:rPr>
              <a:t>crimini</a:t>
            </a:r>
            <a:r>
              <a:rPr lang="en-US" sz="1600" b="1" kern="1200" baseline="0" dirty="0">
                <a:solidFill>
                  <a:schemeClr val="tx1"/>
                </a:solidFill>
                <a:latin typeface="+mn-lt"/>
                <a:ea typeface="+mn-ea"/>
                <a:cs typeface="+mn-cs"/>
              </a:rPr>
              <a:t> </a:t>
            </a:r>
            <a:r>
              <a:rPr lang="en-US" sz="1600" b="1" kern="1200" baseline="0" dirty="0" err="1">
                <a:solidFill>
                  <a:schemeClr val="tx1"/>
                </a:solidFill>
                <a:latin typeface="+mn-lt"/>
                <a:ea typeface="+mn-ea"/>
                <a:cs typeface="+mn-cs"/>
              </a:rPr>
              <a:t>ambientali</a:t>
            </a:r>
            <a:r>
              <a:rPr lang="en-US" sz="1600" b="1" kern="1200" baseline="0" dirty="0">
                <a:solidFill>
                  <a:schemeClr val="tx1"/>
                </a:solidFill>
                <a:latin typeface="+mn-lt"/>
                <a:ea typeface="+mn-ea"/>
                <a:cs typeface="+mn-cs"/>
              </a:rPr>
              <a:t>:</a:t>
            </a:r>
          </a:p>
          <a:p>
            <a:endParaRPr lang="en-US" sz="1600" kern="1200" baseline="0" dirty="0">
              <a:solidFill>
                <a:schemeClr val="tx1"/>
              </a:solidFill>
              <a:latin typeface="+mn-lt"/>
              <a:ea typeface="+mn-ea"/>
              <a:cs typeface="+mn-cs"/>
            </a:endParaRPr>
          </a:p>
          <a:p>
            <a:r>
              <a:rPr lang="en-US" sz="1600" kern="1200" baseline="0" dirty="0">
                <a:solidFill>
                  <a:schemeClr val="tx1"/>
                </a:solidFill>
                <a:latin typeface="+mn-lt"/>
                <a:ea typeface="+mn-ea"/>
                <a:cs typeface="+mn-cs"/>
              </a:rPr>
              <a:t>Il think-tank </a:t>
            </a:r>
            <a:r>
              <a:rPr lang="en-US" sz="1600" kern="1200" baseline="0" dirty="0" err="1">
                <a:solidFill>
                  <a:schemeClr val="tx1"/>
                </a:solidFill>
                <a:latin typeface="+mn-lt"/>
                <a:ea typeface="+mn-ea"/>
                <a:cs typeface="+mn-cs"/>
              </a:rPr>
              <a:t>statunitense</a:t>
            </a:r>
            <a:r>
              <a:rPr lang="en-US" sz="1600" kern="1200" baseline="0" dirty="0">
                <a:solidFill>
                  <a:schemeClr val="tx1"/>
                </a:solidFill>
                <a:latin typeface="+mn-lt"/>
                <a:ea typeface="+mn-ea"/>
                <a:cs typeface="+mn-cs"/>
              </a:rPr>
              <a:t> Fund for Peace (</a:t>
            </a:r>
            <a:r>
              <a:rPr lang="en-US" sz="1600" kern="1200" baseline="0" dirty="0" err="1">
                <a:solidFill>
                  <a:schemeClr val="tx1"/>
                </a:solidFill>
                <a:latin typeface="+mn-lt"/>
                <a:ea typeface="+mn-ea"/>
                <a:cs typeface="+mn-cs"/>
              </a:rPr>
              <a:t>vedasi</a:t>
            </a:r>
            <a:r>
              <a:rPr lang="en-US" sz="1600" kern="1200" baseline="0" dirty="0">
                <a:solidFill>
                  <a:schemeClr val="tx1"/>
                </a:solidFill>
                <a:latin typeface="+mn-lt"/>
                <a:ea typeface="+mn-ea"/>
                <a:cs typeface="+mn-cs"/>
              </a:rPr>
              <a:t> www.fundforpeace.org e </a:t>
            </a:r>
            <a:r>
              <a:rPr lang="it-IT" sz="1600" kern="1200" baseline="0" dirty="0">
                <a:solidFill>
                  <a:schemeClr val="tx1"/>
                </a:solidFill>
                <a:latin typeface="+mn-lt"/>
                <a:ea typeface="+mn-ea"/>
                <a:cs typeface="+mn-cs"/>
              </a:rPr>
              <a:t>http://ffp.statesindex.org/) ha proposto dal 2005 un Indice particolare definito </a:t>
            </a:r>
            <a:r>
              <a:rPr lang="it-IT" sz="1600" kern="1200" baseline="0" dirty="0" err="1">
                <a:solidFill>
                  <a:schemeClr val="tx1"/>
                </a:solidFill>
                <a:latin typeface="+mn-lt"/>
                <a:ea typeface="+mn-ea"/>
                <a:cs typeface="+mn-cs"/>
              </a:rPr>
              <a:t>Failed</a:t>
            </a:r>
            <a:r>
              <a:rPr lang="it-IT" sz="1600" kern="1200" baseline="0" dirty="0">
                <a:solidFill>
                  <a:schemeClr val="tx1"/>
                </a:solidFill>
                <a:latin typeface="+mn-lt"/>
                <a:ea typeface="+mn-ea"/>
                <a:cs typeface="+mn-cs"/>
              </a:rPr>
              <a:t> </a:t>
            </a:r>
            <a:r>
              <a:rPr lang="it-IT" sz="1600" kern="1200" baseline="0" dirty="0" err="1">
                <a:solidFill>
                  <a:schemeClr val="tx1"/>
                </a:solidFill>
                <a:latin typeface="+mn-lt"/>
                <a:ea typeface="+mn-ea"/>
                <a:cs typeface="+mn-cs"/>
              </a:rPr>
              <a:t>States</a:t>
            </a:r>
            <a:r>
              <a:rPr lang="it-IT" sz="1600" kern="1200" baseline="0" dirty="0">
                <a:solidFill>
                  <a:schemeClr val="tx1"/>
                </a:solidFill>
                <a:latin typeface="+mn-lt"/>
                <a:ea typeface="+mn-ea"/>
                <a:cs typeface="+mn-cs"/>
              </a:rPr>
              <a:t> </a:t>
            </a:r>
            <a:r>
              <a:rPr lang="it-IT" sz="1600" kern="1200" baseline="0" dirty="0" err="1">
                <a:solidFill>
                  <a:schemeClr val="tx1"/>
                </a:solidFill>
                <a:latin typeface="+mn-lt"/>
                <a:ea typeface="+mn-ea"/>
                <a:cs typeface="+mn-cs"/>
              </a:rPr>
              <a:t>Index</a:t>
            </a:r>
            <a:r>
              <a:rPr lang="it-IT" sz="1600" kern="1200" baseline="0" dirty="0">
                <a:solidFill>
                  <a:schemeClr val="tx1"/>
                </a:solidFill>
                <a:latin typeface="+mn-lt"/>
                <a:ea typeface="+mn-ea"/>
                <a:cs typeface="+mn-cs"/>
              </a:rPr>
              <a:t> (Indice degli Stati Falliti) che, dal 2014, è stato rinominato Fragile </a:t>
            </a:r>
            <a:r>
              <a:rPr lang="it-IT" sz="1600" kern="1200" baseline="0" dirty="0" err="1">
                <a:solidFill>
                  <a:schemeClr val="tx1"/>
                </a:solidFill>
                <a:latin typeface="+mn-lt"/>
                <a:ea typeface="+mn-ea"/>
                <a:cs typeface="+mn-cs"/>
              </a:rPr>
              <a:t>States</a:t>
            </a:r>
            <a:r>
              <a:rPr lang="it-IT" sz="1600" kern="1200" baseline="0" dirty="0">
                <a:solidFill>
                  <a:schemeClr val="tx1"/>
                </a:solidFill>
                <a:latin typeface="+mn-lt"/>
                <a:ea typeface="+mn-ea"/>
                <a:cs typeface="+mn-cs"/>
              </a:rPr>
              <a:t> </a:t>
            </a:r>
            <a:r>
              <a:rPr lang="it-IT" sz="1600" kern="1200" baseline="0" dirty="0" err="1">
                <a:solidFill>
                  <a:schemeClr val="tx1"/>
                </a:solidFill>
                <a:latin typeface="+mn-lt"/>
                <a:ea typeface="+mn-ea"/>
                <a:cs typeface="+mn-cs"/>
              </a:rPr>
              <a:t>Index</a:t>
            </a:r>
            <a:r>
              <a:rPr lang="it-IT" sz="1600" kern="1200" baseline="0" dirty="0">
                <a:solidFill>
                  <a:schemeClr val="tx1"/>
                </a:solidFill>
                <a:latin typeface="+mn-lt"/>
                <a:ea typeface="+mn-ea"/>
                <a:cs typeface="+mn-cs"/>
              </a:rPr>
              <a:t> (Indice degli Stati Fragili). Si tratta di un Indice che, dando conto di alcuni fattori di carattere sociale, politico ed economico, fornisce una classifica degli stati del mondo secondo la loro situazione di fragilità. In particolare gli indicatori che lo compongono includono la debolezza o meno del governo centrale dei singoli stati, la</a:t>
            </a:r>
          </a:p>
          <a:p>
            <a:r>
              <a:rPr lang="it-IT" sz="1600" kern="1200" baseline="0" dirty="0">
                <a:solidFill>
                  <a:schemeClr val="tx1"/>
                </a:solidFill>
                <a:latin typeface="+mn-lt"/>
                <a:ea typeface="+mn-ea"/>
                <a:cs typeface="+mn-cs"/>
              </a:rPr>
              <a:t>capacità di controllo del proprio territorio, la capacità di offrire servizi pubblici, lo stato di diffusione di corruzione e criminalità, le eventuali movimentazioni di rifugiati nella popolazione e l’eventuale presenza e rapidità di un declino economico.</a:t>
            </a:r>
            <a:endParaRPr lang="it-IT"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Un </a:t>
            </a:r>
            <a:r>
              <a:rPr lang="en-GB" sz="1600" dirty="0" err="1"/>
              <a:t>articolo</a:t>
            </a:r>
            <a:r>
              <a:rPr lang="en-GB" sz="1600" dirty="0"/>
              <a:t> </a:t>
            </a:r>
            <a:r>
              <a:rPr lang="en-GB" sz="1600" dirty="0" err="1"/>
              <a:t>dell’international</a:t>
            </a:r>
            <a:r>
              <a:rPr lang="en-GB" sz="1600" dirty="0"/>
              <a:t> Herald Tribune </a:t>
            </a:r>
            <a:r>
              <a:rPr lang="en-GB" sz="1600" dirty="0" err="1"/>
              <a:t>che</a:t>
            </a:r>
            <a:r>
              <a:rPr lang="en-GB" sz="1600" dirty="0"/>
              <a:t> </a:t>
            </a:r>
            <a:r>
              <a:rPr lang="en-GB" sz="1600" dirty="0" err="1"/>
              <a:t>mette</a:t>
            </a:r>
            <a:r>
              <a:rPr lang="en-GB" sz="1600" dirty="0"/>
              <a:t> in </a:t>
            </a:r>
            <a:r>
              <a:rPr lang="en-GB" sz="1600" dirty="0" err="1"/>
              <a:t>luce</a:t>
            </a:r>
            <a:r>
              <a:rPr lang="en-GB" sz="1600" dirty="0"/>
              <a:t> </a:t>
            </a:r>
            <a:r>
              <a:rPr lang="en-GB" sz="1600" dirty="0" err="1"/>
              <a:t>l’attualità</a:t>
            </a:r>
            <a:r>
              <a:rPr lang="en-GB" sz="1600" dirty="0"/>
              <a:t> </a:t>
            </a:r>
            <a:r>
              <a:rPr lang="en-GB" sz="1600" dirty="0" err="1"/>
              <a:t>della</a:t>
            </a:r>
            <a:r>
              <a:rPr lang="en-GB" sz="1600" dirty="0"/>
              <a:t> </a:t>
            </a:r>
            <a:r>
              <a:rPr lang="en-GB" sz="1600" dirty="0" err="1"/>
              <a:t>connessione</a:t>
            </a:r>
            <a:r>
              <a:rPr lang="en-GB" sz="1600" dirty="0"/>
              <a:t> </a:t>
            </a:r>
            <a:r>
              <a:rPr lang="en-GB" sz="1600" dirty="0" err="1"/>
              <a:t>tra</a:t>
            </a:r>
            <a:r>
              <a:rPr lang="en-GB" sz="1600" dirty="0"/>
              <a:t> </a:t>
            </a:r>
            <a:r>
              <a:rPr lang="en-GB" sz="1600" dirty="0" err="1"/>
              <a:t>crimini</a:t>
            </a:r>
            <a:r>
              <a:rPr lang="en-GB" sz="1600" dirty="0"/>
              <a:t> di </a:t>
            </a:r>
            <a:r>
              <a:rPr lang="en-GB" sz="1600" dirty="0" err="1"/>
              <a:t>natura</a:t>
            </a:r>
            <a:r>
              <a:rPr lang="en-GB" sz="1600" dirty="0"/>
              <a:t> e </a:t>
            </a:r>
            <a:r>
              <a:rPr lang="en-GB" sz="1600" dirty="0" err="1"/>
              <a:t>conflitti</a:t>
            </a:r>
            <a:r>
              <a:rPr lang="en-GB" sz="1600" dirty="0"/>
              <a:t> sui </a:t>
            </a:r>
            <a:r>
              <a:rPr lang="en-GB" sz="1600" dirty="0" err="1"/>
              <a:t>territori</a:t>
            </a:r>
            <a:r>
              <a:rPr lang="en-GB" sz="1600" dirty="0"/>
              <a:t> di </a:t>
            </a:r>
            <a:r>
              <a:rPr lang="en-GB" sz="1600" dirty="0" err="1"/>
              <a:t>Stati</a:t>
            </a:r>
            <a:r>
              <a:rPr lang="en-GB" sz="1600" dirty="0"/>
              <a:t> “</a:t>
            </a:r>
            <a:r>
              <a:rPr lang="en-GB" sz="1600" dirty="0" err="1"/>
              <a:t>fragili</a:t>
            </a:r>
            <a:r>
              <a:rPr lang="en-GB" sz="1600" dirty="0"/>
              <a:t>”</a:t>
            </a:r>
            <a:r>
              <a:rPr lang="en-GB" sz="1600" baseline="0" dirty="0"/>
              <a:t> (in </a:t>
            </a:r>
            <a:r>
              <a:rPr lang="en-GB" sz="1600" baseline="0" dirty="0" err="1"/>
              <a:t>relazione</a:t>
            </a:r>
            <a:r>
              <a:rPr lang="en-GB" sz="1600" baseline="0" dirty="0"/>
              <a:t> a </a:t>
            </a:r>
            <a:r>
              <a:rPr lang="en-GB" sz="1600" baseline="0" dirty="0" err="1"/>
              <a:t>diapositiva</a:t>
            </a:r>
            <a:r>
              <a:rPr lang="en-GB" sz="1600" baseline="0" dirty="0"/>
              <a:t> </a:t>
            </a:r>
            <a:r>
              <a:rPr lang="en-GB" sz="1600" baseline="0" dirty="0" err="1"/>
              <a:t>precedente</a:t>
            </a:r>
            <a:r>
              <a:rPr lang="en-GB" sz="16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b="0" baseline="0" dirty="0"/>
              <a:t>La disuguaglianza che è sempre più rilevante a livello mondiale mette i Paesi più deboli in una situazione di forte dipendenza delle comunità locali (aggravata dall’ondata di neo-colonialismo e post-colonialismo) e li spinge a trovare nelle risorse naturali esistenti l’unica via (anche illegale) per poter uscire da situazioni di povertà assolute.</a:t>
            </a:r>
            <a:endParaRPr lang="it-IT" sz="1600"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latin typeface="+mn-lt"/>
                <a:ea typeface="+mn-ea"/>
                <a:cs typeface="+mn-cs"/>
              </a:rPr>
              <a:t>Collegamenti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dei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crimini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ambientali</a:t>
            </a:r>
            <a:r>
              <a:rPr lang="en-US" sz="1200" kern="1200" baseline="0" dirty="0">
                <a:solidFill>
                  <a:schemeClr val="tx1"/>
                </a:solidFill>
                <a:latin typeface="+mn-lt"/>
                <a:ea typeface="+mn-ea"/>
                <a:cs typeface="+mn-cs"/>
              </a:rPr>
              <a:t>: </a:t>
            </a:r>
            <a:r>
              <a:rPr lang="it-IT" b="0" baseline="0" dirty="0"/>
              <a:t>La disuguaglianza che è sempre più rilevante a livello mondiale mette i Paesi più deboli in una situazione di forte dipendenza delle comunità locali (aggravata dall’ondata di neo-colonialismo e post-colonialismo) e li spinge a trovare nelle risorse naturali esistenti l’unica via (anche illegale) per poter uscire da situazioni di povertà assolute.</a:t>
            </a:r>
            <a:endParaRPr lang="it-IT"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Sono sempre più numerosi e organizzati i gruppi terroristici che finanziano le proprie azioni e i propri network con il commercio illegale di fauna selvatica e con lo sfruttamento illegale di risorse naturali.</a:t>
            </a:r>
          </a:p>
          <a:p>
            <a:r>
              <a:rPr lang="it-IT" sz="1200" dirty="0"/>
              <a:t>Fra questi i più significativi sono: </a:t>
            </a:r>
            <a:r>
              <a:rPr lang="it-IT" sz="1200" b="1" dirty="0" err="1"/>
              <a:t>Boko</a:t>
            </a:r>
            <a:r>
              <a:rPr lang="it-IT" sz="1200" b="1" dirty="0"/>
              <a:t> </a:t>
            </a:r>
            <a:r>
              <a:rPr lang="it-IT" sz="1200" b="1" dirty="0" err="1"/>
              <a:t>Haram</a:t>
            </a:r>
            <a:r>
              <a:rPr lang="it-IT" sz="1200" b="1" dirty="0"/>
              <a:t> </a:t>
            </a:r>
            <a:r>
              <a:rPr lang="it-IT" sz="1200" dirty="0"/>
              <a:t>(Nigeria), </a:t>
            </a:r>
            <a:r>
              <a:rPr lang="it-IT" sz="1200" b="1" dirty="0" err="1"/>
              <a:t>Al-Quaeda</a:t>
            </a:r>
            <a:r>
              <a:rPr lang="it-IT" sz="1200" dirty="0"/>
              <a:t> (network internazionale), </a:t>
            </a:r>
            <a:r>
              <a:rPr lang="it-IT" sz="1200" b="1" dirty="0" err="1"/>
              <a:t>Al-Shabaab</a:t>
            </a:r>
            <a:r>
              <a:rPr lang="it-IT" sz="1200" dirty="0"/>
              <a:t> (Somalia), </a:t>
            </a:r>
            <a:r>
              <a:rPr lang="it-IT" sz="1200" b="1" dirty="0"/>
              <a:t>Lord </a:t>
            </a:r>
            <a:r>
              <a:rPr lang="it-IT" sz="1200" b="1" dirty="0" err="1"/>
              <a:t>Rresistence</a:t>
            </a:r>
            <a:r>
              <a:rPr lang="it-IT" sz="1200" b="1" dirty="0"/>
              <a:t> </a:t>
            </a:r>
            <a:r>
              <a:rPr lang="it-IT" sz="1200" b="1" dirty="0" err="1"/>
              <a:t>Army</a:t>
            </a:r>
            <a:r>
              <a:rPr lang="it-IT" sz="1200" b="1" dirty="0"/>
              <a:t> </a:t>
            </a:r>
            <a:r>
              <a:rPr lang="it-IT" sz="1200" dirty="0"/>
              <a:t>(Congo RDC), </a:t>
            </a:r>
            <a:r>
              <a:rPr lang="it-IT" sz="1200" b="1" dirty="0" err="1"/>
              <a:t>Seleka</a:t>
            </a:r>
            <a:r>
              <a:rPr lang="it-IT" sz="1200" dirty="0"/>
              <a:t> (Repubblica Centro Africana). In alcuni paesi, come il Mozambico, il Congo RDC, il Sudan, anche le truppe governative contribuiscono drammaticamente al bracconaggio di fauna selvatica come elefanti e rinoceronti.</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Gli animali protetti e le loro parti,</a:t>
            </a:r>
            <a:r>
              <a:rPr lang="it-IT" baseline="0" dirty="0"/>
              <a:t> vengono venduti per finanziare guerre, conflitti e terrorismo. </a:t>
            </a:r>
            <a:r>
              <a:rPr lang="it-IT" b="1" baseline="0" dirty="0"/>
              <a:t>Molto spesso i commerci di droga, armi e animali (o altre risorse naturali) convergono, si sovrappongono e si rafforzano. L’avorio può essere barattato con armi e i corni di rinoceronte con droga.</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endParaRPr lang="it-IT" baseline="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600" dirty="0"/>
              <a:t>Nella foto: pangolini in un negozio</a:t>
            </a:r>
            <a:r>
              <a:rPr lang="it-IT" sz="1600" baseline="0" dirty="0"/>
              <a:t> in Indonesia. </a:t>
            </a:r>
            <a:r>
              <a:rPr lang="it-IT" sz="1600" dirty="0"/>
              <a:t>Il traffico</a:t>
            </a:r>
            <a:r>
              <a:rPr lang="it-IT" sz="1600" baseline="0" dirty="0"/>
              <a:t> di pangolini dall’Africa all’Asia, ma anche interno ai Paesi asiatici, ha raggiunto dimensioni drammatiche. Del pangolino vengono utilizzate le scaglie dai mercati asiatici e la carne nei mercati africani. Negli ultimi anni il commercio di pangolini ha prodotto il crollo di specie e popolazioni anche del 90%.</a:t>
            </a:r>
          </a:p>
          <a:p>
            <a:r>
              <a:rPr lang="it-IT" sz="1600" baseline="0" dirty="0"/>
              <a:t>Nota aggiuntiva: all’indirizzo </a:t>
            </a:r>
            <a:r>
              <a:rPr lang="it-IT" sz="1600" b="0" i="0" kern="1200" dirty="0">
                <a:solidFill>
                  <a:schemeClr val="tx1"/>
                </a:solidFill>
                <a:latin typeface="+mn-lt"/>
                <a:ea typeface="+mn-ea"/>
                <a:cs typeface="+mn-cs"/>
              </a:rPr>
              <a:t>http://www.nhm.ac.uk/</a:t>
            </a:r>
            <a:r>
              <a:rPr lang="it-IT" sz="1600" b="0" i="0" kern="1200" dirty="0" err="1">
                <a:solidFill>
                  <a:schemeClr val="tx1"/>
                </a:solidFill>
                <a:latin typeface="+mn-lt"/>
                <a:ea typeface="+mn-ea"/>
                <a:cs typeface="+mn-cs"/>
              </a:rPr>
              <a:t>visit</a:t>
            </a:r>
            <a:r>
              <a:rPr lang="it-IT" sz="1600" b="0" i="0" kern="1200" dirty="0">
                <a:solidFill>
                  <a:schemeClr val="tx1"/>
                </a:solidFill>
                <a:latin typeface="+mn-lt"/>
                <a:ea typeface="+mn-ea"/>
                <a:cs typeface="+mn-cs"/>
              </a:rPr>
              <a:t>/</a:t>
            </a:r>
            <a:r>
              <a:rPr lang="it-IT" sz="1600" b="0" i="0" kern="1200" dirty="0" err="1">
                <a:solidFill>
                  <a:schemeClr val="tx1"/>
                </a:solidFill>
                <a:latin typeface="+mn-lt"/>
                <a:ea typeface="+mn-ea"/>
                <a:cs typeface="+mn-cs"/>
              </a:rPr>
              <a:t>wpy</a:t>
            </a:r>
            <a:r>
              <a:rPr lang="it-IT" sz="1600" b="0" i="0" kern="1200" dirty="0">
                <a:solidFill>
                  <a:schemeClr val="tx1"/>
                </a:solidFill>
                <a:latin typeface="+mn-lt"/>
                <a:ea typeface="+mn-ea"/>
                <a:cs typeface="+mn-cs"/>
              </a:rPr>
              <a:t>/</a:t>
            </a:r>
            <a:r>
              <a:rPr lang="it-IT" sz="1600" b="0" i="0" kern="1200" dirty="0" err="1">
                <a:solidFill>
                  <a:schemeClr val="tx1"/>
                </a:solidFill>
                <a:latin typeface="+mn-lt"/>
                <a:ea typeface="+mn-ea"/>
                <a:cs typeface="+mn-cs"/>
              </a:rPr>
              <a:t>gallery</a:t>
            </a:r>
            <a:r>
              <a:rPr lang="it-IT" sz="1600" b="0" i="0" kern="1200" dirty="0">
                <a:solidFill>
                  <a:schemeClr val="tx1"/>
                </a:solidFill>
                <a:latin typeface="+mn-lt"/>
                <a:ea typeface="+mn-ea"/>
                <a:cs typeface="+mn-cs"/>
              </a:rPr>
              <a:t>/2016/</a:t>
            </a:r>
            <a:r>
              <a:rPr lang="it-IT" sz="1600" b="0" i="0" kern="1200" dirty="0" err="1">
                <a:solidFill>
                  <a:schemeClr val="tx1"/>
                </a:solidFill>
                <a:latin typeface="+mn-lt"/>
                <a:ea typeface="+mn-ea"/>
                <a:cs typeface="+mn-cs"/>
              </a:rPr>
              <a:t>images</a:t>
            </a:r>
            <a:r>
              <a:rPr lang="it-IT" sz="1600" b="0" i="0" kern="1200" dirty="0">
                <a:solidFill>
                  <a:schemeClr val="tx1"/>
                </a:solidFill>
                <a:latin typeface="+mn-lt"/>
                <a:ea typeface="+mn-ea"/>
                <a:cs typeface="+mn-cs"/>
              </a:rPr>
              <a:t>/</a:t>
            </a:r>
            <a:r>
              <a:rPr lang="it-IT" sz="1600" b="0" i="0" kern="1200" dirty="0" err="1">
                <a:solidFill>
                  <a:schemeClr val="tx1"/>
                </a:solidFill>
                <a:latin typeface="+mn-lt"/>
                <a:ea typeface="+mn-ea"/>
                <a:cs typeface="+mn-cs"/>
              </a:rPr>
              <a:t>the-wildlife-photojournalist-award-single-image</a:t>
            </a:r>
            <a:r>
              <a:rPr lang="it-IT" sz="1600" b="0" i="0" kern="1200" dirty="0">
                <a:solidFill>
                  <a:schemeClr val="tx1"/>
                </a:solidFill>
                <a:latin typeface="+mn-lt"/>
                <a:ea typeface="+mn-ea"/>
                <a:cs typeface="+mn-cs"/>
              </a:rPr>
              <a:t>/5118/</a:t>
            </a:r>
            <a:r>
              <a:rPr lang="it-IT" sz="1600" b="0" i="0" kern="1200" dirty="0" err="1">
                <a:solidFill>
                  <a:schemeClr val="tx1"/>
                </a:solidFill>
                <a:latin typeface="+mn-lt"/>
                <a:ea typeface="+mn-ea"/>
                <a:cs typeface="+mn-cs"/>
              </a:rPr>
              <a:t>the-pangolin-pit.html</a:t>
            </a:r>
            <a:r>
              <a:rPr lang="it-IT" sz="1600" b="0" i="0" kern="1200" dirty="0">
                <a:solidFill>
                  <a:schemeClr val="tx1"/>
                </a:solidFill>
                <a:latin typeface="+mn-lt"/>
                <a:ea typeface="+mn-ea"/>
                <a:cs typeface="+mn-cs"/>
              </a:rPr>
              <a:t> potete mostrare </a:t>
            </a:r>
            <a:r>
              <a:rPr lang="it-IT" sz="1600" baseline="0" dirty="0"/>
              <a:t>la fotografia di </a:t>
            </a:r>
            <a:r>
              <a:rPr lang="it-IT" sz="1600" b="0" i="0" kern="1200" dirty="0">
                <a:solidFill>
                  <a:schemeClr val="tx1"/>
                </a:solidFill>
                <a:latin typeface="+mn-lt"/>
                <a:ea typeface="+mn-ea"/>
                <a:cs typeface="+mn-cs"/>
              </a:rPr>
              <a:t>Paul Hilton (UK/Australia), con quattromila pangolini congelati destinati al commercio illegale in Cina e in Vietnam,</a:t>
            </a:r>
            <a:r>
              <a:rPr lang="it-IT" sz="1600" b="0" i="0" kern="1200" baseline="0" dirty="0">
                <a:solidFill>
                  <a:schemeClr val="tx1"/>
                </a:solidFill>
                <a:latin typeface="+mn-lt"/>
                <a:ea typeface="+mn-ea"/>
                <a:cs typeface="+mn-cs"/>
              </a:rPr>
              <a:t> che </a:t>
            </a:r>
            <a:r>
              <a:rPr lang="it-IT" sz="1600" baseline="0" dirty="0"/>
              <a:t>ha vinto nel 2016 la</a:t>
            </a:r>
            <a:r>
              <a:rPr lang="it-IT" sz="1200" b="0" i="0" kern="1200" dirty="0">
                <a:solidFill>
                  <a:schemeClr val="tx1"/>
                </a:solidFill>
                <a:latin typeface="+mn-lt"/>
                <a:ea typeface="+mn-ea"/>
                <a:cs typeface="+mn-cs"/>
              </a:rPr>
              <a:t> 52ª edizione del “</a:t>
            </a:r>
            <a:r>
              <a:rPr lang="en-US" sz="1200" b="0" i="0" kern="1200" dirty="0">
                <a:solidFill>
                  <a:schemeClr val="tx1"/>
                </a:solidFill>
                <a:latin typeface="+mn-lt"/>
                <a:ea typeface="+mn-ea"/>
                <a:cs typeface="+mn-cs"/>
              </a:rPr>
              <a:t>Wildlife Photojournalist Award: Single Image”, </a:t>
            </a:r>
            <a:r>
              <a:rPr lang="en-US" sz="1200" b="0" i="0" kern="1200" dirty="0" err="1">
                <a:solidFill>
                  <a:schemeClr val="tx1"/>
                </a:solidFill>
                <a:latin typeface="+mn-lt"/>
                <a:ea typeface="+mn-ea"/>
                <a:cs typeface="+mn-cs"/>
              </a:rPr>
              <a:t>mostra</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annuale</a:t>
            </a:r>
            <a:r>
              <a:rPr lang="en-US" sz="1200" b="0" i="0" kern="1200" baseline="0" dirty="0">
                <a:solidFill>
                  <a:schemeClr val="tx1"/>
                </a:solidFill>
                <a:latin typeface="+mn-lt"/>
                <a:ea typeface="+mn-ea"/>
                <a:cs typeface="+mn-cs"/>
              </a:rPr>
              <a:t> </a:t>
            </a:r>
            <a:r>
              <a:rPr lang="en-US" sz="1200" b="0" i="0" kern="1200" baseline="0" dirty="0" err="1">
                <a:solidFill>
                  <a:schemeClr val="tx1"/>
                </a:solidFill>
                <a:latin typeface="+mn-lt"/>
                <a:ea typeface="+mn-ea"/>
                <a:cs typeface="+mn-cs"/>
              </a:rPr>
              <a:t>famosa</a:t>
            </a:r>
            <a:r>
              <a:rPr lang="en-US" sz="1200" b="0" i="0" kern="1200" baseline="0" dirty="0">
                <a:solidFill>
                  <a:schemeClr val="tx1"/>
                </a:solidFill>
                <a:latin typeface="+mn-lt"/>
                <a:ea typeface="+mn-ea"/>
                <a:cs typeface="+mn-cs"/>
              </a:rPr>
              <a:t> a </a:t>
            </a:r>
            <a:r>
              <a:rPr lang="en-US" sz="1200" b="0" i="0" kern="1200" baseline="0" dirty="0" err="1">
                <a:solidFill>
                  <a:schemeClr val="tx1"/>
                </a:solidFill>
                <a:latin typeface="+mn-lt"/>
                <a:ea typeface="+mn-ea"/>
                <a:cs typeface="+mn-cs"/>
              </a:rPr>
              <a:t>livello</a:t>
            </a:r>
            <a:r>
              <a:rPr lang="en-US" sz="1200" b="0" i="0" kern="1200" baseline="0" dirty="0">
                <a:solidFill>
                  <a:schemeClr val="tx1"/>
                </a:solidFill>
                <a:latin typeface="+mn-lt"/>
                <a:ea typeface="+mn-ea"/>
                <a:cs typeface="+mn-cs"/>
              </a:rPr>
              <a:t> </a:t>
            </a:r>
            <a:r>
              <a:rPr lang="en-US" sz="1200" b="0" i="0" kern="1200" baseline="0" dirty="0" err="1">
                <a:solidFill>
                  <a:schemeClr val="tx1"/>
                </a:solidFill>
                <a:latin typeface="+mn-lt"/>
                <a:ea typeface="+mn-ea"/>
                <a:cs typeface="+mn-cs"/>
              </a:rPr>
              <a:t>mondiale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che</a:t>
            </a:r>
            <a:r>
              <a:rPr lang="en-US" sz="1200" b="0" i="0" kern="1200" dirty="0">
                <a:solidFill>
                  <a:schemeClr val="tx1"/>
                </a:solidFill>
                <a:latin typeface="+mn-lt"/>
                <a:ea typeface="+mn-ea"/>
                <a:cs typeface="+mn-cs"/>
              </a:rPr>
              <a:t> in </a:t>
            </a:r>
            <a:r>
              <a:rPr lang="en-US" sz="1200" b="0" i="0" kern="1200" dirty="0" err="1">
                <a:solidFill>
                  <a:schemeClr val="tx1"/>
                </a:solidFill>
                <a:latin typeface="+mn-lt"/>
                <a:ea typeface="+mn-ea"/>
                <a:cs typeface="+mn-cs"/>
              </a:rPr>
              <a:t>generale</a:t>
            </a:r>
            <a:r>
              <a:rPr lang="en-US" sz="1200" b="0" i="0" kern="1200" dirty="0">
                <a:solidFill>
                  <a:schemeClr val="tx1"/>
                </a:solidFill>
                <a:latin typeface="+mn-lt"/>
                <a:ea typeface="+mn-ea"/>
                <a:cs typeface="+mn-cs"/>
              </a:rPr>
              <a:t> </a:t>
            </a:r>
            <a:r>
              <a:rPr lang="it-IT" sz="1200" b="0" i="0" kern="1200" dirty="0">
                <a:solidFill>
                  <a:schemeClr val="tx1"/>
                </a:solidFill>
                <a:latin typeface="+mn-lt"/>
                <a:ea typeface="+mn-ea"/>
                <a:cs typeface="+mn-cs"/>
              </a:rPr>
              <a:t>ha premiato numerose immagini che hanno raccontato il mondo animale minacciato dall’azione dell’uomo. </a:t>
            </a:r>
          </a:p>
          <a:p>
            <a:endParaRPr lang="it-IT" sz="1200" b="0" i="0" kern="1200" dirty="0">
              <a:solidFill>
                <a:schemeClr val="tx1"/>
              </a:solidFill>
              <a:latin typeface="+mn-lt"/>
              <a:ea typeface="+mn-ea"/>
              <a:cs typeface="+mn-cs"/>
            </a:endParaRPr>
          </a:p>
          <a:p>
            <a:r>
              <a:rPr lang="it-IT" sz="1600" dirty="0"/>
              <a:t>Recenti sequestri nel mondo Nel 2013, in soli 13 grandi operazioni, si sono sequestrate 23,7 tonnellate di avorio: più del doppio dell’avorio sequestrato nel 2010. In tutto il 2013 sono state sequestrate globalmente più di 50 tonnellate di avorio: globalmente un record mai raggiunto prima. In Togo sono stati sequestrati nel mese di gennaio 2014 3,8 tonnellate di avorio, mentre in Malesia a dicembre 2012 ne sono state sequestrate ben 6 tonnellate, l’equivalente grossolano di 500 elefanti. Ad Hong Kong nel 2011 le autorità doganali hanno fermato un container proveniente dal Sudafrica contenete 33 corni di rinoceronte, 758 bastoncini e 127 braccialetti in avorio. Nel 2013 anche l’Europa purtroppo è stata interessata da importanti sequestri di </a:t>
            </a:r>
            <a:r>
              <a:rPr lang="it-IT" sz="1600" dirty="0" err="1"/>
              <a:t>wildlife</a:t>
            </a:r>
            <a:r>
              <a:rPr lang="it-IT" sz="1600" dirty="0"/>
              <a:t> come avorio e corno di rinoceronte. Il maggiore numero di sequestri riguarda avorio, prodotti medicinali e prodotti di piante medicinali. Molti dei sequestri registrati hanno riguardato avorio in transito dall’Africa e destinati in Cina. Negli ultimi anni nella sola Repubblica Ceca sono stati sequestrati 24 corni di rinoceronte che il 21 settembre ultimo scorso sono stati bruciati in un emblematico rogo pubblico. Ancora se ha ancora molto da fare dal 2012 il Vietnam, il principale mercato illegale di corno di rinoceronte oggigiorno, ha iniziato a rispondere alle pressioni internazionali per contrastare il suo mercato, e ha sequestrato i primi 8 corni di rinoceronte e arrestato 4 persone in 3 separate operazioni. </a:t>
            </a:r>
          </a:p>
          <a:p>
            <a:r>
              <a:rPr lang="it-IT" sz="1600" dirty="0"/>
              <a:t>Fonte: Dossier WWF Natura Connection, 2014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a:t>Non esistono</a:t>
            </a:r>
            <a:r>
              <a:rPr lang="it-IT" sz="1600" baseline="0" dirty="0"/>
              <a:t> ancora leggi, regolamenti, meccanismi adeguati per fermare il commercio illegale di legno tropicale. Il legno tropicale illegale entra nelle nostre case senza nessuna consapevolezza o possibilità di intervento. Una importante soluzione è scegliere legno certificato FSC (</a:t>
            </a:r>
            <a:r>
              <a:rPr lang="it-IT" sz="1600" baseline="0" dirty="0" err="1"/>
              <a:t>Forest</a:t>
            </a:r>
            <a:r>
              <a:rPr lang="it-IT" sz="1600" baseline="0" dirty="0"/>
              <a:t> </a:t>
            </a:r>
            <a:r>
              <a:rPr lang="it-IT" sz="1600" baseline="0" dirty="0" err="1"/>
              <a:t>Stewardship</a:t>
            </a:r>
            <a:r>
              <a:rPr lang="it-IT" sz="1600" baseline="0" dirty="0"/>
              <a:t> </a:t>
            </a:r>
            <a:r>
              <a:rPr lang="it-IT" sz="1600" baseline="0" dirty="0" err="1"/>
              <a:t>Certification</a:t>
            </a:r>
            <a:r>
              <a:rPr lang="it-IT" sz="1600" baseline="0" dirty="0"/>
              <a:t>) che garantisce la provenienza da foreste gestite </a:t>
            </a:r>
            <a:r>
              <a:rPr lang="it-IT" sz="1600" baseline="0" dirty="0" err="1"/>
              <a:t>sostenibilmente</a:t>
            </a:r>
            <a:r>
              <a:rPr lang="it-IT" sz="16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baseline="0" dirty="0"/>
              <a:t>E’ qualcosa che ci riguarda da vicino visto che </a:t>
            </a:r>
            <a:r>
              <a:rPr lang="it-IT" sz="1600" b="1" baseline="0" dirty="0"/>
              <a:t>l</a:t>
            </a:r>
            <a:r>
              <a:rPr lang="it-IT" sz="1600" b="1" dirty="0"/>
              <a:t>’Italia è un importante importatore di legname illegale.</a:t>
            </a:r>
            <a:r>
              <a:rPr lang="it-IT" sz="1600" b="1" baseline="0" dirty="0"/>
              <a:t> </a:t>
            </a:r>
            <a:r>
              <a:rPr lang="it-IT" sz="1600" b="0" baseline="0" dirty="0"/>
              <a:t>Scegliere sempre legno certificato per le nostre case (mobili, parquet, </a:t>
            </a:r>
            <a:r>
              <a:rPr lang="it-IT" sz="1600" b="0" baseline="0" dirty="0" err="1"/>
              <a:t>etc</a:t>
            </a:r>
            <a:r>
              <a:rPr lang="it-IT" sz="1600" b="0" baseline="0" dirty="0"/>
              <a:t>) o comunque conoscendone la provenienza (ad esempio a filiera corta e con filiere controllate) risulta un passo molto importante che ciascuno di noi può fare.</a:t>
            </a:r>
            <a:endParaRPr lang="it-IT" sz="16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dirty="0"/>
          </a:p>
          <a:p>
            <a:endParaRPr lang="it-IT"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600" dirty="0"/>
              <a:t>Nelle foto:</a:t>
            </a:r>
          </a:p>
          <a:p>
            <a:r>
              <a:rPr lang="it-IT" sz="1600" dirty="0"/>
              <a:t>- L’effetto di</a:t>
            </a:r>
            <a:r>
              <a:rPr lang="it-IT" sz="1600" baseline="0" dirty="0"/>
              <a:t> metodi di pesca non sostenibili: </a:t>
            </a:r>
            <a:r>
              <a:rPr lang="it-IT" sz="1600" dirty="0">
                <a:solidFill>
                  <a:schemeClr val="bg1"/>
                </a:solidFill>
                <a:latin typeface="WWF"/>
              </a:rPr>
              <a:t>93 % degli stock ittici del Mediterraneo soggetti a valutazione sono sovra-sfruttati.</a:t>
            </a:r>
          </a:p>
          <a:p>
            <a:r>
              <a:rPr lang="it-IT" sz="1600" dirty="0">
                <a:solidFill>
                  <a:schemeClr val="bg1"/>
                </a:solidFill>
                <a:latin typeface="WWF"/>
              </a:rPr>
              <a:t>La cattura di specie non desiderate è uno dei problemi più gravi ed insoluti della pesca in tutto il mondo</a:t>
            </a:r>
            <a:endParaRPr lang="it-IT" sz="1600" baseline="0" dirty="0"/>
          </a:p>
          <a:p>
            <a:pPr marL="285750" indent="-285750">
              <a:buFontTx/>
              <a:buChar char="-"/>
            </a:pPr>
            <a:r>
              <a:rPr lang="it-IT" sz="1200" b="0" i="0" kern="1200" dirty="0">
                <a:solidFill>
                  <a:schemeClr val="tx1"/>
                </a:solidFill>
                <a:effectLst/>
                <a:latin typeface="+mn-lt"/>
                <a:ea typeface="+mn-ea"/>
                <a:cs typeface="+mn-cs"/>
              </a:rPr>
              <a:t>Coralli sbiancati dalle alte temperature dei mari.</a:t>
            </a:r>
            <a:endParaRPr lang="it-IT"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Questa </a:t>
            </a:r>
            <a:r>
              <a:rPr lang="en-GB" dirty="0" err="1"/>
              <a:t>diapositiva</a:t>
            </a:r>
            <a:r>
              <a:rPr lang="en-GB" dirty="0"/>
              <a:t> serve per </a:t>
            </a:r>
            <a:r>
              <a:rPr lang="en-GB" dirty="0" err="1"/>
              <a:t>segnare</a:t>
            </a:r>
            <a:r>
              <a:rPr lang="en-GB" dirty="0"/>
              <a:t> </a:t>
            </a:r>
            <a:r>
              <a:rPr lang="en-GB" dirty="0" err="1"/>
              <a:t>il</a:t>
            </a:r>
            <a:r>
              <a:rPr lang="en-GB" dirty="0"/>
              <a:t> </a:t>
            </a:r>
            <a:r>
              <a:rPr lang="en-GB" dirty="0" err="1"/>
              <a:t>passaggio</a:t>
            </a:r>
            <a:r>
              <a:rPr lang="en-GB" dirty="0"/>
              <a:t> </a:t>
            </a:r>
            <a:r>
              <a:rPr lang="en-GB" dirty="0" err="1"/>
              <a:t>dai</a:t>
            </a:r>
            <a:r>
              <a:rPr lang="en-GB" dirty="0"/>
              <a:t> </a:t>
            </a:r>
            <a:r>
              <a:rPr lang="en-GB" dirty="0" err="1"/>
              <a:t>crimini</a:t>
            </a:r>
            <a:r>
              <a:rPr lang="en-GB" dirty="0"/>
              <a:t> di </a:t>
            </a:r>
            <a:r>
              <a:rPr lang="en-GB" dirty="0" err="1"/>
              <a:t>natura</a:t>
            </a:r>
            <a:r>
              <a:rPr lang="en-GB" dirty="0"/>
              <a:t> a </a:t>
            </a:r>
            <a:r>
              <a:rPr lang="en-GB" dirty="0" err="1"/>
              <a:t>livello</a:t>
            </a:r>
            <a:r>
              <a:rPr lang="en-GB" dirty="0"/>
              <a:t> </a:t>
            </a:r>
            <a:r>
              <a:rPr lang="en-GB" dirty="0" err="1"/>
              <a:t>internazionale</a:t>
            </a:r>
            <a:r>
              <a:rPr lang="en-GB" dirty="0"/>
              <a:t> a </a:t>
            </a:r>
            <a:r>
              <a:rPr lang="en-GB" dirty="0" err="1"/>
              <a:t>quelli</a:t>
            </a:r>
            <a:r>
              <a:rPr lang="en-GB" dirty="0"/>
              <a:t> a </a:t>
            </a:r>
            <a:r>
              <a:rPr lang="en-GB" dirty="0" err="1"/>
              <a:t>livello</a:t>
            </a:r>
            <a:r>
              <a:rPr lang="en-GB" dirty="0"/>
              <a:t> </a:t>
            </a:r>
            <a:r>
              <a:rPr lang="en-GB" dirty="0" err="1"/>
              <a:t>italiano</a:t>
            </a:r>
            <a:r>
              <a:rPr lang="en-GB" dirty="0"/>
              <a:t>.</a:t>
            </a:r>
          </a:p>
        </p:txBody>
      </p:sp>
      <p:sp>
        <p:nvSpPr>
          <p:cNvPr id="4" name="Slide Number Placeholder 3"/>
          <p:cNvSpPr>
            <a:spLocks noGrp="1"/>
          </p:cNvSpPr>
          <p:nvPr>
            <p:ph type="sldNum" sz="quarter" idx="10"/>
          </p:nvPr>
        </p:nvSpPr>
        <p:spPr/>
        <p:txBody>
          <a:bodyPr/>
          <a:lstStyle/>
          <a:p>
            <a:fld id="{9F81E766-D75C-4AE8-B85B-C833F2259AD9}" type="slidenum">
              <a:rPr lang="it-IT" smtClean="0"/>
              <a:pPr/>
              <a:t>16</a:t>
            </a:fld>
            <a:endParaRPr lang="it-IT"/>
          </a:p>
        </p:txBody>
      </p:sp>
    </p:spTree>
    <p:extLst>
      <p:ext uri="{BB962C8B-B14F-4D97-AF65-F5344CB8AC3E}">
        <p14:creationId xmlns:p14="http://schemas.microsoft.com/office/powerpoint/2010/main" val="2682229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a:t>L’Italia è un paese ad altro tasso di illegalità e criminalità ambientale: </a:t>
            </a:r>
            <a:r>
              <a:rPr lang="it-IT" sz="2000" b="1" dirty="0"/>
              <a:t>una</a:t>
            </a:r>
            <a:r>
              <a:rPr lang="it-IT" sz="1600" dirty="0"/>
              <a:t> violazione ogni </a:t>
            </a:r>
            <a:r>
              <a:rPr lang="it-IT" sz="2000" b="1" dirty="0"/>
              <a:t>43 minuti.</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a:t>Il fatturato della criminalità ambientale oggi in Italia si aggira intorno ai </a:t>
            </a:r>
            <a:r>
              <a:rPr lang="it-IT" sz="1600" b="1" dirty="0"/>
              <a:t>15 miliardi di euro l’anno.</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b="1" dirty="0"/>
          </a:p>
          <a:p>
            <a:endParaRPr lang="it-IT"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600" dirty="0">
                <a:latin typeface="Arial Black" pitchFamily="34" charset="0"/>
              </a:rPr>
              <a:t>La mappa dei crimini contro la fauna in Italia</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a:t>Oltre ad avere una grande responsabilità nei</a:t>
            </a:r>
            <a:r>
              <a:rPr lang="it-IT" sz="1600" baseline="0" dirty="0"/>
              <a:t> confronti di </a:t>
            </a:r>
            <a:r>
              <a:rPr lang="it-IT" sz="1600" dirty="0"/>
              <a:t>un </a:t>
            </a:r>
            <a:r>
              <a:rPr lang="it-IT" sz="1600" b="1" dirty="0"/>
              <a:t>mercato di specie selvatiche </a:t>
            </a:r>
            <a:r>
              <a:rPr lang="it-IT" sz="1600" dirty="0"/>
              <a:t>che usa il nostro paese come territorio di </a:t>
            </a:r>
            <a:r>
              <a:rPr lang="it-IT" sz="1600" b="1" dirty="0"/>
              <a:t>destinazione</a:t>
            </a:r>
            <a:r>
              <a:rPr lang="it-IT" sz="1600" dirty="0"/>
              <a:t> e/o di </a:t>
            </a:r>
            <a:r>
              <a:rPr lang="it-IT" sz="1600" b="1" dirty="0"/>
              <a:t>transito</a:t>
            </a:r>
            <a:r>
              <a:rPr lang="it-IT" sz="1600" dirty="0"/>
              <a:t>, siamo lo scenario di un </a:t>
            </a:r>
            <a:r>
              <a:rPr lang="it-IT" sz="1600" b="1" dirty="0"/>
              <a:t>ricco menù di crimini contro la fauna, </a:t>
            </a:r>
            <a:r>
              <a:rPr lang="it-IT" sz="1600" dirty="0"/>
              <a:t>diffusi su tutta la superficie ma con alcuni </a:t>
            </a:r>
            <a:r>
              <a:rPr lang="it-IT" sz="1600" b="1" dirty="0"/>
              <a:t>luoghi “caldi”</a:t>
            </a:r>
            <a:r>
              <a:rPr lang="it-IT" sz="1600" dirty="0"/>
              <a:t>: 23 presenti nella mappa.</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b="1" dirty="0"/>
          </a:p>
          <a:p>
            <a:endParaRPr lang="it-IT"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dirty="0"/>
              <a:t>IL WWF Internazionale</a:t>
            </a:r>
            <a:r>
              <a:rPr lang="it-IT" sz="1600" baseline="0" dirty="0"/>
              <a:t> per rafforzare le proprie azioni contro il bracconaggio e il commercio illegale ha lanciato nel 2014 il programma «bracconaggio zero» ovvero «zero </a:t>
            </a:r>
            <a:r>
              <a:rPr lang="it-IT" sz="1600" baseline="0" dirty="0" err="1"/>
              <a:t>poaching</a:t>
            </a:r>
            <a:r>
              <a:rPr lang="it-IT" sz="1600" baseline="0" dirty="0"/>
              <a:t>» (nella foto, promozione della campagna con un pangolino, uno degli animali attualmente più minacciati al mondo dal bracconaggio).</a:t>
            </a:r>
            <a:endParaRPr lang="it-IT" sz="160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600" b="1" dirty="0"/>
              <a:t>E’ in gioco il benessere delle comunità locali, il futuro delle specie, e la nostra stessa esistenza su questo pianeta.</a:t>
            </a:r>
          </a:p>
          <a:p>
            <a:pPr marL="0" marR="0" indent="0" algn="l" defTabSz="914400" rtl="0" eaLnBrk="1" fontAlgn="auto" latinLnBrk="0" hangingPunct="1">
              <a:lnSpc>
                <a:spcPct val="100000"/>
              </a:lnSpc>
              <a:spcBef>
                <a:spcPts val="0"/>
              </a:spcBef>
              <a:spcAft>
                <a:spcPts val="0"/>
              </a:spcAft>
              <a:buClrTx/>
              <a:buSzTx/>
              <a:buFontTx/>
              <a:buNone/>
              <a:tabLst/>
              <a:defRPr/>
            </a:pPr>
            <a:r>
              <a:rPr lang="it-IT" sz="1600" b="1" baseline="0" dirty="0"/>
              <a:t>La Campagna “Zero </a:t>
            </a:r>
            <a:r>
              <a:rPr lang="it-IT" sz="1600" b="1" baseline="0" dirty="0" err="1"/>
              <a:t>poaching</a:t>
            </a:r>
            <a:r>
              <a:rPr lang="it-IT" sz="1600" b="1" baseline="0" dirty="0"/>
              <a:t>” </a:t>
            </a:r>
            <a:r>
              <a:rPr lang="it-IT" sz="1600" baseline="0" dirty="0"/>
              <a:t>affronta tutti i tasselli cruciali nella lotta al bracconaggio:</a:t>
            </a:r>
          </a:p>
          <a:p>
            <a:pPr marL="171450" indent="-171450">
              <a:buFont typeface="Arial" panose="020B0604020202020204" pitchFamily="34" charset="0"/>
              <a:buChar char="•"/>
            </a:pPr>
            <a:r>
              <a:rPr lang="it-IT" sz="1600" baseline="0" dirty="0"/>
              <a:t>La valutazione dello status delle specie</a:t>
            </a:r>
          </a:p>
          <a:p>
            <a:pPr marL="171450" indent="-171450">
              <a:buFont typeface="Arial" panose="020B0604020202020204" pitchFamily="34" charset="0"/>
              <a:buChar char="•"/>
            </a:pPr>
            <a:r>
              <a:rPr lang="it-IT" sz="1600" baseline="0" dirty="0"/>
              <a:t>L’uso delle migliori tecnologie disponibili</a:t>
            </a:r>
          </a:p>
          <a:p>
            <a:pPr marL="171450" indent="-171450">
              <a:buFont typeface="Arial" panose="020B0604020202020204" pitchFamily="34" charset="0"/>
              <a:buChar char="•"/>
            </a:pPr>
            <a:r>
              <a:rPr lang="it-IT" sz="1600" baseline="0" dirty="0"/>
              <a:t>La preparazione e le competenze necessarie</a:t>
            </a:r>
          </a:p>
          <a:p>
            <a:pPr marL="171450" indent="-171450">
              <a:buFont typeface="Arial" panose="020B0604020202020204" pitchFamily="34" charset="0"/>
              <a:buChar char="•"/>
            </a:pPr>
            <a:r>
              <a:rPr lang="it-IT" sz="1600" baseline="0" dirty="0"/>
              <a:t>La persecuzione legale</a:t>
            </a:r>
          </a:p>
          <a:p>
            <a:pPr marL="171450" indent="-171450">
              <a:buFont typeface="Arial" panose="020B0604020202020204" pitchFamily="34" charset="0"/>
              <a:buChar char="•"/>
            </a:pPr>
            <a:r>
              <a:rPr lang="it-IT" sz="1600" baseline="0" dirty="0"/>
              <a:t>La collaborazione e cooperazione.</a:t>
            </a:r>
            <a:endParaRPr lang="it-IT"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b="1" dirty="0"/>
          </a:p>
          <a:p>
            <a:pPr marL="0" marR="0" indent="0" algn="l" defTabSz="914400" rtl="0" eaLnBrk="1" fontAlgn="auto" latinLnBrk="0" hangingPunct="1">
              <a:lnSpc>
                <a:spcPct val="100000"/>
              </a:lnSpc>
              <a:spcBef>
                <a:spcPts val="0"/>
              </a:spcBef>
              <a:spcAft>
                <a:spcPts val="0"/>
              </a:spcAft>
              <a:buClrTx/>
              <a:buSzTx/>
              <a:buFontTx/>
              <a:buNone/>
              <a:tabLst/>
              <a:defRPr/>
            </a:pPr>
            <a:r>
              <a:rPr lang="it-IT" sz="1600" b="1" dirty="0"/>
              <a:t>Di seguito tutte le risorse che possono essere</a:t>
            </a:r>
            <a:r>
              <a:rPr lang="it-IT" sz="1600" b="1" baseline="0" dirty="0"/>
              <a:t> utilizzate come base per le diapositive successive:</a:t>
            </a:r>
            <a:endParaRPr lang="it-IT" sz="16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b="1" dirty="0"/>
          </a:p>
          <a:p>
            <a:r>
              <a:rPr lang="it-IT" sz="1600" dirty="0"/>
              <a:t>Sito WWF dedicato alla Campagna “Crimini di Natura”: http://criminidinatura.wwf.it/</a:t>
            </a:r>
          </a:p>
          <a:p>
            <a:r>
              <a:rPr lang="it-IT" sz="1600" dirty="0"/>
              <a:t>Video</a:t>
            </a:r>
            <a:r>
              <a:rPr lang="it-IT" sz="1600" baseline="0" dirty="0"/>
              <a:t> Campagna </a:t>
            </a:r>
            <a:r>
              <a:rPr lang="it-IT" sz="1600" dirty="0"/>
              <a:t>Stop ai crimini di Natura (2014): https://www.youtube.com/watch?v=r_PC-MR3KfA</a:t>
            </a:r>
          </a:p>
          <a:p>
            <a:r>
              <a:rPr lang="it-IT" sz="1600" dirty="0"/>
              <a:t>Video “La strage degli elefanti in Camerun”: https://www.youtube.com/watch?v=a07mz15XRo0</a:t>
            </a:r>
          </a:p>
          <a:p>
            <a:r>
              <a:rPr lang="it-IT" sz="1600" dirty="0"/>
              <a:t>Video “La sua vita non vale un corno” (2012): https://www.youtube.com/watch?v=ztMOqD4XbEs (rinoceronti)</a:t>
            </a:r>
          </a:p>
          <a:p>
            <a:r>
              <a:rPr lang="it-IT" sz="1600" dirty="0"/>
              <a:t>Video “Il cuore verde dell’Africa” (2011): https://www.youtube.com/watch?v=9nIYf_0ujJo (gorilla)</a:t>
            </a:r>
          </a:p>
          <a:p>
            <a:r>
              <a:rPr lang="it-IT" sz="1600" dirty="0" err="1"/>
              <a:t>Docu-film</a:t>
            </a:r>
            <a:r>
              <a:rPr lang="it-IT" sz="1600" dirty="0"/>
              <a:t> “Voli</a:t>
            </a:r>
            <a:r>
              <a:rPr lang="it-IT" sz="1600" baseline="0" dirty="0"/>
              <a:t> pericolosi”; https://www.youtube.com/watch?v=Y12BevEJryw (Un estratto del documentario inchiesta di Giordano </a:t>
            </a:r>
            <a:r>
              <a:rPr lang="it-IT" sz="1600" baseline="0" dirty="0" err="1"/>
              <a:t>Cossu</a:t>
            </a:r>
            <a:r>
              <a:rPr lang="it-IT" sz="1600" baseline="0" dirty="0"/>
              <a:t> e Luca </a:t>
            </a:r>
            <a:r>
              <a:rPr lang="it-IT" sz="1600" baseline="0" dirty="0" err="1"/>
              <a:t>Verducci</a:t>
            </a:r>
            <a:r>
              <a:rPr lang="it-IT" sz="1600" baseline="0" dirty="0"/>
              <a:t> dedicato all’attività antibracconaggio delle Guardie volontarie del WWF)</a:t>
            </a:r>
            <a:endParaRPr lang="it-IT" sz="1600" dirty="0"/>
          </a:p>
          <a:p>
            <a:r>
              <a:rPr lang="it-IT" sz="1600" dirty="0"/>
              <a:t>Sintesi Dossier WWF “Crimini di Natura” (2014): http://criminidinatura.wwf.it/dossier/intro-dossier_01.pdf</a:t>
            </a:r>
          </a:p>
          <a:p>
            <a:r>
              <a:rPr lang="it-IT" sz="1600" dirty="0"/>
              <a:t>Dossier WWF “</a:t>
            </a:r>
            <a:r>
              <a:rPr lang="it-IT" sz="1600" dirty="0" err="1"/>
              <a:t>#Furto</a:t>
            </a:r>
            <a:r>
              <a:rPr lang="it-IT" sz="1600" dirty="0"/>
              <a:t> di Natura. Storie</a:t>
            </a:r>
            <a:r>
              <a:rPr lang="it-IT" sz="1600" baseline="0" dirty="0"/>
              <a:t> di bracconaggio</a:t>
            </a:r>
            <a:r>
              <a:rPr lang="it-IT" sz="1600" dirty="0"/>
              <a:t> </a:t>
            </a:r>
            <a:r>
              <a:rPr lang="it-IT" sz="1600" dirty="0" err="1"/>
              <a:t>Made</a:t>
            </a:r>
            <a:r>
              <a:rPr lang="it-IT" sz="1600" dirty="0"/>
              <a:t> in Italy”: http://awsassets.wwfit.panda.org/downloads/furtodinatura_2016_28_09_def.pdf</a:t>
            </a:r>
          </a:p>
          <a:p>
            <a:r>
              <a:rPr lang="it-IT" sz="1600" dirty="0"/>
              <a:t>Dossier WWF “Crimini di Natura” (2014): http://awsassets.wwfit.panda.org/downloads/dossier_stop_crimini_di_natura2ott_def_low.pdf</a:t>
            </a:r>
          </a:p>
          <a:p>
            <a:r>
              <a:rPr lang="it-IT" sz="1600" dirty="0"/>
              <a:t>Dossier WWF Italia “Guardie... &amp; Ladri di natura. Viaggio nell’ altra </a:t>
            </a:r>
            <a:r>
              <a:rPr lang="it-IT" sz="1600" dirty="0" err="1"/>
              <a:t>italia</a:t>
            </a:r>
            <a:r>
              <a:rPr lang="it-IT" sz="1600" dirty="0"/>
              <a:t> che difende i beni comuni.</a:t>
            </a:r>
            <a:r>
              <a:rPr lang="it-IT" sz="1600" baseline="0" dirty="0"/>
              <a:t> </a:t>
            </a:r>
            <a:r>
              <a:rPr lang="it-IT" sz="1600" dirty="0"/>
              <a:t>Report sull’attività</a:t>
            </a:r>
            <a:r>
              <a:rPr lang="it-IT" sz="1600" baseline="0" dirty="0"/>
              <a:t> </a:t>
            </a:r>
            <a:r>
              <a:rPr lang="it-IT" sz="1600" dirty="0"/>
              <a:t>delle guardie volontarie del wwf” (2012): http://awsassets.wwfit.panda.org/downloads/dossierwwf_guardie_20dicembre12_completo.pdf</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600" b="1" dirty="0"/>
          </a:p>
          <a:p>
            <a:endParaRPr lang="it-IT"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Personalizzare con</a:t>
            </a:r>
            <a:r>
              <a:rPr lang="it-IT" baseline="0" dirty="0"/>
              <a:t> il nome dell’OA (dove c’è scritta in viola). Questa diapositiva può anche essere eliminata o cambiata, può servire per dare un’indicazione dei temi trattati durante la presentazione.</a:t>
            </a:r>
          </a:p>
          <a:p>
            <a:endParaRPr lang="it-IT" baseline="0" dirty="0"/>
          </a:p>
          <a:p>
            <a:pPr eaLnBrk="1" hangingPunct="1"/>
            <a:r>
              <a:rPr lang="en-US" altLang="en-US" b="0" baseline="0" dirty="0"/>
              <a:t>In </a:t>
            </a:r>
            <a:r>
              <a:rPr lang="en-US" altLang="en-US" b="0" baseline="0" dirty="0" err="1"/>
              <a:t>generale</a:t>
            </a:r>
            <a:r>
              <a:rPr lang="en-US" altLang="en-US" b="0" baseline="0" dirty="0"/>
              <a:t>, la </a:t>
            </a:r>
            <a:r>
              <a:rPr lang="en-US" altLang="en-US" b="0" baseline="0" dirty="0" err="1"/>
              <a:t>fonte</a:t>
            </a:r>
            <a:r>
              <a:rPr lang="en-US" altLang="en-US" b="0" baseline="0" dirty="0"/>
              <a:t> </a:t>
            </a:r>
            <a:r>
              <a:rPr lang="en-US" altLang="en-US" b="0" baseline="0" dirty="0" err="1"/>
              <a:t>delle</a:t>
            </a:r>
            <a:r>
              <a:rPr lang="en-US" altLang="en-US" b="0" baseline="0" dirty="0"/>
              <a:t> </a:t>
            </a:r>
            <a:r>
              <a:rPr lang="en-US" altLang="en-US" b="0" baseline="0" dirty="0" err="1"/>
              <a:t>infografiche</a:t>
            </a:r>
            <a:r>
              <a:rPr lang="en-US" altLang="en-US" b="0" baseline="0" dirty="0"/>
              <a:t> e </a:t>
            </a:r>
            <a:r>
              <a:rPr lang="en-US" altLang="en-US" b="0" baseline="0" dirty="0" err="1"/>
              <a:t>dei</a:t>
            </a:r>
            <a:r>
              <a:rPr lang="en-US" altLang="en-US" b="0" baseline="0" dirty="0"/>
              <a:t> </a:t>
            </a:r>
            <a:r>
              <a:rPr lang="en-US" altLang="en-US" b="0" baseline="0" dirty="0" err="1"/>
              <a:t>dati</a:t>
            </a:r>
            <a:r>
              <a:rPr lang="en-US" altLang="en-US" b="0" baseline="0" dirty="0"/>
              <a:t> qui </a:t>
            </a:r>
            <a:r>
              <a:rPr lang="en-US" altLang="en-US" b="0" baseline="0" dirty="0" err="1"/>
              <a:t>presentati</a:t>
            </a:r>
            <a:r>
              <a:rPr lang="en-US" altLang="en-US" b="0" baseline="0" dirty="0"/>
              <a:t> (parte </a:t>
            </a:r>
            <a:r>
              <a:rPr lang="en-US" altLang="en-US" b="0" baseline="0" dirty="0" err="1"/>
              <a:t>internazionale</a:t>
            </a:r>
            <a:r>
              <a:rPr lang="en-US" altLang="en-US" b="0" baseline="0" dirty="0"/>
              <a:t>) è </a:t>
            </a:r>
            <a:r>
              <a:rPr lang="en-US" altLang="en-US" b="0" baseline="0" dirty="0" err="1"/>
              <a:t>il</a:t>
            </a:r>
            <a:r>
              <a:rPr lang="en-US" altLang="en-US" b="0" baseline="0" dirty="0"/>
              <a:t> </a:t>
            </a:r>
            <a:r>
              <a:rPr lang="en-US" altLang="en-US" b="1" baseline="0" dirty="0"/>
              <a:t>dossier “</a:t>
            </a:r>
            <a:r>
              <a:rPr lang="en-US" altLang="en-US" b="1" baseline="0" dirty="0" err="1"/>
              <a:t>Natura</a:t>
            </a:r>
            <a:r>
              <a:rPr lang="en-US" altLang="en-US" b="1" baseline="0" dirty="0"/>
              <a:t> connection” </a:t>
            </a:r>
            <a:r>
              <a:rPr lang="en-US" altLang="en-US" b="0" baseline="0" dirty="0" err="1"/>
              <a:t>prodotto</a:t>
            </a:r>
            <a:r>
              <a:rPr lang="en-US" altLang="en-US" b="0" baseline="0" dirty="0"/>
              <a:t> </a:t>
            </a:r>
            <a:r>
              <a:rPr lang="en-US" altLang="en-US" b="0" baseline="0" dirty="0" err="1"/>
              <a:t>dal</a:t>
            </a:r>
            <a:r>
              <a:rPr lang="en-US" altLang="en-US" b="0" baseline="0" dirty="0"/>
              <a:t> WWF </a:t>
            </a:r>
            <a:r>
              <a:rPr lang="en-US" altLang="en-US" b="0" baseline="0" dirty="0" err="1"/>
              <a:t>nel</a:t>
            </a:r>
            <a:r>
              <a:rPr lang="en-US" altLang="en-US" b="0" baseline="0" dirty="0"/>
              <a:t> 2014 , </a:t>
            </a:r>
            <a:r>
              <a:rPr lang="en-US" altLang="en-US" b="0" baseline="0" dirty="0" err="1"/>
              <a:t>di</a:t>
            </a:r>
            <a:r>
              <a:rPr lang="en-US" altLang="en-US" b="0" baseline="0" dirty="0"/>
              <a:t> cui </a:t>
            </a:r>
            <a:r>
              <a:rPr lang="en-US" altLang="en-US" b="0" baseline="0" dirty="0" err="1"/>
              <a:t>si</a:t>
            </a:r>
            <a:r>
              <a:rPr lang="en-US" altLang="en-US" b="0" baseline="0" dirty="0"/>
              <a:t> </a:t>
            </a:r>
            <a:r>
              <a:rPr lang="en-US" altLang="en-US" b="0" baseline="0" dirty="0" err="1"/>
              <a:t>consiglia</a:t>
            </a:r>
            <a:r>
              <a:rPr lang="en-US" altLang="en-US" b="0" baseline="0" dirty="0"/>
              <a:t> la </a:t>
            </a:r>
            <a:r>
              <a:rPr lang="en-US" altLang="en-US" b="0" baseline="0" dirty="0" err="1"/>
              <a:t>lettura</a:t>
            </a:r>
            <a:r>
              <a:rPr lang="en-US" altLang="en-US" b="0" baseline="0" dirty="0"/>
              <a:t> in vista </a:t>
            </a:r>
            <a:r>
              <a:rPr lang="en-US" altLang="en-US" b="0" baseline="0" dirty="0" err="1"/>
              <a:t>della</a:t>
            </a:r>
            <a:r>
              <a:rPr lang="en-US" altLang="en-US" b="0" baseline="0" dirty="0"/>
              <a:t> </a:t>
            </a:r>
            <a:r>
              <a:rPr lang="en-US" altLang="en-US" b="0" baseline="0" dirty="0" err="1"/>
              <a:t>presentazione</a:t>
            </a:r>
            <a:r>
              <a:rPr lang="en-US" altLang="en-US" b="0" baseline="0" dirty="0"/>
              <a:t> del </a:t>
            </a:r>
            <a:r>
              <a:rPr lang="en-US" altLang="en-US" b="0" baseline="0" dirty="0" err="1"/>
              <a:t>presente</a:t>
            </a:r>
            <a:r>
              <a:rPr lang="en-US" altLang="en-US" b="0" baseline="0" dirty="0"/>
              <a:t> power point.</a:t>
            </a:r>
          </a:p>
          <a:p>
            <a:pPr eaLnBrk="1" hangingPunct="1"/>
            <a:r>
              <a:rPr lang="en-US" altLang="en-US" b="1" baseline="0" dirty="0"/>
              <a:t>Dossier </a:t>
            </a:r>
            <a:r>
              <a:rPr lang="en-US" altLang="en-US" b="1" baseline="0" dirty="0" err="1"/>
              <a:t>completo</a:t>
            </a:r>
            <a:r>
              <a:rPr lang="en-US" altLang="en-US" b="1" baseline="0" dirty="0"/>
              <a:t> </a:t>
            </a:r>
            <a:r>
              <a:rPr lang="en-US" altLang="en-US" b="1" baseline="0" dirty="0" err="1"/>
              <a:t>scaricabile</a:t>
            </a:r>
            <a:r>
              <a:rPr lang="en-US" altLang="en-US" b="1" baseline="0" dirty="0"/>
              <a:t> </a:t>
            </a:r>
            <a:r>
              <a:rPr lang="en-US" altLang="en-US" b="1" baseline="0" dirty="0" err="1"/>
              <a:t>all’indirizzo</a:t>
            </a:r>
            <a:r>
              <a:rPr lang="en-US" altLang="en-US" b="1" baseline="0" dirty="0"/>
              <a:t>: http://awsassets.wwfit.panda.org/downloads/dossier_stop_crimini_di_natura2ott_def_low.pdf</a:t>
            </a:r>
          </a:p>
          <a:p>
            <a:pPr eaLnBrk="1" hangingPunct="1"/>
            <a:r>
              <a:rPr lang="en-US" altLang="en-US" b="1" baseline="0" dirty="0" err="1"/>
              <a:t>Vd</a:t>
            </a:r>
            <a:r>
              <a:rPr lang="en-US" altLang="en-US" b="1" baseline="0" dirty="0"/>
              <a:t> </a:t>
            </a:r>
            <a:r>
              <a:rPr lang="en-US" altLang="en-US" b="1" baseline="0" dirty="0" err="1"/>
              <a:t>anche</a:t>
            </a:r>
            <a:r>
              <a:rPr lang="en-US" altLang="en-US" b="1" baseline="0" dirty="0"/>
              <a:t>:</a:t>
            </a:r>
          </a:p>
          <a:p>
            <a:pPr eaLnBrk="1" hangingPunct="1"/>
            <a:r>
              <a:rPr lang="en-US" altLang="en-US" b="1" baseline="0" dirty="0"/>
              <a:t> &gt; news: http://www.wwf.it/news/notizie/?10900</a:t>
            </a:r>
            <a:endParaRPr lang="en-US" altLang="en-US" b="1" dirty="0"/>
          </a:p>
          <a:p>
            <a:r>
              <a:rPr lang="it-IT" b="1" baseline="0" dirty="0"/>
              <a:t>&gt; Sito dedicato ai “Crimini di Natura”: http://criminidinatura.wwf.it/</a:t>
            </a:r>
          </a:p>
          <a:p>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a:t>Di seguito tutte le risorse che possono essere</a:t>
            </a:r>
            <a:r>
              <a:rPr lang="it-IT" sz="1200" b="1" baseline="0" dirty="0"/>
              <a:t> utilizzate come base per le diapositive successive:</a:t>
            </a:r>
            <a:endParaRPr lang="it-IT"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1" dirty="0"/>
          </a:p>
          <a:p>
            <a:r>
              <a:rPr lang="it-IT" sz="1200" dirty="0"/>
              <a:t>Sito WWF dedicato alla Campagna “Crimini di Natura”: http://criminidinatura.wwf.it/</a:t>
            </a:r>
          </a:p>
          <a:p>
            <a:r>
              <a:rPr lang="it-IT" sz="1200" dirty="0"/>
              <a:t>Video</a:t>
            </a:r>
            <a:r>
              <a:rPr lang="it-IT" sz="1200" baseline="0" dirty="0"/>
              <a:t> Campagna </a:t>
            </a:r>
            <a:r>
              <a:rPr lang="it-IT" sz="1200" dirty="0"/>
              <a:t>Stop ai crimini di Natura (2014): https://www.youtube.com/watch?v=r_PC-MR3KfA</a:t>
            </a:r>
          </a:p>
          <a:p>
            <a:r>
              <a:rPr lang="it-IT" sz="1200" dirty="0"/>
              <a:t>Video “La strage degli elefanti in Camerun”: https://www.youtube.com/watch?v=a07mz15XRo0</a:t>
            </a:r>
          </a:p>
          <a:p>
            <a:r>
              <a:rPr lang="it-IT" sz="1200" dirty="0"/>
              <a:t>Video “La sua vita non vale un corno” (2012): https://www.youtube.com/watch?v=ztMOqD4XbEs (rinoceronti)</a:t>
            </a:r>
          </a:p>
          <a:p>
            <a:r>
              <a:rPr lang="it-IT" sz="1200" dirty="0"/>
              <a:t>Video “Il cuore verde dell’Africa” (2011): https://www.youtube.com/watch?v=9nIYf_0ujJo (gorilla)</a:t>
            </a:r>
          </a:p>
          <a:p>
            <a:r>
              <a:rPr lang="it-IT" sz="1200" dirty="0" err="1"/>
              <a:t>Docu-film</a:t>
            </a:r>
            <a:r>
              <a:rPr lang="it-IT" sz="1200" dirty="0"/>
              <a:t> “Voli</a:t>
            </a:r>
            <a:r>
              <a:rPr lang="it-IT" sz="1200" baseline="0" dirty="0"/>
              <a:t> pericolosi”; https://www.youtube.com/watch?v=Y12BevEJryw (Un estratto del documentario inchiesta di Giordano </a:t>
            </a:r>
            <a:r>
              <a:rPr lang="it-IT" sz="1200" baseline="0" dirty="0" err="1"/>
              <a:t>Cossu</a:t>
            </a:r>
            <a:r>
              <a:rPr lang="it-IT" sz="1200" baseline="0" dirty="0"/>
              <a:t> e Luca </a:t>
            </a:r>
            <a:r>
              <a:rPr lang="it-IT" sz="1200" baseline="0" dirty="0" err="1"/>
              <a:t>Verducci</a:t>
            </a:r>
            <a:r>
              <a:rPr lang="it-IT" sz="1200" baseline="0" dirty="0"/>
              <a:t> dedicato all’attività antibracconaggio delle Guardie volontarie del WWF)</a:t>
            </a:r>
            <a:endParaRPr lang="it-IT" sz="1200" dirty="0"/>
          </a:p>
          <a:p>
            <a:r>
              <a:rPr lang="it-IT" sz="1200" dirty="0"/>
              <a:t>Sintesi Dossier WWF “Crimini di Natura” (2014): http://criminidinatura.wwf.it/dossier/intro-dossier_01.pdf</a:t>
            </a:r>
          </a:p>
          <a:p>
            <a:r>
              <a:rPr lang="it-IT" sz="1200" dirty="0"/>
              <a:t>Dossier WWF “</a:t>
            </a:r>
            <a:r>
              <a:rPr lang="it-IT" sz="1200" dirty="0" err="1"/>
              <a:t>#Furto</a:t>
            </a:r>
            <a:r>
              <a:rPr lang="it-IT" sz="1200" dirty="0"/>
              <a:t> di Natura. Storie</a:t>
            </a:r>
            <a:r>
              <a:rPr lang="it-IT" sz="1200" baseline="0" dirty="0"/>
              <a:t> di bracconaggio</a:t>
            </a:r>
            <a:r>
              <a:rPr lang="it-IT" sz="1200" dirty="0"/>
              <a:t> </a:t>
            </a:r>
            <a:r>
              <a:rPr lang="it-IT" sz="1200" dirty="0" err="1"/>
              <a:t>Made</a:t>
            </a:r>
            <a:r>
              <a:rPr lang="it-IT" sz="1200" dirty="0"/>
              <a:t> in Italy”: http://awsassets.wwfit.panda.org/downloads/furtodinatura_2016_28_09_def.pdf</a:t>
            </a:r>
          </a:p>
          <a:p>
            <a:r>
              <a:rPr lang="it-IT" sz="1200" dirty="0"/>
              <a:t>Dossier WWF “Crimini di Natura” (2014): http://awsassets.wwfit.panda.org/downloads/dossier_stop_crimini_di_natura2ott_def_low.pdf</a:t>
            </a:r>
          </a:p>
          <a:p>
            <a:r>
              <a:rPr lang="it-IT" sz="1200" dirty="0"/>
              <a:t>Dossier WWF Italia “Guardie... &amp; Ladri di natura. Viaggio nell’ altra </a:t>
            </a:r>
            <a:r>
              <a:rPr lang="it-IT" sz="1200" dirty="0" err="1"/>
              <a:t>italia</a:t>
            </a:r>
            <a:r>
              <a:rPr lang="it-IT" sz="1200" dirty="0"/>
              <a:t> che difende i beni comuni.</a:t>
            </a:r>
            <a:r>
              <a:rPr lang="it-IT" sz="1200" baseline="0" dirty="0"/>
              <a:t> </a:t>
            </a:r>
            <a:r>
              <a:rPr lang="it-IT" sz="1200" dirty="0"/>
              <a:t>Report sull’attività</a:t>
            </a:r>
            <a:r>
              <a:rPr lang="it-IT" sz="1200" baseline="0" dirty="0"/>
              <a:t> </a:t>
            </a:r>
            <a:r>
              <a:rPr lang="it-IT" sz="1200" dirty="0"/>
              <a:t>delle guardie volontarie del wwf” (2012): http://awsassets.wwfit.panda.org/downloads/dossierwwf_guardie_20dicembre12_completo.pdf</a:t>
            </a:r>
          </a:p>
          <a:p>
            <a:endParaRPr lang="it-IT" baseline="0" dirty="0"/>
          </a:p>
          <a:p>
            <a:endParaRPr lang="it-IT" dirty="0"/>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pPr>
              <a:defRPr/>
            </a:pPr>
            <a:fld id="{3D95D17E-4558-4982-A717-275996F5AB6C}" type="slidenum">
              <a:rPr lang="en-IE" smtClean="0"/>
              <a:pPr>
                <a:defRPr/>
              </a:pPr>
              <a:t>2</a:t>
            </a:fld>
            <a:endParaRPr lang="en-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In</a:t>
            </a:r>
            <a:r>
              <a:rPr lang="it-IT" baseline="0" dirty="0"/>
              <a:t> alcuni casi il WWF deve affrontare interventi diretti e urgenti per aiutare specie in via d’estinzione a causa del bracconaggio. In questa immagine è ripreso un intervento per predisporre un radio collare ad un elefante di foresta in Gabon.</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Molto del lavoro del WWF contro il bracconaggio e i crimini di natura si svolge a fianco e insieme ai ranger. Nostro obiettivo è dare</a:t>
            </a:r>
            <a:r>
              <a:rPr lang="it-IT" baseline="0" dirty="0"/>
              <a:t> ai ranger il maggiore sostegno possibile, in ogni modo possibile. Queste persone rischiano infatti ogni giorno la vita per proteggere le specie in via d’estinzione.</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Il WWF non dimentica mai di seguire e intervenire anche sul lato politico</a:t>
            </a:r>
            <a:r>
              <a:rPr lang="it-IT" baseline="0" dirty="0"/>
              <a:t> attraverso azioni di lobby e </a:t>
            </a:r>
            <a:r>
              <a:rPr lang="it-IT" baseline="0" dirty="0" err="1"/>
              <a:t>advocacy</a:t>
            </a:r>
            <a:r>
              <a:rPr lang="it-IT" baseline="0" dirty="0"/>
              <a:t>. Solo quando la lotta al bracconaggio sarà entrato nelle agende dei paesi sviluppati e in via di sviluppo avremo la possibilità di debellare questo orrendo crimine.</a:t>
            </a: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it-IT" sz="1200" b="1" dirty="0"/>
              <a:t>Di seguito tutte le risorse che possono essere</a:t>
            </a:r>
            <a:r>
              <a:rPr lang="it-IT" sz="1200" b="1" baseline="0" dirty="0"/>
              <a:t> utilizzate come base per le diapositive successive:</a:t>
            </a:r>
            <a:endParaRPr lang="it-IT" sz="1200" b="1" dirty="0"/>
          </a:p>
          <a:p>
            <a:r>
              <a:rPr lang="it-IT" sz="1200" dirty="0"/>
              <a:t>Sito WWF dedicato alla Campagna “Crimini di Natura”: http://criminidinatura.wwf.it/</a:t>
            </a:r>
          </a:p>
          <a:p>
            <a:r>
              <a:rPr lang="it-IT" sz="1200" dirty="0"/>
              <a:t>Video</a:t>
            </a:r>
            <a:r>
              <a:rPr lang="it-IT" sz="1200" baseline="0" dirty="0"/>
              <a:t> Campagna </a:t>
            </a:r>
            <a:r>
              <a:rPr lang="it-IT" sz="1200" dirty="0"/>
              <a:t>Stop ai crimini di Natura (2014): https://www.youtube.com/watch?v=r_PC-MR3KfA</a:t>
            </a:r>
          </a:p>
          <a:p>
            <a:r>
              <a:rPr lang="it-IT" sz="1200" dirty="0"/>
              <a:t>Video “La strage degli elefanti in Camerun”: https://www.youtube.com/watch?v=a07mz15XRo0</a:t>
            </a:r>
          </a:p>
          <a:p>
            <a:r>
              <a:rPr lang="it-IT" sz="1200" dirty="0"/>
              <a:t>Video “La sua vita non vale un corno” (2012): https://www.youtube.com/watch?v=ztMOqD4XbEs (rinoceronti)</a:t>
            </a:r>
          </a:p>
          <a:p>
            <a:r>
              <a:rPr lang="it-IT" sz="1200" dirty="0"/>
              <a:t>Video “Il cuore verde dell’Africa” (2011): https://www.youtube.com/watch?v=9nIYf_0ujJo (gorilla)</a:t>
            </a:r>
          </a:p>
          <a:p>
            <a:r>
              <a:rPr lang="it-IT" sz="1200" dirty="0" err="1"/>
              <a:t>Docu-film</a:t>
            </a:r>
            <a:r>
              <a:rPr lang="it-IT" sz="1200" dirty="0"/>
              <a:t> “Voli</a:t>
            </a:r>
            <a:r>
              <a:rPr lang="it-IT" sz="1200" baseline="0" dirty="0"/>
              <a:t> pericolosi”; https://www.youtube.com/watch?v=Y12BevEJryw (Un estratto del documentario inchiesta di Giordano </a:t>
            </a:r>
            <a:r>
              <a:rPr lang="it-IT" sz="1200" baseline="0" dirty="0" err="1"/>
              <a:t>Cossu</a:t>
            </a:r>
            <a:r>
              <a:rPr lang="it-IT" sz="1200" baseline="0" dirty="0"/>
              <a:t> e Luca </a:t>
            </a:r>
            <a:r>
              <a:rPr lang="it-IT" sz="1200" baseline="0" dirty="0" err="1"/>
              <a:t>Verducci</a:t>
            </a:r>
            <a:r>
              <a:rPr lang="it-IT" sz="1200" baseline="0" dirty="0"/>
              <a:t> dedicato all’attività antibracconaggio delle Guardie volontarie del WWF)</a:t>
            </a:r>
            <a:endParaRPr lang="it-IT" sz="1200" dirty="0"/>
          </a:p>
          <a:p>
            <a:r>
              <a:rPr lang="it-IT" sz="1200" dirty="0"/>
              <a:t>Sintesi Dossier WWF “Crimini di Natura” (2014): http://criminidinatura.wwf.it/dossier/intro-dossier_01.pdf</a:t>
            </a:r>
          </a:p>
          <a:p>
            <a:r>
              <a:rPr lang="it-IT" sz="1200" dirty="0"/>
              <a:t>Dossier WWF “</a:t>
            </a:r>
            <a:r>
              <a:rPr lang="it-IT" sz="1200" dirty="0" err="1"/>
              <a:t>#Furto</a:t>
            </a:r>
            <a:r>
              <a:rPr lang="it-IT" sz="1200" dirty="0"/>
              <a:t> di Natura. Storie</a:t>
            </a:r>
            <a:r>
              <a:rPr lang="it-IT" sz="1200" baseline="0" dirty="0"/>
              <a:t> di bracconaggio</a:t>
            </a:r>
            <a:r>
              <a:rPr lang="it-IT" sz="1200" dirty="0"/>
              <a:t> </a:t>
            </a:r>
            <a:r>
              <a:rPr lang="it-IT" sz="1200" dirty="0" err="1"/>
              <a:t>Made</a:t>
            </a:r>
            <a:r>
              <a:rPr lang="it-IT" sz="1200" dirty="0"/>
              <a:t> in Italy”: http://awsassets.wwfit.panda.org/downloads/furtodinatura_2016_28_09_def.pdf</a:t>
            </a:r>
          </a:p>
          <a:p>
            <a:r>
              <a:rPr lang="it-IT" sz="1200" dirty="0"/>
              <a:t>Dossier WWF “Crimini di Natura” (2014): http://awsassets.wwfit.panda.org/downloads/dossier_stop_crimini_di_natura2ott_def_low.pdf</a:t>
            </a:r>
          </a:p>
          <a:p>
            <a:r>
              <a:rPr lang="it-IT" sz="1200" dirty="0"/>
              <a:t>Dossier WWF Italia “Guardie... &amp; Ladri di natura. Viaggio nell’ altra </a:t>
            </a:r>
            <a:r>
              <a:rPr lang="it-IT" sz="1200" dirty="0" err="1"/>
              <a:t>italia</a:t>
            </a:r>
            <a:r>
              <a:rPr lang="it-IT" sz="1200" dirty="0"/>
              <a:t> che difende i beni comuni.</a:t>
            </a:r>
            <a:r>
              <a:rPr lang="it-IT" sz="1200" baseline="0" dirty="0"/>
              <a:t> </a:t>
            </a:r>
            <a:r>
              <a:rPr lang="it-IT" sz="1200" dirty="0"/>
              <a:t>Report sull’attività</a:t>
            </a:r>
            <a:r>
              <a:rPr lang="it-IT" sz="1200" baseline="0" dirty="0"/>
              <a:t> </a:t>
            </a:r>
            <a:r>
              <a:rPr lang="it-IT" sz="1200" dirty="0"/>
              <a:t>delle guardie volontarie del wwf” (2012): http://awsassets.wwfit.panda.org/downloads/dossierwwf_guardie_20dicembre12_completo.pdf</a:t>
            </a:r>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Elementi cruciali per combattere</a:t>
            </a:r>
            <a:r>
              <a:rPr lang="it-IT" baseline="0" dirty="0"/>
              <a:t> il bracconaggio sono la ricerca e la collaborazione con le comunità locali. In questo modo non solo si acquisiscono nuove informazioni sulle specie da proteggere ma si collabora con le comunità per comprendere con loro come proteggere le loro risorse naturali. In questa immagine una giovane ricercatrice nella foresta di Dzanga Sangha (Repubblica Centro Africana) dove il WWF studia i gorilla di pianura insieme alla comunità </a:t>
            </a:r>
            <a:r>
              <a:rPr lang="it-IT" baseline="0" dirty="0" err="1"/>
              <a:t>BaKa</a:t>
            </a:r>
            <a:r>
              <a:rPr lang="it-IT" baseline="0" dirty="0"/>
              <a:t> (ovvero i pigmei) per costruire con loro un sistema di turismo sostenibile costruito intorno alla conservazione della biodiversità della foresta e alla «</a:t>
            </a:r>
            <a:r>
              <a:rPr lang="it-IT" baseline="0" dirty="0" err="1"/>
              <a:t>abitauzione</a:t>
            </a:r>
            <a:r>
              <a:rPr lang="it-IT" baseline="0" dirty="0"/>
              <a:t>» dei gorilla alla presenza dell’uomo.</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a:t>Altro ambito di ricerca: l</a:t>
            </a:r>
            <a:r>
              <a:rPr lang="it-IT" dirty="0"/>
              <a:t>e nuove tecnologie</a:t>
            </a:r>
            <a:r>
              <a:rPr lang="it-IT" baseline="0" dirty="0"/>
              <a:t> sono cruciali nella lotta al bracconaggio. Tra questi l’uso di </a:t>
            </a:r>
            <a:r>
              <a:rPr lang="it-IT" baseline="0" dirty="0" err="1"/>
              <a:t>droni</a:t>
            </a:r>
            <a:r>
              <a:rPr lang="it-IT" baseline="0" dirty="0"/>
              <a:t>. I </a:t>
            </a:r>
            <a:r>
              <a:rPr lang="it-IT" baseline="0" dirty="0" err="1"/>
              <a:t>droni</a:t>
            </a:r>
            <a:r>
              <a:rPr lang="it-IT" baseline="0" dirty="0"/>
              <a:t> consentono di sorvolare grandi dimensioni di foreste e di individuare eventuali accampamenti di bracconieri.</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La lotta</a:t>
            </a:r>
            <a:r>
              <a:rPr lang="it-IT" baseline="0" dirty="0"/>
              <a:t> al bracconaggio viene anche effettuata con un controllo da remoto. Telecamere e </a:t>
            </a:r>
            <a:r>
              <a:rPr lang="it-IT" baseline="0" dirty="0" err="1"/>
              <a:t>fototrappole</a:t>
            </a:r>
            <a:r>
              <a:rPr lang="it-IT" baseline="0" dirty="0"/>
              <a:t> consentono non solo di seguire gli spostamenti degli animali più a rischio ma di intervenire, anche preventivamente, contro le azioni di bracconaggio.</a:t>
            </a:r>
            <a:endParaRPr lang="it-IT"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21</a:t>
            </a:fld>
            <a:endParaRPr lang="it-IT"/>
          </a:p>
        </p:txBody>
      </p:sp>
    </p:spTree>
    <p:extLst>
      <p:ext uri="{BB962C8B-B14F-4D97-AF65-F5344CB8AC3E}">
        <p14:creationId xmlns:p14="http://schemas.microsoft.com/office/powerpoint/2010/main" val="1409646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Un esempio di Campagna del WWF Italia:</a:t>
            </a:r>
            <a:r>
              <a:rPr lang="it-IT" baseline="0" dirty="0"/>
              <a:t> la </a:t>
            </a:r>
            <a:r>
              <a:rPr lang="it-IT" dirty="0"/>
              <a:t>Campagna Lupo attualmente in atto (2016-2017). </a:t>
            </a:r>
            <a:r>
              <a:rPr lang="it-IT" dirty="0" err="1"/>
              <a:t>Vd</a:t>
            </a:r>
            <a:r>
              <a:rPr lang="it-IT" dirty="0"/>
              <a:t>. pagina dedicata: http://www.wwf.it/lupo/</a:t>
            </a:r>
            <a:r>
              <a:rPr lang="it-IT" dirty="0" err="1"/>
              <a:t>progetto_lupo</a:t>
            </a:r>
            <a:r>
              <a:rPr lang="it-IT"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In Italia anche i lupi – specie protetta</a:t>
            </a:r>
            <a:r>
              <a:rPr lang="it-IT" baseline="0" dirty="0"/>
              <a:t> in Italia e in Europa - sono vittime indifese del bracconaggio. Ogni anno vengono uccise dall’uomo (in molti casi con sistemi violenti come veleno, tagliole e lacci) circa 300 lupi. Si teme tuttavia che questa sia solo una sottostima in quanto quantificata sulla base di lupi rinvenuti. </a:t>
            </a:r>
          </a:p>
          <a:p>
            <a:r>
              <a:rPr lang="it-IT" sz="1200" b="0" i="0" kern="1200" dirty="0">
                <a:solidFill>
                  <a:schemeClr val="tx1"/>
                </a:solidFill>
                <a:latin typeface="Calibri" pitchFamily="34" charset="0"/>
                <a:ea typeface="+mn-ea"/>
                <a:cs typeface="+mn-cs"/>
              </a:rPr>
              <a:t>Nota: Il tema del</a:t>
            </a:r>
            <a:r>
              <a:rPr lang="it-IT" sz="1200" b="0" i="0" kern="1200" baseline="0" dirty="0">
                <a:solidFill>
                  <a:schemeClr val="tx1"/>
                </a:solidFill>
                <a:latin typeface="Calibri" pitchFamily="34" charset="0"/>
                <a:ea typeface="+mn-ea"/>
                <a:cs typeface="+mn-cs"/>
              </a:rPr>
              <a:t>la Giornata delle Oasi 2017  è “la Natura d’Italia” e la campagna su cui ci concentriamo è quella sul lupo, con anche una raccolta fondi dedicata tramite sms: SOS Lupo, al numero: 45524, dall’8 al 22 maggio 2017 e un dossier che presenta il progetto.</a:t>
            </a:r>
          </a:p>
          <a:p>
            <a:r>
              <a:rPr lang="it-IT" sz="1200" kern="1200" dirty="0">
                <a:solidFill>
                  <a:schemeClr val="tx1"/>
                </a:solidFill>
                <a:latin typeface="Calibri" pitchFamily="34" charset="0"/>
                <a:ea typeface="+mn-ea"/>
                <a:cs typeface="+mn-cs"/>
              </a:rPr>
              <a:t>La raccolta fondi WWF SMS sosterrà tre degli ambiti più critici per la tutela delle specie selvatiche in Italia, con particolare attenzione al lupo</a:t>
            </a:r>
            <a:r>
              <a:rPr lang="it-IT" sz="1200" kern="1200" baseline="0" dirty="0">
                <a:solidFill>
                  <a:schemeClr val="tx1"/>
                </a:solidFill>
                <a:latin typeface="Calibri" pitchFamily="34" charset="0"/>
                <a:ea typeface="+mn-ea"/>
                <a:cs typeface="+mn-cs"/>
              </a:rPr>
              <a:t> tramite:</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kern="1200" baseline="0" dirty="0">
                <a:solidFill>
                  <a:schemeClr val="tx1"/>
                </a:solidFill>
                <a:latin typeface="Calibri" pitchFamily="34" charset="0"/>
                <a:ea typeface="+mn-ea"/>
                <a:cs typeface="+mn-cs"/>
              </a:rPr>
              <a:t>1- </a:t>
            </a:r>
            <a:r>
              <a:rPr lang="it-IT" sz="1200" b="1" kern="1200" dirty="0">
                <a:solidFill>
                  <a:schemeClr val="tx1"/>
                </a:solidFill>
                <a:latin typeface="Calibri" pitchFamily="34" charset="0"/>
                <a:ea typeface="+mn-ea"/>
                <a:cs typeface="+mn-cs"/>
              </a:rPr>
              <a:t> Riduzione del bracconaggio e delle morti accidentali;</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latin typeface="Calibri" pitchFamily="34" charset="0"/>
                <a:ea typeface="+mn-ea"/>
                <a:cs typeface="+mn-cs"/>
              </a:rPr>
              <a:t>2- Prevenzione dei danni mediante cani da </a:t>
            </a:r>
            <a:r>
              <a:rPr lang="it-IT" sz="1200" b="1" kern="1200" dirty="0" err="1">
                <a:solidFill>
                  <a:schemeClr val="tx1"/>
                </a:solidFill>
                <a:latin typeface="Calibri" pitchFamily="34" charset="0"/>
                <a:ea typeface="+mn-ea"/>
                <a:cs typeface="+mn-cs"/>
              </a:rPr>
              <a:t>guardiania</a:t>
            </a:r>
            <a:r>
              <a:rPr lang="it-IT" sz="1200" b="1" kern="1200" dirty="0">
                <a:solidFill>
                  <a:schemeClr val="tx1"/>
                </a:solidFill>
                <a:latin typeface="Calibri" pitchFamily="34" charset="0"/>
                <a:ea typeface="+mn-ea"/>
                <a:cs typeface="+mn-cs"/>
              </a:rPr>
              <a:t>;</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latin typeface="Calibri" pitchFamily="34" charset="0"/>
                <a:ea typeface="+mn-ea"/>
                <a:cs typeface="+mn-cs"/>
              </a:rPr>
              <a:t>3-  Miglioramento della relazione tra uomini e lupo .</a:t>
            </a:r>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Un esempio di Campagna del WWF Italia:</a:t>
            </a:r>
            <a:r>
              <a:rPr lang="it-IT" baseline="0" dirty="0"/>
              <a:t> la </a:t>
            </a:r>
            <a:r>
              <a:rPr lang="it-IT" dirty="0"/>
              <a:t>Campagna Lupo attualmente in atto (2016-2017). </a:t>
            </a:r>
            <a:r>
              <a:rPr lang="it-IT" dirty="0" err="1"/>
              <a:t>Vd</a:t>
            </a:r>
            <a:r>
              <a:rPr lang="it-IT" dirty="0"/>
              <a:t>. pagina dedicata: http://www.wwf.it/lupo/</a:t>
            </a:r>
            <a:r>
              <a:rPr lang="it-IT" dirty="0" err="1"/>
              <a:t>progetto_lupo</a:t>
            </a:r>
            <a:r>
              <a:rPr lang="it-IT"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In Italia anche i lupi – specie protetta</a:t>
            </a:r>
            <a:r>
              <a:rPr lang="it-IT" baseline="0" dirty="0"/>
              <a:t> in Italia e in Europa - sono vittime indifese del bracconaggio. Ogni anno vengono uccise dall’uomo (in molti casi con sistemi violenti come veleno, tagliole e lacci) circa 300 lupi. Si teme tuttavia che questa sia solo una sottostima in quanto quantificata sulla base di lupi rinvenuti. </a:t>
            </a:r>
          </a:p>
          <a:p>
            <a:r>
              <a:rPr lang="it-IT" sz="1200" b="0" i="0" kern="1200" dirty="0">
                <a:solidFill>
                  <a:schemeClr val="tx1"/>
                </a:solidFill>
                <a:latin typeface="Calibri" pitchFamily="34" charset="0"/>
                <a:ea typeface="+mn-ea"/>
                <a:cs typeface="+mn-cs"/>
              </a:rPr>
              <a:t>Nota: Il tema del</a:t>
            </a:r>
            <a:r>
              <a:rPr lang="it-IT" sz="1200" b="0" i="0" kern="1200" baseline="0" dirty="0">
                <a:solidFill>
                  <a:schemeClr val="tx1"/>
                </a:solidFill>
                <a:latin typeface="Calibri" pitchFamily="34" charset="0"/>
                <a:ea typeface="+mn-ea"/>
                <a:cs typeface="+mn-cs"/>
              </a:rPr>
              <a:t>la Giornata delle Oasi 2017  è “la Natura d’Italia” e la campagna su cui ci concentriamo è quella sul lupo, con anche una raccolta fondi dedicata tramite sms: SOS Lupo, al numero: 45524, dall’8 al 22 maggio 2017 e un dossier che presenta il progetto.</a:t>
            </a:r>
          </a:p>
          <a:p>
            <a:r>
              <a:rPr lang="it-IT" sz="1200" kern="1200" dirty="0">
                <a:solidFill>
                  <a:schemeClr val="tx1"/>
                </a:solidFill>
                <a:latin typeface="Calibri" pitchFamily="34" charset="0"/>
                <a:ea typeface="+mn-ea"/>
                <a:cs typeface="+mn-cs"/>
              </a:rPr>
              <a:t>La raccolta fondi WWF SMS sosterrà tre degli ambiti più critici per la tutela delle specie selvatiche in Italia, con particolare attenzione al lupo</a:t>
            </a:r>
            <a:r>
              <a:rPr lang="it-IT" sz="1200" kern="1200" baseline="0" dirty="0">
                <a:solidFill>
                  <a:schemeClr val="tx1"/>
                </a:solidFill>
                <a:latin typeface="Calibri" pitchFamily="34" charset="0"/>
                <a:ea typeface="+mn-ea"/>
                <a:cs typeface="+mn-cs"/>
              </a:rPr>
              <a:t> tramite:</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kern="1200" baseline="0" dirty="0">
                <a:solidFill>
                  <a:schemeClr val="tx1"/>
                </a:solidFill>
                <a:latin typeface="Calibri" pitchFamily="34" charset="0"/>
                <a:ea typeface="+mn-ea"/>
                <a:cs typeface="+mn-cs"/>
              </a:rPr>
              <a:t>1- </a:t>
            </a:r>
            <a:r>
              <a:rPr lang="it-IT" sz="1200" b="1" kern="1200" dirty="0">
                <a:solidFill>
                  <a:schemeClr val="tx1"/>
                </a:solidFill>
                <a:latin typeface="Calibri" pitchFamily="34" charset="0"/>
                <a:ea typeface="+mn-ea"/>
                <a:cs typeface="+mn-cs"/>
              </a:rPr>
              <a:t> Riduzione del bracconaggio e delle morti accidentali;</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latin typeface="Calibri" pitchFamily="34" charset="0"/>
                <a:ea typeface="+mn-ea"/>
                <a:cs typeface="+mn-cs"/>
              </a:rPr>
              <a:t>2- Prevenzione dei danni mediante cani da </a:t>
            </a:r>
            <a:r>
              <a:rPr lang="it-IT" sz="1200" b="1" kern="1200" dirty="0" err="1">
                <a:solidFill>
                  <a:schemeClr val="tx1"/>
                </a:solidFill>
                <a:latin typeface="Calibri" pitchFamily="34" charset="0"/>
                <a:ea typeface="+mn-ea"/>
                <a:cs typeface="+mn-cs"/>
              </a:rPr>
              <a:t>guardiania</a:t>
            </a:r>
            <a:r>
              <a:rPr lang="it-IT" sz="1200" b="1" kern="1200" dirty="0">
                <a:solidFill>
                  <a:schemeClr val="tx1"/>
                </a:solidFill>
                <a:latin typeface="Calibri" pitchFamily="34" charset="0"/>
                <a:ea typeface="+mn-ea"/>
                <a:cs typeface="+mn-cs"/>
              </a:rPr>
              <a:t>;</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latin typeface="Calibri" pitchFamily="34" charset="0"/>
                <a:ea typeface="+mn-ea"/>
                <a:cs typeface="+mn-cs"/>
              </a:rPr>
              <a:t>3-  Miglioramento della relazione tra uomini e lupo .</a:t>
            </a:r>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Il WWF nel</a:t>
            </a:r>
            <a:r>
              <a:rPr lang="it-IT" baseline="0" dirty="0"/>
              <a:t> Mondo e in Italia combatte da sempre il bracconaggio e gli altri crimini di Natura. Tra le tante azioni dedicati è importante ricordare quella del progetto CONRASI che si occupa della conservazione di tre specie di rapaci in Sicilia (Lanario, Aquila del </a:t>
            </a:r>
            <a:r>
              <a:rPr lang="it-IT" baseline="0" dirty="0" err="1"/>
              <a:t>Bonelli</a:t>
            </a:r>
            <a:r>
              <a:rPr lang="it-IT" baseline="0" dirty="0"/>
              <a:t> e </a:t>
            </a:r>
            <a:r>
              <a:rPr lang="it-IT" baseline="0" dirty="0" err="1"/>
              <a:t>Capovaccaio</a:t>
            </a:r>
            <a:r>
              <a:rPr lang="it-IT" baseline="0" dirty="0"/>
              <a:t>) interessate ancora oggi dal bracconaggio e dal commercio illegale. Per ulteriori informazioni consulta il sito www.lifeconrasi.eu</a:t>
            </a:r>
          </a:p>
          <a:p>
            <a:r>
              <a:rPr lang="it-IT" baseline="0" dirty="0"/>
              <a:t>Nella foto piccoli </a:t>
            </a:r>
            <a:r>
              <a:rPr lang="it-IT" baseline="0" dirty="0" err="1"/>
              <a:t>pulli</a:t>
            </a:r>
            <a:r>
              <a:rPr lang="it-IT" baseline="0" dirty="0"/>
              <a:t> di Aquila del </a:t>
            </a:r>
            <a:r>
              <a:rPr lang="it-IT" baseline="0" dirty="0" err="1"/>
              <a:t>Bonelli</a:t>
            </a:r>
            <a:r>
              <a:rPr lang="it-IT" baseline="0" dirty="0"/>
              <a:t> sequestrati ai bracconieri.</a:t>
            </a:r>
            <a:endParaRPr lang="it-IT" dirty="0"/>
          </a:p>
          <a:p>
            <a:r>
              <a:rPr lang="it-IT" dirty="0"/>
              <a:t>Per approfondire: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Dossier WWF “</a:t>
            </a:r>
            <a:r>
              <a:rPr lang="it-IT" sz="1200" dirty="0" err="1"/>
              <a:t>#Furto</a:t>
            </a:r>
            <a:r>
              <a:rPr lang="it-IT" sz="1200" dirty="0"/>
              <a:t> di Natura. Storie</a:t>
            </a:r>
            <a:r>
              <a:rPr lang="it-IT" sz="1200" baseline="0" dirty="0"/>
              <a:t> di bracconaggio</a:t>
            </a:r>
            <a:r>
              <a:rPr lang="it-IT" sz="1200" dirty="0"/>
              <a:t> </a:t>
            </a:r>
            <a:r>
              <a:rPr lang="it-IT" sz="1200" dirty="0" err="1"/>
              <a:t>Made</a:t>
            </a:r>
            <a:r>
              <a:rPr lang="it-IT" sz="1200" dirty="0"/>
              <a:t> in Italy”: http://awsassets.wwfit.panda.org/downloads/furtodinatura_2016_28_09_def.pdf</a:t>
            </a:r>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Anche in Italia esistono volontari che da numerosi anni rappresentano</a:t>
            </a:r>
            <a:r>
              <a:rPr lang="it-IT" baseline="0" dirty="0"/>
              <a:t> sul territorio l’azione del WWF contro i crimini di natura. Sono le nostre appassionate, efficaci e dedite Guardie volontarie.</a:t>
            </a:r>
          </a:p>
          <a:p>
            <a:r>
              <a:rPr lang="en-GB" dirty="0"/>
              <a:t>Il </a:t>
            </a:r>
            <a:r>
              <a:rPr lang="en-GB" dirty="0" err="1"/>
              <a:t>presidio</a:t>
            </a:r>
            <a:r>
              <a:rPr lang="en-GB" dirty="0"/>
              <a:t> </a:t>
            </a:r>
            <a:r>
              <a:rPr lang="en-GB" dirty="0" err="1"/>
              <a:t>sul</a:t>
            </a:r>
            <a:r>
              <a:rPr lang="en-GB" dirty="0"/>
              <a:t> </a:t>
            </a:r>
            <a:r>
              <a:rPr lang="en-GB" dirty="0" err="1"/>
              <a:t>territorio</a:t>
            </a:r>
            <a:r>
              <a:rPr lang="en-GB" dirty="0"/>
              <a:t> è </a:t>
            </a:r>
            <a:r>
              <a:rPr lang="en-GB" dirty="0" err="1"/>
              <a:t>assicurato</a:t>
            </a:r>
            <a:r>
              <a:rPr lang="en-GB" dirty="0"/>
              <a:t> </a:t>
            </a:r>
            <a:r>
              <a:rPr lang="en-GB" dirty="0" err="1"/>
              <a:t>dalla</a:t>
            </a:r>
            <a:r>
              <a:rPr lang="en-GB" baseline="0" dirty="0"/>
              <a:t> </a:t>
            </a:r>
            <a:r>
              <a:rPr lang="en-GB" b="1" baseline="0" dirty="0" err="1"/>
              <a:t>rete</a:t>
            </a:r>
            <a:r>
              <a:rPr lang="en-GB" b="1" baseline="0" dirty="0"/>
              <a:t> </a:t>
            </a:r>
            <a:r>
              <a:rPr lang="en-GB" b="1" baseline="0" dirty="0" err="1"/>
              <a:t>delle</a:t>
            </a:r>
            <a:r>
              <a:rPr lang="en-GB" b="1" baseline="0" dirty="0"/>
              <a:t> </a:t>
            </a:r>
            <a:r>
              <a:rPr lang="en-GB" b="1" baseline="0" dirty="0" err="1"/>
              <a:t>Guardie</a:t>
            </a:r>
            <a:r>
              <a:rPr lang="en-GB" b="1" baseline="0" dirty="0"/>
              <a:t> </a:t>
            </a:r>
            <a:r>
              <a:rPr lang="en-GB" b="1" baseline="0" dirty="0" err="1"/>
              <a:t>volontarie</a:t>
            </a:r>
            <a:r>
              <a:rPr lang="en-GB" b="1" baseline="0" dirty="0"/>
              <a:t> WWF </a:t>
            </a:r>
            <a:r>
              <a:rPr lang="en-GB" baseline="0" dirty="0" err="1"/>
              <a:t>che</a:t>
            </a:r>
            <a:r>
              <a:rPr lang="en-GB" baseline="0" dirty="0"/>
              <a:t> </a:t>
            </a:r>
            <a:r>
              <a:rPr lang="en-GB" baseline="0" dirty="0" err="1"/>
              <a:t>svolgono</a:t>
            </a:r>
            <a:r>
              <a:rPr lang="en-GB" baseline="0" dirty="0"/>
              <a:t> </a:t>
            </a:r>
            <a:r>
              <a:rPr lang="en-GB" baseline="0" dirty="0" err="1"/>
              <a:t>un’opera</a:t>
            </a:r>
            <a:r>
              <a:rPr lang="en-GB" baseline="0" dirty="0"/>
              <a:t> </a:t>
            </a:r>
            <a:r>
              <a:rPr lang="en-GB" baseline="0" dirty="0" err="1"/>
              <a:t>constante</a:t>
            </a:r>
            <a:r>
              <a:rPr lang="en-GB" baseline="0" dirty="0"/>
              <a:t> </a:t>
            </a:r>
            <a:r>
              <a:rPr lang="en-GB" baseline="0" dirty="0" err="1"/>
              <a:t>di</a:t>
            </a:r>
            <a:r>
              <a:rPr lang="en-GB" baseline="0" dirty="0"/>
              <a:t> </a:t>
            </a:r>
            <a:r>
              <a:rPr lang="en-GB" baseline="0" dirty="0" err="1"/>
              <a:t>controllo</a:t>
            </a:r>
            <a:r>
              <a:rPr lang="en-GB" baseline="0" dirty="0"/>
              <a:t> </a:t>
            </a:r>
            <a:r>
              <a:rPr lang="en-GB" baseline="0" dirty="0" err="1"/>
              <a:t>dell’illegalità</a:t>
            </a:r>
            <a:r>
              <a:rPr lang="en-GB" baseline="0" dirty="0"/>
              <a:t> </a:t>
            </a:r>
            <a:r>
              <a:rPr lang="en-GB" baseline="0" dirty="0" err="1"/>
              <a:t>sul</a:t>
            </a:r>
            <a:r>
              <a:rPr lang="en-GB" baseline="0" dirty="0"/>
              <a:t> </a:t>
            </a:r>
            <a:r>
              <a:rPr lang="en-GB" baseline="0" dirty="0" err="1"/>
              <a:t>territorio</a:t>
            </a:r>
            <a:r>
              <a:rPr lang="en-GB" baseline="0" dirty="0"/>
              <a:t> </a:t>
            </a:r>
            <a:r>
              <a:rPr lang="en-GB" baseline="0" dirty="0" err="1"/>
              <a:t>nazionale</a:t>
            </a:r>
            <a:r>
              <a:rPr lang="en-GB" baseline="0" dirty="0"/>
              <a:t>, </a:t>
            </a:r>
            <a:r>
              <a:rPr lang="en-GB" baseline="0" dirty="0" err="1"/>
              <a:t>oltre</a:t>
            </a:r>
            <a:r>
              <a:rPr lang="en-GB" baseline="0" dirty="0"/>
              <a:t> a </a:t>
            </a:r>
            <a:r>
              <a:rPr lang="en-GB" baseline="0" dirty="0" err="1"/>
              <a:t>organizzare</a:t>
            </a:r>
            <a:r>
              <a:rPr lang="en-GB" baseline="0" dirty="0"/>
              <a:t> </a:t>
            </a:r>
            <a:r>
              <a:rPr lang="en-GB" baseline="0" dirty="0" err="1"/>
              <a:t>campi</a:t>
            </a:r>
            <a:r>
              <a:rPr lang="en-GB" baseline="0" dirty="0"/>
              <a:t> </a:t>
            </a:r>
            <a:r>
              <a:rPr lang="en-GB" baseline="0" dirty="0" err="1"/>
              <a:t>antibracconaggio</a:t>
            </a:r>
            <a:r>
              <a:rPr lang="en-GB" baseline="0" dirty="0"/>
              <a:t> in </a:t>
            </a:r>
            <a:r>
              <a:rPr lang="en-GB" baseline="0" dirty="0" err="1"/>
              <a:t>varie</a:t>
            </a:r>
            <a:r>
              <a:rPr lang="en-GB" baseline="0" dirty="0"/>
              <a:t> </a:t>
            </a:r>
            <a:r>
              <a:rPr lang="en-GB" baseline="0" dirty="0" err="1"/>
              <a:t>parti</a:t>
            </a:r>
            <a:r>
              <a:rPr lang="en-GB" baseline="0" dirty="0"/>
              <a:t> </a:t>
            </a:r>
            <a:r>
              <a:rPr lang="en-GB" baseline="0" dirty="0" err="1"/>
              <a:t>d’Italia</a:t>
            </a:r>
            <a:r>
              <a:rPr lang="en-GB" baseline="0" dirty="0"/>
              <a:t>.</a:t>
            </a:r>
          </a:p>
          <a:p>
            <a:r>
              <a:rPr lang="it-IT" sz="1200" b="1" i="0" kern="1200" dirty="0">
                <a:solidFill>
                  <a:schemeClr val="tx1"/>
                </a:solidFill>
                <a:latin typeface="Calibri" pitchFamily="34" charset="0"/>
                <a:ea typeface="+mn-ea"/>
                <a:cs typeface="+mn-cs"/>
              </a:rPr>
              <a:t>Oltre 300 volontari presenti in 15 regioni,</a:t>
            </a:r>
            <a:r>
              <a:rPr lang="it-IT" sz="1200" b="0" i="0" kern="1200" dirty="0">
                <a:solidFill>
                  <a:schemeClr val="tx1"/>
                </a:solidFill>
                <a:latin typeface="Calibri" pitchFamily="34" charset="0"/>
                <a:ea typeface="+mn-ea"/>
                <a:cs typeface="+mn-cs"/>
              </a:rPr>
              <a:t> che svolgono funzioni di vigilanza ambientale - venatoria - zoofila (a seconda delle norme regionali), con la qualifica di “pubblici ufficiali”,   in stretta collaborazione con Carabinieri, Polizia, Guardia di Finanza e Corpo Forestale dello Stato, oltre che con le altre Associazioni di protezione ambientale. Sono le Guardie Giurate volontarie del WWF Italia.</a:t>
            </a:r>
            <a:br>
              <a:rPr lang="it-IT" dirty="0"/>
            </a:br>
            <a:br>
              <a:rPr lang="it-IT" dirty="0"/>
            </a:br>
            <a:r>
              <a:rPr lang="it-IT" sz="1200" b="1" i="0" kern="1200" dirty="0">
                <a:solidFill>
                  <a:schemeClr val="tx1"/>
                </a:solidFill>
                <a:latin typeface="Calibri" pitchFamily="34" charset="0"/>
                <a:ea typeface="+mn-ea"/>
                <a:cs typeface="+mn-cs"/>
              </a:rPr>
              <a:t>Le Guardie WWF perseguono i numerosi reati</a:t>
            </a:r>
            <a:r>
              <a:rPr lang="it-IT" sz="1200" b="0" i="0" kern="1200" dirty="0">
                <a:solidFill>
                  <a:schemeClr val="tx1"/>
                </a:solidFill>
                <a:latin typeface="Calibri" pitchFamily="34" charset="0"/>
                <a:ea typeface="+mn-ea"/>
                <a:cs typeface="+mn-cs"/>
              </a:rPr>
              <a:t> (uno ogni 43 minuti, secondi i dati 2010 del Ministero dell’Ambiente) che si compiono in Italia ai danni dell’ambiente: dall’uccisione di specie protette al bracconaggio, dagli abusi edilizi all’abbandono di rifiuti, dal maltrattamento degli animali al commercio illegale di fauna e flora, dall’inquinamento di fiumi e mari, alla pesca illegale, dalle attività industriali inquinanti, agli scarichi abusivi, agli incendi.</a:t>
            </a:r>
            <a:endParaRPr lang="it-IT" dirty="0"/>
          </a:p>
          <a:p>
            <a:r>
              <a:rPr lang="it-IT" dirty="0"/>
              <a:t>Per approfondire: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Dossier WWF “</a:t>
            </a:r>
            <a:r>
              <a:rPr lang="it-IT" sz="1200" dirty="0" err="1"/>
              <a:t>#Furto</a:t>
            </a:r>
            <a:r>
              <a:rPr lang="it-IT" sz="1200" dirty="0"/>
              <a:t> di Natura. Storie</a:t>
            </a:r>
            <a:r>
              <a:rPr lang="it-IT" sz="1200" baseline="0" dirty="0"/>
              <a:t> di bracconaggio</a:t>
            </a:r>
            <a:r>
              <a:rPr lang="it-IT" sz="1200" dirty="0"/>
              <a:t> </a:t>
            </a:r>
            <a:r>
              <a:rPr lang="it-IT" sz="1200" dirty="0" err="1"/>
              <a:t>Made</a:t>
            </a:r>
            <a:r>
              <a:rPr lang="it-IT" sz="1200" dirty="0"/>
              <a:t> in Italy”</a:t>
            </a:r>
            <a:r>
              <a:rPr lang="it-IT"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http://awsassets.wwfit.panda.org/downloads/furtodinatura_2016_28_09_def.pdf</a:t>
            </a:r>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Per approfondire: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Dossier WWF “</a:t>
            </a:r>
            <a:r>
              <a:rPr lang="it-IT" sz="1200" dirty="0" err="1"/>
              <a:t>#Furto</a:t>
            </a:r>
            <a:r>
              <a:rPr lang="it-IT" sz="1200" dirty="0"/>
              <a:t> di Natura. Storie</a:t>
            </a:r>
            <a:r>
              <a:rPr lang="it-IT" sz="1200" baseline="0" dirty="0"/>
              <a:t> di bracconaggio</a:t>
            </a:r>
            <a:r>
              <a:rPr lang="it-IT" sz="1200" dirty="0"/>
              <a:t> </a:t>
            </a:r>
            <a:r>
              <a:rPr lang="it-IT" sz="1200" dirty="0" err="1"/>
              <a:t>Made</a:t>
            </a:r>
            <a:r>
              <a:rPr lang="it-IT" sz="1200" dirty="0"/>
              <a:t> in Italy”,</a:t>
            </a:r>
            <a:r>
              <a:rPr lang="it-IT" sz="1200" baseline="0" dirty="0"/>
              <a:t> </a:t>
            </a:r>
            <a:r>
              <a:rPr lang="it-IT" sz="1200" b="1" baseline="0" dirty="0"/>
              <a:t>pag. 43-44</a:t>
            </a:r>
            <a:r>
              <a:rPr lang="it-IT"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http://awsassets.wwfit.panda.org/downloads/furtodinatura_2016_28_09_def.pdf</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r>
              <a:rPr lang="en-GB" dirty="0"/>
              <a:t>Il </a:t>
            </a:r>
            <a:r>
              <a:rPr lang="en-GB" dirty="0" err="1"/>
              <a:t>presidio</a:t>
            </a:r>
            <a:r>
              <a:rPr lang="en-GB" dirty="0"/>
              <a:t> </a:t>
            </a:r>
            <a:r>
              <a:rPr lang="en-GB" dirty="0" err="1"/>
              <a:t>sul</a:t>
            </a:r>
            <a:r>
              <a:rPr lang="en-GB" dirty="0"/>
              <a:t> </a:t>
            </a:r>
            <a:r>
              <a:rPr lang="en-GB" dirty="0" err="1"/>
              <a:t>territorio</a:t>
            </a:r>
            <a:r>
              <a:rPr lang="en-GB" dirty="0"/>
              <a:t> è </a:t>
            </a:r>
            <a:r>
              <a:rPr lang="en-GB" dirty="0" err="1"/>
              <a:t>assicurato</a:t>
            </a:r>
            <a:r>
              <a:rPr lang="en-GB" dirty="0"/>
              <a:t> </a:t>
            </a:r>
            <a:r>
              <a:rPr lang="en-GB" dirty="0" err="1"/>
              <a:t>dalla</a:t>
            </a:r>
            <a:r>
              <a:rPr lang="en-GB" baseline="0" dirty="0"/>
              <a:t> </a:t>
            </a:r>
            <a:r>
              <a:rPr lang="en-GB" b="1" baseline="0" dirty="0" err="1"/>
              <a:t>rete</a:t>
            </a:r>
            <a:r>
              <a:rPr lang="en-GB" b="1" baseline="0" dirty="0"/>
              <a:t> </a:t>
            </a:r>
            <a:r>
              <a:rPr lang="en-GB" b="1" baseline="0" dirty="0" err="1"/>
              <a:t>delle</a:t>
            </a:r>
            <a:r>
              <a:rPr lang="en-GB" b="1" baseline="0" dirty="0"/>
              <a:t> </a:t>
            </a:r>
            <a:r>
              <a:rPr lang="en-GB" b="1" baseline="0" dirty="0" err="1"/>
              <a:t>Guardie</a:t>
            </a:r>
            <a:r>
              <a:rPr lang="en-GB" b="1" baseline="0" dirty="0"/>
              <a:t> </a:t>
            </a:r>
            <a:r>
              <a:rPr lang="en-GB" b="1" baseline="0" dirty="0" err="1"/>
              <a:t>volontarie</a:t>
            </a:r>
            <a:r>
              <a:rPr lang="en-GB" b="1" baseline="0" dirty="0"/>
              <a:t> WWF </a:t>
            </a:r>
            <a:r>
              <a:rPr lang="en-GB" baseline="0" dirty="0" err="1"/>
              <a:t>che</a:t>
            </a:r>
            <a:r>
              <a:rPr lang="en-GB" baseline="0" dirty="0"/>
              <a:t> </a:t>
            </a:r>
            <a:r>
              <a:rPr lang="en-GB" baseline="0" dirty="0" err="1"/>
              <a:t>svolgono</a:t>
            </a:r>
            <a:r>
              <a:rPr lang="en-GB" baseline="0" dirty="0"/>
              <a:t> </a:t>
            </a:r>
            <a:r>
              <a:rPr lang="en-GB" baseline="0" dirty="0" err="1"/>
              <a:t>un’opera</a:t>
            </a:r>
            <a:r>
              <a:rPr lang="en-GB" baseline="0" dirty="0"/>
              <a:t> </a:t>
            </a:r>
            <a:r>
              <a:rPr lang="en-GB" baseline="0" dirty="0" err="1"/>
              <a:t>constante</a:t>
            </a:r>
            <a:r>
              <a:rPr lang="en-GB" baseline="0" dirty="0"/>
              <a:t> </a:t>
            </a:r>
            <a:r>
              <a:rPr lang="en-GB" baseline="0" dirty="0" err="1"/>
              <a:t>di</a:t>
            </a:r>
            <a:r>
              <a:rPr lang="en-GB" baseline="0" dirty="0"/>
              <a:t> </a:t>
            </a:r>
            <a:r>
              <a:rPr lang="en-GB" baseline="0" dirty="0" err="1"/>
              <a:t>controllo</a:t>
            </a:r>
            <a:r>
              <a:rPr lang="en-GB" baseline="0" dirty="0"/>
              <a:t> </a:t>
            </a:r>
            <a:r>
              <a:rPr lang="en-GB" baseline="0" dirty="0" err="1"/>
              <a:t>dell’illegalità</a:t>
            </a:r>
            <a:r>
              <a:rPr lang="en-GB" baseline="0" dirty="0"/>
              <a:t> </a:t>
            </a:r>
            <a:r>
              <a:rPr lang="en-GB" baseline="0" dirty="0" err="1"/>
              <a:t>sul</a:t>
            </a:r>
            <a:r>
              <a:rPr lang="en-GB" baseline="0" dirty="0"/>
              <a:t> </a:t>
            </a:r>
            <a:r>
              <a:rPr lang="en-GB" baseline="0" dirty="0" err="1"/>
              <a:t>territorio</a:t>
            </a:r>
            <a:r>
              <a:rPr lang="en-GB" baseline="0" dirty="0"/>
              <a:t> </a:t>
            </a:r>
            <a:r>
              <a:rPr lang="en-GB" baseline="0" dirty="0" err="1"/>
              <a:t>nazionale</a:t>
            </a:r>
            <a:r>
              <a:rPr lang="en-GB" baseline="0" dirty="0"/>
              <a:t>, </a:t>
            </a:r>
            <a:r>
              <a:rPr lang="en-GB" baseline="0" dirty="0" err="1"/>
              <a:t>oltre</a:t>
            </a:r>
            <a:r>
              <a:rPr lang="en-GB" baseline="0" dirty="0"/>
              <a:t> a </a:t>
            </a:r>
            <a:r>
              <a:rPr lang="en-GB" baseline="0" dirty="0" err="1"/>
              <a:t>organizzare</a:t>
            </a:r>
            <a:r>
              <a:rPr lang="en-GB" baseline="0" dirty="0"/>
              <a:t> </a:t>
            </a:r>
            <a:r>
              <a:rPr lang="en-GB" baseline="0" dirty="0" err="1"/>
              <a:t>campi</a:t>
            </a:r>
            <a:r>
              <a:rPr lang="en-GB" baseline="0" dirty="0"/>
              <a:t> </a:t>
            </a:r>
            <a:r>
              <a:rPr lang="en-GB" baseline="0" dirty="0" err="1"/>
              <a:t>antibracconaggio</a:t>
            </a:r>
            <a:r>
              <a:rPr lang="en-GB" baseline="0" dirty="0"/>
              <a:t> in </a:t>
            </a:r>
            <a:r>
              <a:rPr lang="en-GB" baseline="0" dirty="0" err="1"/>
              <a:t>varie</a:t>
            </a:r>
            <a:r>
              <a:rPr lang="en-GB" baseline="0" dirty="0"/>
              <a:t> </a:t>
            </a:r>
            <a:r>
              <a:rPr lang="en-GB" baseline="0" dirty="0" err="1"/>
              <a:t>parti</a:t>
            </a:r>
            <a:r>
              <a:rPr lang="en-GB" baseline="0" dirty="0"/>
              <a:t> </a:t>
            </a:r>
            <a:r>
              <a:rPr lang="en-GB" baseline="0" dirty="0" err="1"/>
              <a:t>d’Italia</a:t>
            </a:r>
            <a:r>
              <a:rPr lang="en-GB" baseline="0" dirty="0"/>
              <a:t>.</a:t>
            </a:r>
          </a:p>
          <a:p>
            <a:r>
              <a:rPr lang="it-IT" sz="1200" b="1" i="0" kern="1200" dirty="0">
                <a:solidFill>
                  <a:schemeClr val="tx1"/>
                </a:solidFill>
                <a:latin typeface="Calibri" pitchFamily="34" charset="0"/>
                <a:ea typeface="+mn-ea"/>
                <a:cs typeface="+mn-cs"/>
              </a:rPr>
              <a:t>Oltre 300 volontari presenti in 15 regioni,</a:t>
            </a:r>
            <a:r>
              <a:rPr lang="it-IT" sz="1200" b="0" i="0" kern="1200" dirty="0">
                <a:solidFill>
                  <a:schemeClr val="tx1"/>
                </a:solidFill>
                <a:latin typeface="Calibri" pitchFamily="34" charset="0"/>
                <a:ea typeface="+mn-ea"/>
                <a:cs typeface="+mn-cs"/>
              </a:rPr>
              <a:t> che svolgono funzioni di vigilanza ambientale - venatoria - zoofila (a seconda delle norme regionali), con la qualifica di “pubblici ufficiali”,   in stretta collaborazione con Carabinieri, Polizia, Guardia di Finanza e Corpo Forestale dello Stato, oltre che con le altre Associazioni di protezione ambientale. Sono le Guardie Giurate volontarie del WWF Italia.</a:t>
            </a:r>
            <a:br>
              <a:rPr lang="it-IT" dirty="0"/>
            </a:br>
            <a:r>
              <a:rPr lang="it-IT" sz="1200" b="1" i="0" kern="1200" dirty="0">
                <a:solidFill>
                  <a:schemeClr val="tx1"/>
                </a:solidFill>
                <a:latin typeface="Calibri" pitchFamily="34" charset="0"/>
                <a:ea typeface="+mn-ea"/>
                <a:cs typeface="+mn-cs"/>
              </a:rPr>
              <a:t>Le Guardie WWF perseguono i numerosi reati</a:t>
            </a:r>
            <a:r>
              <a:rPr lang="it-IT" sz="1200" b="0" i="0" kern="1200" dirty="0">
                <a:solidFill>
                  <a:schemeClr val="tx1"/>
                </a:solidFill>
                <a:latin typeface="Calibri" pitchFamily="34" charset="0"/>
                <a:ea typeface="+mn-ea"/>
                <a:cs typeface="+mn-cs"/>
              </a:rPr>
              <a:t> (uno ogni 43 minuti, secondi i dati 2010 del Ministero dell’Ambiente) che si compiono in Italia ai danni dell’ambiente: dall’uccisione di specie protette al bracconaggio, dagli abusi edilizi all’abbandono di rifiuti, dal maltrattamento degli animali al commercio illegale di fauna e flora, dall’inquinamento di fiumi e mari, alla pesca illegale, dalle attività industriali inquinanti, agli scarichi abusivi, agli incendi.</a:t>
            </a:r>
            <a:endParaRPr lang="it-IT" dirty="0"/>
          </a:p>
          <a:p>
            <a:r>
              <a:rPr lang="it-IT" dirty="0"/>
              <a:t>Per approfondire:</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Dossier WWF “</a:t>
            </a:r>
            <a:r>
              <a:rPr lang="it-IT" sz="1200" dirty="0" err="1"/>
              <a:t>#Furto</a:t>
            </a:r>
            <a:r>
              <a:rPr lang="it-IT" sz="1200" dirty="0"/>
              <a:t> di Natura. Storie</a:t>
            </a:r>
            <a:r>
              <a:rPr lang="it-IT" sz="1200" baseline="0" dirty="0"/>
              <a:t> di bracconaggio</a:t>
            </a:r>
            <a:r>
              <a:rPr lang="it-IT" sz="1200" dirty="0"/>
              <a:t> </a:t>
            </a:r>
            <a:r>
              <a:rPr lang="it-IT" sz="1200" dirty="0" err="1"/>
              <a:t>Made</a:t>
            </a:r>
            <a:r>
              <a:rPr lang="it-IT" sz="1200" dirty="0"/>
              <a:t> in Italy”</a:t>
            </a:r>
            <a:r>
              <a:rPr lang="it-IT" sz="12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t>http://awsassets.wwfit.panda.org/downloads/furtodinatura_2016_28_09_def.pdf</a:t>
            </a:r>
          </a:p>
          <a:p>
            <a:endParaRPr lang="it-IT" dirty="0"/>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fontAlgn="auto">
              <a:spcAft>
                <a:spcPts val="0"/>
              </a:spcAft>
              <a:defRPr/>
            </a:pPr>
            <a:r>
              <a:rPr lang="en-GB" sz="1200" b="1" kern="1200" dirty="0">
                <a:solidFill>
                  <a:srgbClr val="F3F2E9"/>
                </a:solidFill>
                <a:latin typeface="+mn-lt"/>
                <a:ea typeface="+mn-ea"/>
                <a:cs typeface="+mn-cs"/>
              </a:rPr>
              <a:t>I </a:t>
            </a:r>
            <a:r>
              <a:rPr lang="en-GB" sz="1200" b="1" kern="1200" dirty="0" err="1">
                <a:solidFill>
                  <a:srgbClr val="F3F2E9"/>
                </a:solidFill>
                <a:latin typeface="+mn-lt"/>
                <a:ea typeface="+mn-ea"/>
                <a:cs typeface="+mn-cs"/>
              </a:rPr>
              <a:t>Crimini</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di</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Natura</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Cosa</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puoi</a:t>
            </a:r>
            <a:r>
              <a:rPr lang="en-GB" sz="1200" b="1" kern="1200" dirty="0">
                <a:solidFill>
                  <a:srgbClr val="F3F2E9"/>
                </a:solidFill>
                <a:latin typeface="+mn-lt"/>
                <a:ea typeface="+mn-ea"/>
                <a:cs typeface="+mn-cs"/>
              </a:rPr>
              <a:t> fare </a:t>
            </a:r>
            <a:r>
              <a:rPr lang="en-GB" sz="1200" b="1" kern="1200" dirty="0" err="1">
                <a:solidFill>
                  <a:srgbClr val="F3F2E9"/>
                </a:solidFill>
                <a:latin typeface="+mn-lt"/>
                <a:ea typeface="+mn-ea"/>
                <a:cs typeface="+mn-cs"/>
              </a:rPr>
              <a:t>tu</a:t>
            </a:r>
            <a:r>
              <a:rPr lang="en-GB" sz="1200" b="1" kern="1200" dirty="0">
                <a:solidFill>
                  <a:srgbClr val="F3F2E9"/>
                </a:solidFill>
                <a:latin typeface="+mn-lt"/>
                <a:ea typeface="+mn-ea"/>
                <a:cs typeface="+mn-cs"/>
              </a:rPr>
              <a:t>!</a:t>
            </a:r>
          </a:p>
          <a:p>
            <a:pPr fontAlgn="auto">
              <a:spcAft>
                <a:spcPts val="0"/>
              </a:spcAft>
              <a:defRPr/>
            </a:pPr>
            <a:r>
              <a:rPr lang="en-GB" sz="1200" b="0" kern="1200" dirty="0">
                <a:solidFill>
                  <a:srgbClr val="F3F2E9"/>
                </a:solidFill>
                <a:latin typeface="+mn-lt"/>
                <a:ea typeface="+mn-ea"/>
                <a:cs typeface="+mn-cs"/>
              </a:rPr>
              <a:t>Qui </a:t>
            </a:r>
            <a:r>
              <a:rPr lang="en-GB" sz="1200" b="0" kern="1200" dirty="0" err="1">
                <a:solidFill>
                  <a:srgbClr val="F3F2E9"/>
                </a:solidFill>
                <a:latin typeface="+mn-lt"/>
                <a:ea typeface="+mn-ea"/>
                <a:cs typeface="+mn-cs"/>
              </a:rPr>
              <a:t>inserire</a:t>
            </a:r>
            <a:r>
              <a:rPr lang="en-GB" sz="1200" b="0" kern="1200" dirty="0">
                <a:solidFill>
                  <a:srgbClr val="F3F2E9"/>
                </a:solidFill>
                <a:latin typeface="+mn-lt"/>
                <a:ea typeface="+mn-ea"/>
                <a:cs typeface="+mn-cs"/>
              </a:rPr>
              <a:t> </a:t>
            </a:r>
            <a:r>
              <a:rPr lang="en-GB" sz="1200" b="0" kern="1200" dirty="0" err="1">
                <a:solidFill>
                  <a:srgbClr val="F3F2E9"/>
                </a:solidFill>
                <a:latin typeface="+mn-lt"/>
                <a:ea typeface="+mn-ea"/>
                <a:cs typeface="+mn-cs"/>
              </a:rPr>
              <a:t>anche</a:t>
            </a:r>
            <a:r>
              <a:rPr lang="en-GB" sz="1200" b="0" kern="1200" dirty="0">
                <a:solidFill>
                  <a:srgbClr val="F3F2E9"/>
                </a:solidFill>
                <a:latin typeface="+mn-lt"/>
                <a:ea typeface="+mn-ea"/>
                <a:cs typeface="+mn-cs"/>
              </a:rPr>
              <a:t> </a:t>
            </a:r>
            <a:r>
              <a:rPr lang="en-GB" sz="1200" b="0" kern="1200" dirty="0" err="1">
                <a:solidFill>
                  <a:srgbClr val="F3F2E9"/>
                </a:solidFill>
                <a:latin typeface="+mn-lt"/>
                <a:ea typeface="+mn-ea"/>
                <a:cs typeface="+mn-cs"/>
              </a:rPr>
              <a:t>attività</a:t>
            </a:r>
            <a:r>
              <a:rPr lang="en-GB" sz="1200" b="0" kern="1200" dirty="0">
                <a:solidFill>
                  <a:srgbClr val="F3F2E9"/>
                </a:solidFill>
                <a:latin typeface="+mn-lt"/>
                <a:ea typeface="+mn-ea"/>
                <a:cs typeface="+mn-cs"/>
              </a:rPr>
              <a:t> </a:t>
            </a:r>
            <a:r>
              <a:rPr lang="en-GB" sz="1200" b="0" kern="1200" dirty="0" err="1">
                <a:solidFill>
                  <a:srgbClr val="F3F2E9"/>
                </a:solidFill>
                <a:latin typeface="+mn-lt"/>
                <a:ea typeface="+mn-ea"/>
                <a:cs typeface="+mn-cs"/>
              </a:rPr>
              <a:t>dell’OA</a:t>
            </a:r>
            <a:r>
              <a:rPr lang="en-GB" sz="1200" b="0" kern="1200" dirty="0">
                <a:solidFill>
                  <a:srgbClr val="F3F2E9"/>
                </a:solidFill>
                <a:latin typeface="+mn-lt"/>
                <a:ea typeface="+mn-ea"/>
                <a:cs typeface="+mn-cs"/>
              </a:rPr>
              <a:t> a </a:t>
            </a:r>
            <a:r>
              <a:rPr lang="en-GB" sz="1200" b="0" kern="1200" dirty="0" err="1">
                <a:solidFill>
                  <a:srgbClr val="F3F2E9"/>
                </a:solidFill>
                <a:latin typeface="+mn-lt"/>
                <a:ea typeface="+mn-ea"/>
                <a:cs typeface="+mn-cs"/>
              </a:rPr>
              <a:t>livello</a:t>
            </a:r>
            <a:r>
              <a:rPr lang="en-GB" sz="1200" b="0" kern="1200" dirty="0">
                <a:solidFill>
                  <a:srgbClr val="F3F2E9"/>
                </a:solidFill>
                <a:latin typeface="+mn-lt"/>
                <a:ea typeface="+mn-ea"/>
                <a:cs typeface="+mn-cs"/>
              </a:rPr>
              <a:t> locale</a:t>
            </a:r>
          </a:p>
          <a:p>
            <a:endParaRPr lang="it-IT" dirty="0"/>
          </a:p>
          <a:p>
            <a:r>
              <a:rPr lang="it-IT" dirty="0"/>
              <a:t>Esempio: Campagna Trigrex2: obiettivo concreto è quello di raddoppiare il numero</a:t>
            </a:r>
            <a:r>
              <a:rPr lang="it-IT" baseline="0" dirty="0"/>
              <a:t> delle tigri entro il 2020.</a:t>
            </a:r>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Diaspositiva</a:t>
            </a:r>
            <a:r>
              <a:rPr lang="en-GB" dirty="0"/>
              <a:t> </a:t>
            </a:r>
            <a:r>
              <a:rPr lang="en-GB" dirty="0" err="1"/>
              <a:t>opzionale</a:t>
            </a:r>
            <a:endParaRPr lang="en-GB" dirty="0"/>
          </a:p>
          <a:p>
            <a:r>
              <a:rPr lang="en-GB" dirty="0"/>
              <a:t>Un</a:t>
            </a:r>
            <a:r>
              <a:rPr lang="en-GB" baseline="0" dirty="0"/>
              <a:t> </a:t>
            </a:r>
            <a:r>
              <a:rPr lang="en-GB" baseline="0" dirty="0" err="1"/>
              <a:t>esempio</a:t>
            </a:r>
            <a:r>
              <a:rPr lang="en-GB" baseline="0" dirty="0"/>
              <a:t> </a:t>
            </a:r>
            <a:r>
              <a:rPr lang="en-GB" baseline="0" dirty="0" err="1"/>
              <a:t>di</a:t>
            </a:r>
            <a:r>
              <a:rPr lang="en-GB" baseline="0" dirty="0"/>
              <a:t> </a:t>
            </a:r>
            <a:r>
              <a:rPr lang="en-GB" baseline="0" dirty="0" err="1"/>
              <a:t>uno</a:t>
            </a:r>
            <a:r>
              <a:rPr lang="en-GB" baseline="0" dirty="0"/>
              <a:t> </a:t>
            </a:r>
            <a:r>
              <a:rPr lang="en-GB" baseline="0" dirty="0" err="1"/>
              <a:t>strumento</a:t>
            </a:r>
            <a:r>
              <a:rPr lang="en-GB" baseline="0" dirty="0"/>
              <a:t> </a:t>
            </a:r>
            <a:r>
              <a:rPr lang="en-GB" baseline="0" dirty="0" err="1"/>
              <a:t>di</a:t>
            </a:r>
            <a:r>
              <a:rPr lang="en-GB" baseline="0" dirty="0"/>
              <a:t> </a:t>
            </a:r>
            <a:r>
              <a:rPr lang="en-GB" baseline="0" dirty="0" err="1"/>
              <a:t>sensibilizzazione</a:t>
            </a:r>
            <a:r>
              <a:rPr lang="en-GB" baseline="0" dirty="0"/>
              <a:t> per </a:t>
            </a:r>
            <a:r>
              <a:rPr lang="en-GB" baseline="0" dirty="0" err="1"/>
              <a:t>coinvolgere</a:t>
            </a:r>
            <a:r>
              <a:rPr lang="en-GB" baseline="0" dirty="0"/>
              <a:t> </a:t>
            </a:r>
            <a:r>
              <a:rPr lang="en-GB" baseline="0" dirty="0" err="1"/>
              <a:t>nella</a:t>
            </a:r>
            <a:r>
              <a:rPr lang="en-GB" baseline="0" dirty="0"/>
              <a:t> </a:t>
            </a:r>
            <a:r>
              <a:rPr lang="en-GB" baseline="0" dirty="0" err="1"/>
              <a:t>lotta</a:t>
            </a:r>
            <a:r>
              <a:rPr lang="en-GB" baseline="0" dirty="0"/>
              <a:t> al </a:t>
            </a:r>
            <a:r>
              <a:rPr lang="en-GB" baseline="0" dirty="0" err="1"/>
              <a:t>bracconaggio</a:t>
            </a:r>
            <a:r>
              <a:rPr lang="en-GB" baseline="0" dirty="0"/>
              <a:t> </a:t>
            </a:r>
            <a:r>
              <a:rPr lang="en-GB" baseline="0" dirty="0" err="1"/>
              <a:t>i</a:t>
            </a:r>
            <a:r>
              <a:rPr lang="en-GB" baseline="0" dirty="0"/>
              <a:t> </a:t>
            </a:r>
            <a:r>
              <a:rPr lang="en-GB" baseline="0" dirty="0" err="1"/>
              <a:t>pubblici</a:t>
            </a:r>
            <a:r>
              <a:rPr lang="en-GB" baseline="0" dirty="0"/>
              <a:t> </a:t>
            </a:r>
            <a:r>
              <a:rPr lang="en-GB" baseline="0" dirty="0" err="1"/>
              <a:t>più</a:t>
            </a:r>
            <a:r>
              <a:rPr lang="en-GB" baseline="0" dirty="0"/>
              <a:t> </a:t>
            </a:r>
            <a:r>
              <a:rPr lang="en-GB" baseline="0" dirty="0" err="1"/>
              <a:t>diversificati</a:t>
            </a:r>
            <a:r>
              <a:rPr lang="en-GB" baseline="0" dirty="0"/>
              <a:t>. Un super-</a:t>
            </a:r>
            <a:r>
              <a:rPr lang="en-GB" baseline="0" dirty="0" err="1"/>
              <a:t>eroe</a:t>
            </a:r>
            <a:r>
              <a:rPr lang="en-GB" baseline="0" dirty="0"/>
              <a:t> </a:t>
            </a:r>
            <a:r>
              <a:rPr lang="en-GB" baseline="0" dirty="0" err="1"/>
              <a:t>contro</a:t>
            </a:r>
            <a:r>
              <a:rPr lang="en-GB" baseline="0" dirty="0"/>
              <a:t> </a:t>
            </a:r>
            <a:r>
              <a:rPr lang="en-GB" baseline="0" dirty="0" err="1"/>
              <a:t>i</a:t>
            </a:r>
            <a:r>
              <a:rPr lang="en-GB" baseline="0" dirty="0"/>
              <a:t> </a:t>
            </a:r>
            <a:r>
              <a:rPr lang="en-GB" baseline="0" dirty="0" err="1"/>
              <a:t>Crimini</a:t>
            </a:r>
            <a:r>
              <a:rPr lang="en-GB" baseline="0" dirty="0"/>
              <a:t> </a:t>
            </a:r>
            <a:r>
              <a:rPr lang="en-GB" baseline="0" dirty="0" err="1"/>
              <a:t>di</a:t>
            </a:r>
            <a:r>
              <a:rPr lang="en-GB" baseline="0" dirty="0"/>
              <a:t> </a:t>
            </a:r>
            <a:r>
              <a:rPr lang="en-GB" baseline="0" dirty="0" err="1"/>
              <a:t>Natura</a:t>
            </a:r>
            <a:endParaRPr lang="en-GB" dirty="0"/>
          </a:p>
        </p:txBody>
      </p:sp>
      <p:sp>
        <p:nvSpPr>
          <p:cNvPr id="4" name="Slide Number Placeholder 3"/>
          <p:cNvSpPr>
            <a:spLocks noGrp="1"/>
          </p:cNvSpPr>
          <p:nvPr>
            <p:ph type="sldNum" sz="quarter" idx="10"/>
          </p:nvPr>
        </p:nvSpPr>
        <p:spPr/>
        <p:txBody>
          <a:bodyPr/>
          <a:lstStyle/>
          <a:p>
            <a:pPr>
              <a:defRPr/>
            </a:pPr>
            <a:fld id="{A704E08D-019B-436D-A5A6-8E505C978C84}" type="slidenum">
              <a:rPr lang="en-IE" smtClean="0"/>
              <a:pPr>
                <a:defRPr/>
              </a:pPr>
              <a:t>28</a:t>
            </a:fld>
            <a:endParaRPr lang="en-I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Diaspositiva</a:t>
            </a:r>
            <a:r>
              <a:rPr lang="en-GB" dirty="0"/>
              <a:t> </a:t>
            </a:r>
            <a:r>
              <a:rPr lang="en-GB" dirty="0" err="1"/>
              <a:t>opzionale</a:t>
            </a:r>
            <a:endParaRPr lang="en-GB" dirty="0"/>
          </a:p>
          <a:p>
            <a:pPr fontAlgn="auto">
              <a:spcAft>
                <a:spcPts val="0"/>
              </a:spcAft>
              <a:defRPr/>
            </a:pPr>
            <a:r>
              <a:rPr lang="en-GB" sz="1200" b="1" kern="1200" dirty="0">
                <a:solidFill>
                  <a:srgbClr val="F3F2E9"/>
                </a:solidFill>
                <a:latin typeface="+mn-lt"/>
                <a:ea typeface="+mn-ea"/>
                <a:cs typeface="+mn-cs"/>
              </a:rPr>
              <a:t>I </a:t>
            </a:r>
            <a:r>
              <a:rPr lang="en-GB" sz="1200" b="1" kern="1200" dirty="0" err="1">
                <a:solidFill>
                  <a:srgbClr val="F3F2E9"/>
                </a:solidFill>
                <a:latin typeface="+mn-lt"/>
                <a:ea typeface="+mn-ea"/>
                <a:cs typeface="+mn-cs"/>
              </a:rPr>
              <a:t>Crimini</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di</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Natura</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Cosa</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puoi</a:t>
            </a:r>
            <a:r>
              <a:rPr lang="en-GB" sz="1200" b="1" kern="1200" dirty="0">
                <a:solidFill>
                  <a:srgbClr val="F3F2E9"/>
                </a:solidFill>
                <a:latin typeface="+mn-lt"/>
                <a:ea typeface="+mn-ea"/>
                <a:cs typeface="+mn-cs"/>
              </a:rPr>
              <a:t> fare </a:t>
            </a:r>
            <a:r>
              <a:rPr lang="en-GB" sz="1200" b="1" kern="1200" dirty="0" err="1">
                <a:solidFill>
                  <a:srgbClr val="F3F2E9"/>
                </a:solidFill>
                <a:latin typeface="+mn-lt"/>
                <a:ea typeface="+mn-ea"/>
                <a:cs typeface="+mn-cs"/>
              </a:rPr>
              <a:t>tu</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Campagna</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Adotta</a:t>
            </a:r>
            <a:r>
              <a:rPr lang="en-GB" sz="1200" b="1" kern="1200" dirty="0">
                <a:solidFill>
                  <a:srgbClr val="F3F2E9"/>
                </a:solidFill>
                <a:latin typeface="+mn-lt"/>
                <a:ea typeface="+mn-ea"/>
                <a:cs typeface="+mn-cs"/>
              </a:rPr>
              <a:t> </a:t>
            </a:r>
            <a:r>
              <a:rPr lang="en-GB" sz="1200" b="1" kern="1200" dirty="0" err="1">
                <a:solidFill>
                  <a:srgbClr val="F3F2E9"/>
                </a:solidFill>
                <a:latin typeface="+mn-lt"/>
                <a:ea typeface="+mn-ea"/>
                <a:cs typeface="+mn-cs"/>
              </a:rPr>
              <a:t>una</a:t>
            </a:r>
            <a:r>
              <a:rPr lang="en-GB" sz="1200" b="1" kern="1200" dirty="0">
                <a:solidFill>
                  <a:srgbClr val="F3F2E9"/>
                </a:solidFill>
                <a:latin typeface="+mn-lt"/>
                <a:ea typeface="+mn-ea"/>
                <a:cs typeface="+mn-cs"/>
              </a:rPr>
              <a:t> specie</a:t>
            </a:r>
            <a:r>
              <a:rPr lang="en-GB" sz="1200" b="1" kern="1200" baseline="0" dirty="0">
                <a:solidFill>
                  <a:srgbClr val="F3F2E9"/>
                </a:solidFill>
                <a:latin typeface="+mn-lt"/>
                <a:ea typeface="+mn-ea"/>
                <a:cs typeface="+mn-cs"/>
              </a:rPr>
              <a:t> </a:t>
            </a:r>
            <a:r>
              <a:rPr lang="en-GB" sz="1200" b="0" kern="1200" baseline="0" dirty="0">
                <a:solidFill>
                  <a:srgbClr val="F3F2E9"/>
                </a:solidFill>
                <a:latin typeface="+mn-lt"/>
                <a:ea typeface="+mn-ea"/>
                <a:cs typeface="+mn-cs"/>
              </a:rPr>
              <a:t>(</a:t>
            </a:r>
            <a:r>
              <a:rPr lang="en-GB" sz="1200" b="0" kern="1200" baseline="0" dirty="0" err="1">
                <a:solidFill>
                  <a:srgbClr val="F3F2E9"/>
                </a:solidFill>
                <a:latin typeface="+mn-lt"/>
                <a:ea typeface="+mn-ea"/>
                <a:cs typeface="+mn-cs"/>
              </a:rPr>
              <a:t>peluche</a:t>
            </a:r>
            <a:r>
              <a:rPr lang="en-GB" sz="1200" b="0" kern="1200" baseline="0" dirty="0">
                <a:solidFill>
                  <a:srgbClr val="F3F2E9"/>
                </a:solidFill>
                <a:latin typeface="+mn-lt"/>
                <a:ea typeface="+mn-ea"/>
                <a:cs typeface="+mn-cs"/>
              </a:rPr>
              <a:t> </a:t>
            </a:r>
            <a:r>
              <a:rPr lang="en-GB" sz="1200" b="0" kern="1200" baseline="0" dirty="0" err="1">
                <a:solidFill>
                  <a:srgbClr val="F3F2E9"/>
                </a:solidFill>
                <a:latin typeface="+mn-lt"/>
                <a:ea typeface="+mn-ea"/>
                <a:cs typeface="+mn-cs"/>
              </a:rPr>
              <a:t>di</a:t>
            </a:r>
            <a:r>
              <a:rPr lang="en-GB" sz="1200" b="0" kern="1200" baseline="0" dirty="0">
                <a:solidFill>
                  <a:srgbClr val="F3F2E9"/>
                </a:solidFill>
                <a:latin typeface="+mn-lt"/>
                <a:ea typeface="+mn-ea"/>
                <a:cs typeface="+mn-cs"/>
              </a:rPr>
              <a:t> un </a:t>
            </a:r>
            <a:r>
              <a:rPr lang="en-GB" sz="1200" b="0" kern="1200" baseline="0" dirty="0" err="1">
                <a:solidFill>
                  <a:srgbClr val="F3F2E9"/>
                </a:solidFill>
                <a:latin typeface="+mn-lt"/>
                <a:ea typeface="+mn-ea"/>
                <a:cs typeface="+mn-cs"/>
              </a:rPr>
              <a:t>cucciolo</a:t>
            </a:r>
            <a:r>
              <a:rPr lang="en-GB" sz="1200" b="0" kern="1200" baseline="0" dirty="0">
                <a:solidFill>
                  <a:srgbClr val="F3F2E9"/>
                </a:solidFill>
                <a:latin typeface="+mn-lt"/>
                <a:ea typeface="+mn-ea"/>
                <a:cs typeface="+mn-cs"/>
              </a:rPr>
              <a:t>)</a:t>
            </a:r>
            <a:endParaRPr lang="en-GB" sz="1200" b="0" kern="1200" dirty="0">
              <a:solidFill>
                <a:srgbClr val="F3F2E9"/>
              </a:solidFill>
              <a:latin typeface="+mn-lt"/>
              <a:ea typeface="+mn-ea"/>
              <a:cs typeface="+mn-cs"/>
            </a:endParaRPr>
          </a:p>
          <a:p>
            <a:pPr fontAlgn="auto">
              <a:spcAft>
                <a:spcPts val="0"/>
              </a:spcAft>
              <a:defRPr/>
            </a:pPr>
            <a:r>
              <a:rPr lang="en-GB" sz="1200" b="0" kern="1200" dirty="0">
                <a:solidFill>
                  <a:srgbClr val="F3F2E9"/>
                </a:solidFill>
                <a:latin typeface="+mn-lt"/>
                <a:ea typeface="+mn-ea"/>
                <a:cs typeface="+mn-cs"/>
              </a:rPr>
              <a:t>Qui </a:t>
            </a:r>
            <a:r>
              <a:rPr lang="en-GB" sz="1200" b="0" kern="1200" dirty="0" err="1">
                <a:solidFill>
                  <a:srgbClr val="F3F2E9"/>
                </a:solidFill>
                <a:latin typeface="+mn-lt"/>
                <a:ea typeface="+mn-ea"/>
                <a:cs typeface="+mn-cs"/>
              </a:rPr>
              <a:t>inserire</a:t>
            </a:r>
            <a:r>
              <a:rPr lang="en-GB" sz="1200" b="0" kern="1200" dirty="0">
                <a:solidFill>
                  <a:srgbClr val="F3F2E9"/>
                </a:solidFill>
                <a:latin typeface="+mn-lt"/>
                <a:ea typeface="+mn-ea"/>
                <a:cs typeface="+mn-cs"/>
              </a:rPr>
              <a:t> </a:t>
            </a:r>
            <a:r>
              <a:rPr lang="en-GB" sz="1200" b="0" kern="1200" dirty="0" err="1">
                <a:solidFill>
                  <a:srgbClr val="F3F2E9"/>
                </a:solidFill>
                <a:latin typeface="+mn-lt"/>
                <a:ea typeface="+mn-ea"/>
                <a:cs typeface="+mn-cs"/>
              </a:rPr>
              <a:t>anche</a:t>
            </a:r>
            <a:r>
              <a:rPr lang="en-GB" sz="1200" b="0" kern="1200" dirty="0">
                <a:solidFill>
                  <a:srgbClr val="F3F2E9"/>
                </a:solidFill>
                <a:latin typeface="+mn-lt"/>
                <a:ea typeface="+mn-ea"/>
                <a:cs typeface="+mn-cs"/>
              </a:rPr>
              <a:t> </a:t>
            </a:r>
            <a:r>
              <a:rPr lang="en-GB" sz="1200" b="0" kern="1200" dirty="0" err="1">
                <a:solidFill>
                  <a:srgbClr val="F3F2E9"/>
                </a:solidFill>
                <a:latin typeface="+mn-lt"/>
                <a:ea typeface="+mn-ea"/>
                <a:cs typeface="+mn-cs"/>
              </a:rPr>
              <a:t>attività</a:t>
            </a:r>
            <a:r>
              <a:rPr lang="en-GB" sz="1200" b="0" kern="1200" dirty="0">
                <a:solidFill>
                  <a:srgbClr val="F3F2E9"/>
                </a:solidFill>
                <a:latin typeface="+mn-lt"/>
                <a:ea typeface="+mn-ea"/>
                <a:cs typeface="+mn-cs"/>
              </a:rPr>
              <a:t> </a:t>
            </a:r>
            <a:r>
              <a:rPr lang="en-GB" sz="1200" b="0" kern="1200" dirty="0" err="1">
                <a:solidFill>
                  <a:srgbClr val="F3F2E9"/>
                </a:solidFill>
                <a:latin typeface="+mn-lt"/>
                <a:ea typeface="+mn-ea"/>
                <a:cs typeface="+mn-cs"/>
              </a:rPr>
              <a:t>dell’OA</a:t>
            </a:r>
            <a:r>
              <a:rPr lang="en-GB" sz="1200" b="0" kern="1200" dirty="0">
                <a:solidFill>
                  <a:srgbClr val="F3F2E9"/>
                </a:solidFill>
                <a:latin typeface="+mn-lt"/>
                <a:ea typeface="+mn-ea"/>
                <a:cs typeface="+mn-cs"/>
              </a:rPr>
              <a:t> a </a:t>
            </a:r>
            <a:r>
              <a:rPr lang="en-GB" sz="1200" b="0" kern="1200" dirty="0" err="1">
                <a:solidFill>
                  <a:srgbClr val="F3F2E9"/>
                </a:solidFill>
                <a:latin typeface="+mn-lt"/>
                <a:ea typeface="+mn-ea"/>
                <a:cs typeface="+mn-cs"/>
              </a:rPr>
              <a:t>livello</a:t>
            </a:r>
            <a:r>
              <a:rPr lang="en-GB" sz="1200" b="0" kern="1200" dirty="0">
                <a:solidFill>
                  <a:srgbClr val="F3F2E9"/>
                </a:solidFill>
                <a:latin typeface="+mn-lt"/>
                <a:ea typeface="+mn-ea"/>
                <a:cs typeface="+mn-cs"/>
              </a:rPr>
              <a:t> locale</a:t>
            </a:r>
          </a:p>
        </p:txBody>
      </p:sp>
      <p:sp>
        <p:nvSpPr>
          <p:cNvPr id="4" name="Slide Number Placeholder 3"/>
          <p:cNvSpPr>
            <a:spLocks noGrp="1"/>
          </p:cNvSpPr>
          <p:nvPr>
            <p:ph type="sldNum" sz="quarter" idx="10"/>
          </p:nvPr>
        </p:nvSpPr>
        <p:spPr/>
        <p:txBody>
          <a:bodyPr/>
          <a:lstStyle/>
          <a:p>
            <a:pPr>
              <a:defRPr/>
            </a:pPr>
            <a:fld id="{A704E08D-019B-436D-A5A6-8E505C978C84}" type="slidenum">
              <a:rPr lang="en-IE" smtClean="0"/>
              <a:pPr>
                <a:defRPr/>
              </a:pPr>
              <a:t>29</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t>Descrizione</a:t>
            </a:r>
            <a:r>
              <a:rPr lang="en-US" altLang="en-US" dirty="0"/>
              <a:t> </a:t>
            </a:r>
            <a:r>
              <a:rPr lang="en-US" altLang="en-US" dirty="0" err="1"/>
              <a:t>diapositiva</a:t>
            </a:r>
            <a:r>
              <a:rPr lang="en-US" altLang="en-US" dirty="0"/>
              <a:t>: è</a:t>
            </a:r>
            <a:r>
              <a:rPr lang="en-US" altLang="en-US" baseline="0" dirty="0"/>
              <a:t> utile per far </a:t>
            </a:r>
            <a:r>
              <a:rPr lang="en-US" altLang="en-US" baseline="0" dirty="0" err="1"/>
              <a:t>emergere</a:t>
            </a:r>
            <a:r>
              <a:rPr lang="en-US" altLang="en-US" baseline="0" dirty="0"/>
              <a:t> le </a:t>
            </a:r>
            <a:r>
              <a:rPr lang="en-US" altLang="en-US" baseline="0" dirty="0" err="1"/>
              <a:t>specificità</a:t>
            </a:r>
            <a:r>
              <a:rPr lang="en-US" altLang="en-US" baseline="0" dirty="0"/>
              <a:t> del </a:t>
            </a:r>
            <a:r>
              <a:rPr lang="en-US" altLang="en-US" baseline="0" dirty="0" err="1"/>
              <a:t>problema</a:t>
            </a:r>
            <a:r>
              <a:rPr lang="en-US" altLang="en-US" baseline="0" dirty="0"/>
              <a:t> </a:t>
            </a:r>
            <a:r>
              <a:rPr lang="en-US" altLang="en-US" baseline="0" dirty="0" err="1"/>
              <a:t>secondo</a:t>
            </a:r>
            <a:r>
              <a:rPr lang="en-US" altLang="en-US" baseline="0" dirty="0"/>
              <a:t> lo schema </a:t>
            </a:r>
            <a:r>
              <a:rPr lang="en-US" altLang="en-US" baseline="0" dirty="0" err="1"/>
              <a:t>seguito</a:t>
            </a:r>
            <a:r>
              <a:rPr lang="en-US" altLang="en-US" baseline="0" dirty="0"/>
              <a:t> per </a:t>
            </a:r>
            <a:r>
              <a:rPr lang="en-US" altLang="en-US" baseline="0" dirty="0" err="1"/>
              <a:t>tutti</a:t>
            </a:r>
            <a:r>
              <a:rPr lang="en-US" altLang="en-US" baseline="0" dirty="0"/>
              <a:t> </a:t>
            </a:r>
            <a:r>
              <a:rPr lang="en-US" altLang="en-US" baseline="0" dirty="0" err="1"/>
              <a:t>i</a:t>
            </a:r>
            <a:r>
              <a:rPr lang="en-US" altLang="en-US" baseline="0" dirty="0"/>
              <a:t> </a:t>
            </a:r>
            <a:r>
              <a:rPr lang="en-US" altLang="en-US" baseline="0" dirty="0" err="1"/>
              <a:t>temi</a:t>
            </a:r>
            <a:r>
              <a:rPr lang="en-US" altLang="en-US" baseline="0" dirty="0"/>
              <a:t> </a:t>
            </a:r>
            <a:r>
              <a:rPr lang="en-US" altLang="en-US" baseline="0" dirty="0" err="1"/>
              <a:t>nelle</a:t>
            </a:r>
            <a:r>
              <a:rPr lang="en-US" altLang="en-US" baseline="0" dirty="0"/>
              <a:t> </a:t>
            </a:r>
            <a:r>
              <a:rPr lang="en-US" altLang="en-US" baseline="0" dirty="0" err="1"/>
              <a:t>altre</a:t>
            </a:r>
            <a:r>
              <a:rPr lang="en-US" altLang="en-US" baseline="0" dirty="0"/>
              <a:t> </a:t>
            </a:r>
            <a:r>
              <a:rPr lang="en-US" altLang="en-US" baseline="0" dirty="0" err="1"/>
              <a:t>presentazioni</a:t>
            </a:r>
            <a:r>
              <a:rPr lang="en-US" altLang="en-US" baseline="0" dirty="0"/>
              <a:t> in </a:t>
            </a:r>
            <a:r>
              <a:rPr lang="en-US" altLang="en-US" baseline="0" dirty="0" err="1"/>
              <a:t>ppt</a:t>
            </a:r>
            <a:r>
              <a:rPr lang="en-US" altLang="en-US" baseline="0" dirty="0"/>
              <a:t> per </a:t>
            </a:r>
            <a:r>
              <a:rPr lang="en-US" altLang="en-US" baseline="0" dirty="0" err="1"/>
              <a:t>i</a:t>
            </a:r>
            <a:r>
              <a:rPr lang="en-US" altLang="en-US" baseline="0" dirty="0"/>
              <a:t> </a:t>
            </a:r>
            <a:r>
              <a:rPr lang="en-US" altLang="en-US" baseline="0" dirty="0" err="1"/>
              <a:t>volontari</a:t>
            </a:r>
            <a:r>
              <a:rPr lang="en-US" altLang="en-US" baseline="0" dirty="0"/>
              <a:t>): 1. </a:t>
            </a:r>
            <a:r>
              <a:rPr lang="en-US" altLang="en-US" baseline="0" dirty="0" err="1"/>
              <a:t>qual</a:t>
            </a:r>
            <a:r>
              <a:rPr lang="en-US" altLang="en-US" baseline="0" dirty="0"/>
              <a:t> è </a:t>
            </a:r>
            <a:r>
              <a:rPr lang="en-US" altLang="en-US" baseline="0" dirty="0" err="1"/>
              <a:t>il</a:t>
            </a:r>
            <a:r>
              <a:rPr lang="en-US" altLang="en-US" baseline="0" dirty="0"/>
              <a:t> </a:t>
            </a:r>
            <a:r>
              <a:rPr lang="en-US" altLang="en-US" baseline="0" dirty="0" err="1"/>
              <a:t>problema</a:t>
            </a:r>
            <a:r>
              <a:rPr lang="en-US" altLang="en-US" baseline="0" dirty="0"/>
              <a:t>; 2. </a:t>
            </a:r>
            <a:r>
              <a:rPr lang="en-US" altLang="en-US" baseline="0" dirty="0" err="1"/>
              <a:t>qual</a:t>
            </a:r>
            <a:r>
              <a:rPr lang="en-US" altLang="en-US" baseline="0" dirty="0"/>
              <a:t> è lo </a:t>
            </a:r>
            <a:r>
              <a:rPr lang="en-US" altLang="en-US" baseline="0" dirty="0" err="1"/>
              <a:t>stato</a:t>
            </a:r>
            <a:r>
              <a:rPr lang="en-US" altLang="en-US" baseline="0" dirty="0"/>
              <a:t> del </a:t>
            </a:r>
            <a:r>
              <a:rPr lang="en-US" altLang="en-US" baseline="0" dirty="0" err="1"/>
              <a:t>dibattito</a:t>
            </a:r>
            <a:r>
              <a:rPr lang="en-US" altLang="en-US" baseline="0" dirty="0"/>
              <a:t> in </a:t>
            </a:r>
            <a:r>
              <a:rPr lang="en-US" altLang="en-US" baseline="0" dirty="0" err="1"/>
              <a:t>atto</a:t>
            </a:r>
            <a:r>
              <a:rPr lang="en-US" altLang="en-US" baseline="0" dirty="0"/>
              <a:t> e/o </a:t>
            </a:r>
            <a:r>
              <a:rPr lang="en-US" altLang="en-US" baseline="0" dirty="0" err="1"/>
              <a:t>i</a:t>
            </a:r>
            <a:r>
              <a:rPr lang="en-US" altLang="en-US" baseline="0" dirty="0"/>
              <a:t> </a:t>
            </a:r>
            <a:r>
              <a:rPr lang="en-US" altLang="en-US" baseline="0" dirty="0" err="1"/>
              <a:t>dati</a:t>
            </a:r>
            <a:r>
              <a:rPr lang="en-US" altLang="en-US" baseline="0" dirty="0"/>
              <a:t>; 3. </a:t>
            </a:r>
            <a:r>
              <a:rPr lang="en-US" altLang="en-US" baseline="0" dirty="0" err="1"/>
              <a:t>cosa</a:t>
            </a:r>
            <a:r>
              <a:rPr lang="en-US" altLang="en-US" baseline="0" dirty="0"/>
              <a:t> </a:t>
            </a:r>
            <a:r>
              <a:rPr lang="en-US" altLang="en-US" baseline="0" dirty="0" err="1"/>
              <a:t>fa</a:t>
            </a:r>
            <a:r>
              <a:rPr lang="en-US" altLang="en-US" baseline="0" dirty="0"/>
              <a:t> </a:t>
            </a:r>
            <a:r>
              <a:rPr lang="en-US" altLang="en-US" baseline="0" dirty="0" err="1"/>
              <a:t>il</a:t>
            </a:r>
            <a:r>
              <a:rPr lang="en-US" altLang="en-US" baseline="0" dirty="0"/>
              <a:t> WWF per </a:t>
            </a:r>
            <a:r>
              <a:rPr lang="en-US" altLang="en-US" baseline="0" dirty="0" err="1"/>
              <a:t>affrontare</a:t>
            </a:r>
            <a:r>
              <a:rPr lang="en-US" altLang="en-US" baseline="0" dirty="0"/>
              <a:t> </a:t>
            </a:r>
            <a:r>
              <a:rPr lang="en-US" altLang="en-US" baseline="0" dirty="0" err="1"/>
              <a:t>il</a:t>
            </a:r>
            <a:r>
              <a:rPr lang="en-US" altLang="en-US" baseline="0" dirty="0"/>
              <a:t> </a:t>
            </a:r>
            <a:r>
              <a:rPr lang="en-US" altLang="en-US" baseline="0" dirty="0" err="1"/>
              <a:t>problema</a:t>
            </a:r>
            <a:r>
              <a:rPr lang="en-US" altLang="en-US" baseline="0" dirty="0"/>
              <a:t> (a </a:t>
            </a:r>
            <a:r>
              <a:rPr lang="en-US" altLang="en-US" baseline="0" dirty="0" err="1"/>
              <a:t>livello</a:t>
            </a:r>
            <a:r>
              <a:rPr lang="en-US" altLang="en-US" baseline="0" dirty="0"/>
              <a:t> </a:t>
            </a:r>
            <a:r>
              <a:rPr lang="en-US" altLang="en-US" baseline="0" dirty="0" err="1"/>
              <a:t>internazionale</a:t>
            </a:r>
            <a:r>
              <a:rPr lang="en-US" altLang="en-US" baseline="0" dirty="0"/>
              <a:t>, </a:t>
            </a:r>
            <a:r>
              <a:rPr lang="en-US" altLang="en-US" baseline="0" dirty="0" err="1"/>
              <a:t>nazionale</a:t>
            </a:r>
            <a:r>
              <a:rPr lang="en-US" altLang="en-US" baseline="0" dirty="0"/>
              <a:t> e locale);  4. </a:t>
            </a:r>
            <a:r>
              <a:rPr lang="en-US" altLang="en-US" baseline="0" dirty="0" err="1"/>
              <a:t>Cosa</a:t>
            </a:r>
            <a:r>
              <a:rPr lang="en-US" altLang="en-US" baseline="0" dirty="0"/>
              <a:t> </a:t>
            </a:r>
            <a:r>
              <a:rPr lang="en-US" altLang="en-US" baseline="0" dirty="0" err="1"/>
              <a:t>puoi</a:t>
            </a:r>
            <a:r>
              <a:rPr lang="en-US" altLang="en-US" baseline="0" dirty="0"/>
              <a:t> fare </a:t>
            </a:r>
            <a:r>
              <a:rPr lang="en-US" altLang="en-US" baseline="0" dirty="0" err="1"/>
              <a:t>tu</a:t>
            </a:r>
            <a:r>
              <a:rPr lang="en-US" altLang="en-US" baseline="0" dirty="0"/>
              <a:t> per </a:t>
            </a:r>
            <a:r>
              <a:rPr lang="en-US" altLang="en-US" baseline="0" dirty="0" err="1"/>
              <a:t>affrontare</a:t>
            </a:r>
            <a:r>
              <a:rPr lang="en-US" altLang="en-US" baseline="0" dirty="0"/>
              <a:t> </a:t>
            </a:r>
            <a:r>
              <a:rPr lang="en-US" altLang="en-US" baseline="0" dirty="0" err="1"/>
              <a:t>il</a:t>
            </a:r>
            <a:r>
              <a:rPr lang="en-US" altLang="en-US" baseline="0" dirty="0"/>
              <a:t> </a:t>
            </a:r>
            <a:r>
              <a:rPr lang="en-US" altLang="en-US" baseline="0" dirty="0" err="1"/>
              <a:t>problema</a:t>
            </a:r>
            <a:r>
              <a:rPr lang="en-US" altLang="en-US" baseline="0" dirty="0"/>
              <a:t>.</a:t>
            </a:r>
            <a:endParaRPr lang="en-US" altLang="en-US" dirty="0"/>
          </a:p>
          <a:p>
            <a:pPr eaLnBrk="1" hangingPunct="1"/>
            <a:endParaRPr lang="en-US" altLang="en-US" dirty="0"/>
          </a:p>
          <a:p>
            <a:pPr eaLnBrk="1" hangingPunct="1"/>
            <a:r>
              <a:rPr lang="en-US" altLang="en-US" dirty="0" err="1"/>
              <a:t>Nella</a:t>
            </a:r>
            <a:r>
              <a:rPr lang="en-US" altLang="en-US" dirty="0"/>
              <a:t> </a:t>
            </a:r>
            <a:r>
              <a:rPr lang="en-US" altLang="en-US" dirty="0" err="1"/>
              <a:t>diapositiva</a:t>
            </a:r>
            <a:r>
              <a:rPr lang="en-US" altLang="en-US" dirty="0"/>
              <a:t>: </a:t>
            </a:r>
            <a:r>
              <a:rPr lang="en-US" altLang="en-US" dirty="0" err="1"/>
              <a:t>qualche</a:t>
            </a:r>
            <a:r>
              <a:rPr lang="en-US" altLang="en-US" dirty="0"/>
              <a:t> </a:t>
            </a:r>
            <a:r>
              <a:rPr lang="en-US" altLang="en-US" dirty="0" err="1"/>
              <a:t>dato</a:t>
            </a:r>
            <a:r>
              <a:rPr lang="en-US" altLang="en-US" dirty="0"/>
              <a:t> </a:t>
            </a:r>
            <a:r>
              <a:rPr lang="en-US" altLang="en-US" dirty="0" err="1"/>
              <a:t>sull’impatto</a:t>
            </a:r>
            <a:r>
              <a:rPr lang="en-US" altLang="en-US" baseline="0" dirty="0"/>
              <a:t> </a:t>
            </a:r>
            <a:r>
              <a:rPr lang="en-US" altLang="en-US" baseline="0" dirty="0" err="1"/>
              <a:t>dei</a:t>
            </a:r>
            <a:r>
              <a:rPr lang="en-US" altLang="en-US" baseline="0" dirty="0"/>
              <a:t> </a:t>
            </a:r>
            <a:r>
              <a:rPr lang="en-US" altLang="en-US" baseline="0" dirty="0" err="1"/>
              <a:t>crimini</a:t>
            </a:r>
            <a:r>
              <a:rPr lang="en-US" altLang="en-US" baseline="0" dirty="0"/>
              <a:t> </a:t>
            </a:r>
            <a:r>
              <a:rPr lang="en-US" altLang="en-US" baseline="0" dirty="0" err="1"/>
              <a:t>di</a:t>
            </a:r>
            <a:r>
              <a:rPr lang="en-US" altLang="en-US" baseline="0" dirty="0"/>
              <a:t> </a:t>
            </a:r>
            <a:r>
              <a:rPr lang="en-US" altLang="en-US" baseline="0" dirty="0" err="1"/>
              <a:t>Natura</a:t>
            </a:r>
            <a:r>
              <a:rPr lang="en-US" alt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A </a:t>
            </a:r>
            <a:r>
              <a:rPr lang="en-US" altLang="en-US" baseline="0" dirty="0" err="1"/>
              <a:t>questi</a:t>
            </a:r>
            <a:r>
              <a:rPr lang="en-US" altLang="en-US" baseline="0" dirty="0"/>
              <a:t> </a:t>
            </a:r>
            <a:r>
              <a:rPr lang="en-US" altLang="en-US" baseline="0" dirty="0" err="1"/>
              <a:t>si</a:t>
            </a:r>
            <a:r>
              <a:rPr lang="en-US" altLang="en-US" baseline="0" dirty="0"/>
              <a:t> </a:t>
            </a:r>
            <a:r>
              <a:rPr lang="en-US" altLang="en-US" baseline="0" dirty="0" err="1"/>
              <a:t>può</a:t>
            </a:r>
            <a:r>
              <a:rPr lang="en-US" altLang="en-US" baseline="0" dirty="0"/>
              <a:t> </a:t>
            </a:r>
            <a:r>
              <a:rPr lang="en-US" altLang="en-US" baseline="0" dirty="0" err="1"/>
              <a:t>aggiungere</a:t>
            </a:r>
            <a:r>
              <a:rPr lang="en-US" altLang="en-US" baseline="0" dirty="0"/>
              <a:t> </a:t>
            </a:r>
            <a:r>
              <a:rPr lang="en-US" altLang="en-US" baseline="0" dirty="0" err="1"/>
              <a:t>anche</a:t>
            </a:r>
            <a:r>
              <a:rPr lang="en-US" altLang="en-US" baseline="0" dirty="0"/>
              <a:t> la </a:t>
            </a:r>
            <a:r>
              <a:rPr lang="en-US" altLang="en-US" baseline="0" dirty="0" err="1"/>
              <a:t>seguente</a:t>
            </a:r>
            <a:r>
              <a:rPr lang="en-US" altLang="en-US" baseline="0" dirty="0"/>
              <a:t> </a:t>
            </a:r>
            <a:r>
              <a:rPr lang="en-US" altLang="en-US" baseline="0" dirty="0" err="1"/>
              <a:t>valutazione</a:t>
            </a:r>
            <a:r>
              <a:rPr lang="en-US" altLang="en-US" baseline="0" dirty="0"/>
              <a:t>: </a:t>
            </a:r>
            <a:r>
              <a:rPr lang="it-IT" sz="1200" dirty="0"/>
              <a:t>Il bracconaggio e il traffico di specie non sta portando all’estinzione solo </a:t>
            </a:r>
            <a:r>
              <a:rPr lang="it-IT" sz="1200" b="1" dirty="0"/>
              <a:t>rinoceronti</a:t>
            </a:r>
            <a:r>
              <a:rPr lang="it-IT" sz="1200" dirty="0"/>
              <a:t>, </a:t>
            </a:r>
            <a:r>
              <a:rPr lang="it-IT" sz="1200" b="1" dirty="0"/>
              <a:t>tigri</a:t>
            </a:r>
            <a:r>
              <a:rPr lang="it-IT" sz="1200" dirty="0"/>
              <a:t>, </a:t>
            </a:r>
            <a:r>
              <a:rPr lang="it-IT" sz="1200" b="1" dirty="0"/>
              <a:t>elefanti</a:t>
            </a:r>
            <a:r>
              <a:rPr lang="it-IT" sz="1200" dirty="0"/>
              <a:t> e altri grandi animali carismatici, ma anche </a:t>
            </a:r>
            <a:r>
              <a:rPr lang="it-IT" sz="1200" b="1" dirty="0"/>
              <a:t>gorilla</a:t>
            </a:r>
            <a:r>
              <a:rPr lang="it-IT" sz="1200" dirty="0"/>
              <a:t>, </a:t>
            </a:r>
            <a:r>
              <a:rPr lang="it-IT" sz="1200" b="1" dirty="0" err="1"/>
              <a:t>scimpanzè</a:t>
            </a:r>
            <a:r>
              <a:rPr lang="it-IT" sz="1200" dirty="0"/>
              <a:t>, </a:t>
            </a:r>
            <a:r>
              <a:rPr lang="it-IT" sz="1200" b="1" dirty="0"/>
              <a:t>ippopotami</a:t>
            </a:r>
            <a:r>
              <a:rPr lang="it-IT" sz="1200" dirty="0"/>
              <a:t>, </a:t>
            </a:r>
            <a:r>
              <a:rPr lang="it-IT" sz="1200" b="1" dirty="0"/>
              <a:t>pappagalli</a:t>
            </a:r>
            <a:r>
              <a:rPr lang="it-IT" sz="1200" dirty="0"/>
              <a:t>, </a:t>
            </a:r>
            <a:r>
              <a:rPr lang="it-IT" sz="1200" b="1" dirty="0"/>
              <a:t>pangolini</a:t>
            </a:r>
            <a:r>
              <a:rPr lang="it-IT" sz="1200" dirty="0"/>
              <a:t> e tantissimi altri animali meno conosciuti, ma cruciali per il nostro futuro e quello del pianeta. Il bracconaggio infatti va ad aggiungersi in modo sostanziale alle minacce che già queste</a:t>
            </a:r>
            <a:r>
              <a:rPr lang="it-IT" sz="1200" baseline="0" dirty="0"/>
              <a:t> specie subiscono, ossia la perdita dei propri habitat.</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I</a:t>
            </a:r>
            <a:r>
              <a:rPr lang="it-IT" baseline="0" dirty="0"/>
              <a:t> crimini  di natura sono stati riconosciuti a tutti gli effetti, anche dall’ONU, </a:t>
            </a:r>
            <a:r>
              <a:rPr lang="it-IT" b="1" baseline="0" dirty="0"/>
              <a:t>come una delle principali cause di perdita di biodiversità, instabilità sociale e povertà economica.</a:t>
            </a:r>
            <a:endParaRPr lang="it-IT" b="1"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a:t>Personalizzare nella parte in rosso.</a:t>
            </a:r>
          </a:p>
          <a:p>
            <a:pPr marL="0" marR="0" indent="0" algn="l" defTabSz="457200" rtl="0" eaLnBrk="1" fontAlgn="base" latinLnBrk="0" hangingPunct="1">
              <a:lnSpc>
                <a:spcPct val="100000"/>
              </a:lnSpc>
              <a:spcBef>
                <a:spcPct val="30000"/>
              </a:spcBef>
              <a:spcAft>
                <a:spcPct val="0"/>
              </a:spcAft>
              <a:buClrTx/>
              <a:buSzTx/>
              <a:buFontTx/>
              <a:buNone/>
              <a:tabLst/>
              <a:defRPr/>
            </a:pPr>
            <a:endParaRPr lang="it-IT"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a:t>Da ricordare: </a:t>
            </a:r>
            <a:r>
              <a:rPr lang="it-IT" baseline="0" dirty="0"/>
              <a:t>l’invito l’invito alla partecipazione del pubblico (con date e referenti di ogni attività che si realizzeranno a breve) e di prevedere la promozione Soci e la raccolta anagrafiche (se possibile) nell’ambito degli eventi da Voi organizzati. </a:t>
            </a:r>
          </a:p>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a:t>
            </a:r>
            <a:r>
              <a:rPr lang="it-IT" baseline="0" dirty="0"/>
              <a:t> WWF collabora nella lotta contro i crimini di natura con le principali istituzioni e organizzazioni internazionali.</a:t>
            </a:r>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32</a:t>
            </a:fld>
            <a:endParaRPr lang="it-IT"/>
          </a:p>
        </p:txBody>
      </p:sp>
    </p:spTree>
    <p:extLst>
      <p:ext uri="{BB962C8B-B14F-4D97-AF65-F5344CB8AC3E}">
        <p14:creationId xmlns:p14="http://schemas.microsoft.com/office/powerpoint/2010/main" val="1618018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Nelle situazioni più a rischio, non ci tiriamo</a:t>
            </a:r>
            <a:r>
              <a:rPr lang="it-IT" baseline="0" dirty="0"/>
              <a:t> indietro dall’accogliere o lanciare sfide estremamente impegnative. Per la conservazione dei rinoceronti in Asia e in Africa siamo spesso intervenuti con azioni di traslocazione e reintroduzione. In alcuni casi si è trattato dal togliere gli animali da zone troppo colpite dal bracconaggio per garantire loro luoghi più sicuri per la riproduzione e la sopravvivenza.</a:t>
            </a:r>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33</a:t>
            </a:fld>
            <a:endParaRPr lang="it-IT"/>
          </a:p>
        </p:txBody>
      </p:sp>
    </p:spTree>
    <p:extLst>
      <p:ext uri="{BB962C8B-B14F-4D97-AF65-F5344CB8AC3E}">
        <p14:creationId xmlns:p14="http://schemas.microsoft.com/office/powerpoint/2010/main" val="3093429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nostro impegno è garantito dalla passione e dedizione di tutti i nostri collaboratori e sostenitori. L’amore per gli animali è più grande di noi.</a:t>
            </a:r>
          </a:p>
        </p:txBody>
      </p:sp>
      <p:sp>
        <p:nvSpPr>
          <p:cNvPr id="4" name="Segnaposto numero diapositiva 3"/>
          <p:cNvSpPr>
            <a:spLocks noGrp="1"/>
          </p:cNvSpPr>
          <p:nvPr>
            <p:ph type="sldNum" sz="quarter" idx="10"/>
          </p:nvPr>
        </p:nvSpPr>
        <p:spPr/>
        <p:txBody>
          <a:bodyPr/>
          <a:lstStyle/>
          <a:p>
            <a:fld id="{9F81E766-D75C-4AE8-B85B-C833F2259AD9}" type="slidenum">
              <a:rPr lang="it-IT" smtClean="0"/>
              <a:pPr/>
              <a:t>34</a:t>
            </a:fld>
            <a:endParaRPr lang="it-IT"/>
          </a:p>
        </p:txBody>
      </p:sp>
    </p:spTree>
    <p:extLst>
      <p:ext uri="{BB962C8B-B14F-4D97-AF65-F5344CB8AC3E}">
        <p14:creationId xmlns:p14="http://schemas.microsoft.com/office/powerpoint/2010/main" val="381007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baseline="0" dirty="0"/>
              <a:t>I crimini di natura sono un sistema radicato in gran parte del Pianeta. </a:t>
            </a:r>
          </a:p>
          <a:p>
            <a:r>
              <a:rPr lang="it-IT" baseline="0" dirty="0"/>
              <a:t>L’illegalità nello sfruttamento delle risorse naturali è un’azione deviata che: </a:t>
            </a:r>
          </a:p>
          <a:p>
            <a:pPr>
              <a:buFont typeface="Arial" pitchFamily="34" charset="0"/>
              <a:buChar char="•"/>
            </a:pPr>
            <a:r>
              <a:rPr lang="it-IT" baseline="0" dirty="0"/>
              <a:t> porta all’estinzione habitat e specie, impedisce il democratico accesso alle risorse;</a:t>
            </a:r>
          </a:p>
          <a:p>
            <a:pPr>
              <a:buFont typeface="Arial" pitchFamily="34" charset="0"/>
              <a:buChar char="•"/>
            </a:pPr>
            <a:r>
              <a:rPr lang="it-IT" baseline="0" dirty="0"/>
              <a:t> lede i diritti umani;</a:t>
            </a:r>
          </a:p>
          <a:p>
            <a:pPr>
              <a:buFont typeface="Arial" pitchFamily="34" charset="0"/>
              <a:buChar char="•"/>
            </a:pPr>
            <a:r>
              <a:rPr lang="it-IT" baseline="0" dirty="0"/>
              <a:t> porta instabilità, conflitti, corruzione e guerre.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it-IT" dirty="0"/>
              <a:t>Come si</a:t>
            </a:r>
            <a:r>
              <a:rPr lang="it-IT" baseline="0" dirty="0"/>
              <a:t> vede nell’immagine, </a:t>
            </a:r>
            <a:r>
              <a:rPr lang="it-IT" dirty="0"/>
              <a:t>una vera e propria “ragnatela” di commercio mondiale,</a:t>
            </a:r>
            <a:r>
              <a:rPr lang="it-IT" baseline="0" dirty="0"/>
              <a:t> che fa affidamento su un diffuso sistema di connivenza, collusione e corruzione: il mercato mondiale di Natura abbraccia tutto il pianeta e riguarda molte specie selvatiche. In generale le specie vengono prelevate in Paesi in via di sviluppo o emergenti e commercializzate in Paesi ad alto reddito. Importanti per questo tipo di sistema sono i mercati asiatici caratterizzati da una richiesta molto alta di specie in via d’estinzione. Anche l’Europa e gli Stati Uniti importano illegalmente animali selvatici o loro parti. Per non parlare dei prodotti forestali e del legno. Si calcola che l’importazione illegale di legno tropicale raggiunga in Europa in alcuni casi anche il 90% delle importazioni totali. </a:t>
            </a:r>
            <a:endParaRPr lang="it-IT" dirty="0"/>
          </a:p>
          <a:p>
            <a:pPr>
              <a:buFont typeface="Arial" pitchFamily="34" charset="0"/>
              <a:buChar char="•"/>
            </a:pPr>
            <a:endParaRPr lang="it-IT" baseline="0" dirty="0"/>
          </a:p>
          <a:p>
            <a:r>
              <a:rPr lang="it-IT" baseline="0" dirty="0"/>
              <a:t>Si veda anche il seguente articolo che presenta lo stato della “Natura connection” individuato tramite intercettazioni: </a:t>
            </a:r>
            <a:r>
              <a:rPr lang="en-US" sz="1200" dirty="0" err="1"/>
              <a:t>Sonricker</a:t>
            </a:r>
            <a:r>
              <a:rPr lang="en-US" sz="1200" dirty="0"/>
              <a:t> Hansen AL, Li A, </a:t>
            </a:r>
            <a:r>
              <a:rPr lang="en-US" sz="1200" dirty="0" err="1"/>
              <a:t>Joly</a:t>
            </a:r>
            <a:r>
              <a:rPr lang="en-US" sz="1200" dirty="0"/>
              <a:t> D, </a:t>
            </a:r>
            <a:r>
              <a:rPr lang="en-US" sz="1200" dirty="0" err="1"/>
              <a:t>Mekaru</a:t>
            </a:r>
            <a:r>
              <a:rPr lang="en-US" sz="1200" dirty="0"/>
              <a:t> S, et al. (2012) Digital Surveillance: A Novel Approach to Monitoring the Illegal Wildlife Trade. </a:t>
            </a:r>
            <a:r>
              <a:rPr lang="en-US" sz="1200" dirty="0" err="1"/>
              <a:t>PLoS</a:t>
            </a:r>
            <a:r>
              <a:rPr lang="en-US" sz="1200" dirty="0"/>
              <a:t> ONE 7(12): e51156. doi:10.1371/journal.pone.0051156</a:t>
            </a:r>
          </a:p>
          <a:p>
            <a:r>
              <a:rPr lang="en-US" sz="1200" dirty="0">
                <a:hlinkClick r:id="rId3"/>
              </a:rPr>
              <a:t>http://www.plosone.org/article/info:doi/10.1371/journal.pone.0051156</a:t>
            </a:r>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a:t>Cosa sono i “crimini di Natura”?</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Con questo termine intendiamo una lunga lista di saccheggio</a:t>
            </a:r>
            <a:r>
              <a:rPr lang="it-IT" baseline="0" dirty="0"/>
              <a:t> criminale delle risorse naturali. Sono azioni che </a:t>
            </a:r>
            <a:r>
              <a:rPr lang="it-IT" sz="1200" dirty="0"/>
              <a:t>ignorando e calpestando le leggi che le comunità nazionali e internazionali si sono date per preservare la ricchezza naturale</a:t>
            </a:r>
            <a:r>
              <a:rPr lang="it-IT" sz="1200" baseline="0" dirty="0"/>
              <a:t> del Pianeta, mettono a rischio il futuro di tutti</a:t>
            </a:r>
            <a:r>
              <a:rPr lang="it-IT" sz="1200" dirty="0"/>
              <a:t>.</a:t>
            </a:r>
          </a:p>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itchFamily="34" charset="0"/>
              <a:buNone/>
            </a:pPr>
            <a:r>
              <a:rPr lang="it-IT" b="1" baseline="0" dirty="0"/>
              <a:t>Quanto “vale” il “crimine ambientale” nel suo complesso?</a:t>
            </a:r>
          </a:p>
          <a:p>
            <a:pPr>
              <a:buFont typeface="Arial" pitchFamily="34" charset="0"/>
              <a:buNone/>
            </a:pPr>
            <a:endParaRPr lang="it-IT" baseline="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it-IT" dirty="0"/>
              <a:t>Legni pregiati, avorio, corni di rinoceronte, ma anche minerali preziosi, combustibili</a:t>
            </a:r>
            <a:r>
              <a:rPr lang="it-IT" baseline="0" dirty="0"/>
              <a:t> fossili e prodotti ittici hanno un valore molto alto nei mercati del mondo.</a:t>
            </a:r>
            <a:endParaRPr lang="it-IT" dirty="0"/>
          </a:p>
          <a:p>
            <a:pPr>
              <a:buFont typeface="Arial" pitchFamily="34" charset="0"/>
              <a:buNone/>
            </a:pPr>
            <a:r>
              <a:rPr lang="it-IT" baseline="0" dirty="0"/>
              <a:t>Il bracconaggio e più in generale il saccheggio di natura - sia che si tratti di specie in via d’estinzione, di foreste, di banchi di pesce, di risorse minerario o di degrado attraverso scarico rifiuti tossici - è un mercato globale valutato tra </a:t>
            </a:r>
            <a:r>
              <a:rPr lang="it-IT" b="1" baseline="0" dirty="0"/>
              <a:t>i 70 e i 213 miliardi di dollari l’anno (UNEP 2014).</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it-IT" dirty="0"/>
              <a:t>Le Nazioni Unite hanno denunciato il</a:t>
            </a:r>
            <a:r>
              <a:rPr lang="it-IT" baseline="0" dirty="0"/>
              <a:t> sistema criminale che saccheggia le risorse naturali cercando di definirne la consistenza e i principali impatti. Il prelievo e il commercio illegale di risorse naturali è il </a:t>
            </a:r>
            <a:r>
              <a:rPr lang="it-IT" b="1" baseline="0" dirty="0"/>
              <a:t>4° mercato criminale nel mondo</a:t>
            </a:r>
            <a:r>
              <a:rPr lang="it-IT" baseline="0" dirty="0"/>
              <a:t>, </a:t>
            </a:r>
            <a:r>
              <a:rPr lang="it-IT" b="1" baseline="0" dirty="0"/>
              <a:t>dopo quello di armi, droga ed esseri umani</a:t>
            </a:r>
            <a:r>
              <a:rPr lang="it-IT" baseline="0" dirty="0"/>
              <a:t>.</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it-IT" dirty="0"/>
          </a:p>
          <a:p>
            <a:pPr>
              <a:buFont typeface="Arial" pitchFamily="34" charset="0"/>
              <a:buNone/>
            </a:pPr>
            <a:endParaRPr lang="it-IT" baseline="0" dirty="0"/>
          </a:p>
          <a:p>
            <a:endParaRPr lang="it-IT" baseline="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b="1" baseline="0" dirty="0"/>
              <a:t>Approfondimento sulle specie “</a:t>
            </a:r>
            <a:r>
              <a:rPr lang="it-IT" b="1" baseline="0" dirty="0" err="1"/>
              <a:t>bracconate</a:t>
            </a:r>
            <a:r>
              <a:rPr lang="it-IT" b="1" baseline="0" dirty="0"/>
              <a:t>”</a:t>
            </a:r>
            <a:r>
              <a:rPr lang="it-IT" baseline="0" dirty="0"/>
              <a:t>. Fonte: Campagna Crimini di Natura, 2014-2015</a:t>
            </a:r>
          </a:p>
          <a:p>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a:t>Le</a:t>
            </a:r>
            <a:r>
              <a:rPr lang="it-IT" baseline="0" dirty="0"/>
              <a:t> specie carismatiche più bersagliate dal bracconaggio e mercato illegale sono i </a:t>
            </a:r>
            <a:r>
              <a:rPr lang="it-IT" b="1" baseline="0" dirty="0"/>
              <a:t>rinoceronti</a:t>
            </a:r>
            <a:r>
              <a:rPr lang="it-IT" baseline="0" dirty="0"/>
              <a:t>. Ogni anno solo in Sud Africa vengono </a:t>
            </a:r>
            <a:r>
              <a:rPr lang="it-IT" baseline="0" dirty="0" err="1"/>
              <a:t>bracconati</a:t>
            </a:r>
            <a:r>
              <a:rPr lang="it-IT" baseline="0" dirty="0"/>
              <a:t> più di 1000 rinoceronti soprattutto nelle aree protette. Nessun luogo è al sicuro in questa “guerra senza frontiere”.</a:t>
            </a:r>
            <a:endParaRPr lang="it-IT" dirty="0"/>
          </a:p>
          <a:p>
            <a:endParaRPr lang="it-IT" baseline="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b="1" baseline="0" dirty="0"/>
              <a:t>Approfondimento sulle specie “</a:t>
            </a:r>
            <a:r>
              <a:rPr lang="it-IT" b="1" baseline="0" dirty="0" err="1"/>
              <a:t>bracconate</a:t>
            </a:r>
            <a:r>
              <a:rPr lang="it-IT" b="1" baseline="0" dirty="0"/>
              <a:t>”: rinoceronte</a:t>
            </a:r>
            <a:r>
              <a:rPr lang="it-IT" baseline="0" dirty="0"/>
              <a:t>. Fonte: Campagna Crimini di Natura, 2014-2015. Diapositiva opzionale.</a:t>
            </a:r>
          </a:p>
          <a:p>
            <a:endParaRPr lang="it-I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a:t>Le</a:t>
            </a:r>
            <a:r>
              <a:rPr lang="it-IT" baseline="0" dirty="0"/>
              <a:t> specie carismatiche più bersagliate dal bracconaggio e mercato illegale sono i </a:t>
            </a:r>
            <a:r>
              <a:rPr lang="it-IT" b="1" baseline="0" dirty="0"/>
              <a:t>rinoceronti</a:t>
            </a:r>
            <a:r>
              <a:rPr lang="it-IT" baseline="0" dirty="0"/>
              <a:t>. Ogni anno solo in Sud Africa vengono </a:t>
            </a:r>
            <a:r>
              <a:rPr lang="it-IT" baseline="0" dirty="0" err="1"/>
              <a:t>bracconati</a:t>
            </a:r>
            <a:r>
              <a:rPr lang="it-IT" baseline="0" dirty="0"/>
              <a:t> più di 1000 rinoceronti soprattutto nelle aree protette. Nessun luogo è al sicuro in questa “guerra senza frontiere”.</a:t>
            </a:r>
            <a:endParaRPr lang="it-IT" dirty="0"/>
          </a:p>
          <a:p>
            <a:endParaRPr lang="it-IT"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ts val="2600"/>
              </a:lnSpc>
              <a:spcBef>
                <a:spcPct val="0"/>
              </a:spcBef>
              <a:spcAft>
                <a:spcPts val="0"/>
              </a:spcAft>
              <a:buClrTx/>
              <a:buSzTx/>
              <a:buFontTx/>
              <a:buNone/>
              <a:tabLst/>
              <a:defRPr/>
            </a:pPr>
            <a:r>
              <a:rPr lang="it-IT" sz="1600" dirty="0"/>
              <a:t>Esiste</a:t>
            </a:r>
            <a:r>
              <a:rPr lang="it-IT" sz="1600" baseline="0" dirty="0"/>
              <a:t> una connessione indissolubile tra crimini di natura e violazione dei diritti umani. Questi due tragici sistemi si affiancano e rafforzano a vicenda, creando dei sistemi criminali estremamente radicati nel territorio.</a:t>
            </a:r>
            <a:endParaRPr lang="it-IT" sz="1600" dirty="0"/>
          </a:p>
          <a:p>
            <a:pPr marL="0" marR="0" indent="0" algn="l" defTabSz="914400" rtl="0" eaLnBrk="1" fontAlgn="auto" latinLnBrk="0" hangingPunct="1">
              <a:lnSpc>
                <a:spcPts val="2600"/>
              </a:lnSpc>
              <a:spcBef>
                <a:spcPct val="0"/>
              </a:spcBef>
              <a:spcAft>
                <a:spcPts val="0"/>
              </a:spcAft>
              <a:buClrTx/>
              <a:buSzTx/>
              <a:buFontTx/>
              <a:buNone/>
              <a:tabLst/>
              <a:defRPr/>
            </a:pPr>
            <a:r>
              <a:rPr lang="en-US" sz="1600" b="1" kern="1200" baseline="0" dirty="0">
                <a:solidFill>
                  <a:schemeClr val="tx1"/>
                </a:solidFill>
                <a:latin typeface="+mn-lt"/>
                <a:ea typeface="+mn-ea"/>
                <a:cs typeface="+mn-cs"/>
              </a:rPr>
              <a:t>“</a:t>
            </a:r>
            <a:r>
              <a:rPr lang="en-US" sz="1600" b="1" kern="1200" baseline="0" dirty="0" err="1">
                <a:solidFill>
                  <a:schemeClr val="tx1"/>
                </a:solidFill>
                <a:latin typeface="+mn-lt"/>
                <a:ea typeface="+mn-ea"/>
                <a:cs typeface="+mn-cs"/>
              </a:rPr>
              <a:t>Effetti</a:t>
            </a:r>
            <a:r>
              <a:rPr lang="en-US" sz="1600" b="1" kern="1200" baseline="0" dirty="0">
                <a:solidFill>
                  <a:schemeClr val="tx1"/>
                </a:solidFill>
                <a:latin typeface="+mn-lt"/>
                <a:ea typeface="+mn-ea"/>
                <a:cs typeface="+mn-cs"/>
              </a:rPr>
              <a:t>” </a:t>
            </a:r>
            <a:r>
              <a:rPr lang="en-US" sz="1600" b="1" kern="1200" baseline="0" dirty="0" err="1">
                <a:solidFill>
                  <a:schemeClr val="tx1"/>
                </a:solidFill>
                <a:latin typeface="+mn-lt"/>
                <a:ea typeface="+mn-ea"/>
                <a:cs typeface="+mn-cs"/>
              </a:rPr>
              <a:t>dei</a:t>
            </a:r>
            <a:r>
              <a:rPr lang="en-US" sz="1600" b="1" kern="1200" baseline="0" dirty="0">
                <a:solidFill>
                  <a:schemeClr val="tx1"/>
                </a:solidFill>
                <a:latin typeface="+mn-lt"/>
                <a:ea typeface="+mn-ea"/>
                <a:cs typeface="+mn-cs"/>
              </a:rPr>
              <a:t> </a:t>
            </a:r>
            <a:r>
              <a:rPr lang="en-US" sz="1600" b="1" kern="1200" baseline="0" dirty="0" err="1">
                <a:solidFill>
                  <a:schemeClr val="tx1"/>
                </a:solidFill>
                <a:latin typeface="+mn-lt"/>
                <a:ea typeface="+mn-ea"/>
                <a:cs typeface="+mn-cs"/>
              </a:rPr>
              <a:t>crimini</a:t>
            </a:r>
            <a:r>
              <a:rPr lang="en-US" sz="1600" b="1" kern="1200" baseline="0" dirty="0">
                <a:solidFill>
                  <a:schemeClr val="tx1"/>
                </a:solidFill>
                <a:latin typeface="+mn-lt"/>
                <a:ea typeface="+mn-ea"/>
                <a:cs typeface="+mn-cs"/>
              </a:rPr>
              <a:t> </a:t>
            </a:r>
            <a:r>
              <a:rPr lang="en-US" sz="1600" b="1" kern="1200" baseline="0" dirty="0" err="1">
                <a:solidFill>
                  <a:schemeClr val="tx1"/>
                </a:solidFill>
                <a:latin typeface="+mn-lt"/>
                <a:ea typeface="+mn-ea"/>
                <a:cs typeface="+mn-cs"/>
              </a:rPr>
              <a:t>ambientali</a:t>
            </a:r>
            <a:r>
              <a:rPr lang="en-US" sz="1600" b="1" kern="1200" baseline="0" dirty="0">
                <a:solidFill>
                  <a:schemeClr val="tx1"/>
                </a:solidFill>
                <a:latin typeface="+mn-lt"/>
                <a:ea typeface="+mn-ea"/>
                <a:cs typeface="+mn-cs"/>
              </a:rPr>
              <a:t>:</a:t>
            </a:r>
          </a:p>
          <a:p>
            <a:pPr eaLnBrk="1" hangingPunct="1">
              <a:lnSpc>
                <a:spcPts val="2600"/>
              </a:lnSpc>
              <a:spcBef>
                <a:spcPct val="0"/>
              </a:spcBef>
              <a:buNone/>
            </a:pPr>
            <a:r>
              <a:rPr lang="it-IT" altLang="en-US" sz="1600" dirty="0">
                <a:solidFill>
                  <a:srgbClr val="404040"/>
                </a:solidFill>
                <a:cs typeface="Geneva"/>
              </a:rPr>
              <a:t>Il valore economico del mercato globale di crimini di Natura non tiene conto del costo “umano”, “sociale” e “politico”. </a:t>
            </a:r>
          </a:p>
          <a:p>
            <a:pPr eaLnBrk="1" hangingPunct="1">
              <a:lnSpc>
                <a:spcPts val="2600"/>
              </a:lnSpc>
              <a:spcBef>
                <a:spcPct val="0"/>
              </a:spcBef>
              <a:buNone/>
            </a:pPr>
            <a:r>
              <a:rPr lang="it-IT" altLang="en-US" sz="1600" b="1" dirty="0">
                <a:solidFill>
                  <a:srgbClr val="404040"/>
                </a:solidFill>
                <a:cs typeface="Geneva"/>
              </a:rPr>
              <a:t>Il saccheggio  illegale di Natura infatti favorisce la corruzione, l’instabilità e gli abusi umani nei territori in cui opera</a:t>
            </a:r>
            <a:r>
              <a:rPr lang="it-IT" altLang="en-US" sz="1600" dirty="0">
                <a:solidFill>
                  <a:srgbClr val="404040"/>
                </a:solidFill>
                <a:cs typeface="Geneva"/>
              </a:rPr>
              <a:t>.</a:t>
            </a:r>
          </a:p>
          <a:p>
            <a:pPr marL="0" marR="0" indent="0" algn="l" defTabSz="914400" rtl="0" eaLnBrk="1" fontAlgn="auto" latinLnBrk="0" hangingPunct="1">
              <a:lnSpc>
                <a:spcPts val="2600"/>
              </a:lnSpc>
              <a:spcBef>
                <a:spcPct val="0"/>
              </a:spcBef>
              <a:spcAft>
                <a:spcPts val="0"/>
              </a:spcAft>
              <a:buClrTx/>
              <a:buSzTx/>
              <a:buFontTx/>
              <a:buNone/>
              <a:tabLst/>
              <a:defRPr/>
            </a:pPr>
            <a:r>
              <a:rPr lang="it-IT" sz="1600" b="0" baseline="0" dirty="0"/>
              <a:t>Anche il bracconaggio è uno dei temi della cosiddetta “Giustizia ambientale”. La disuguaglianza che è sempre più rilevante a livello mondiale mette i Paesi più deboli in una situazione di forte dipendenza delle comunità locali (aggravata dall’ondata di neo-colonialismo e post-colonialismo) e li spinge a trovare nelle risorse naturali esistenti l’unica via (anche illegale) per poter uscire da situazioni di povertà assolute.</a:t>
            </a:r>
            <a:endParaRPr lang="it-IT" sz="1600" b="0" dirty="0"/>
          </a:p>
          <a:p>
            <a:pPr eaLnBrk="1" hangingPunct="1">
              <a:lnSpc>
                <a:spcPts val="2600"/>
              </a:lnSpc>
              <a:spcBef>
                <a:spcPct val="0"/>
              </a:spcBef>
              <a:buNone/>
            </a:pPr>
            <a:endParaRPr lang="it-IT" altLang="en-US" sz="1600" dirty="0">
              <a:solidFill>
                <a:srgbClr val="404040"/>
              </a:solidFill>
              <a:cs typeface="Geneva"/>
            </a:endParaRPr>
          </a:p>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2317897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2023804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117408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6858000"/>
          </a:xfrm>
          <a:prstGeom prst="rect">
            <a:avLst/>
          </a:prstGeom>
          <a:solidFill>
            <a:srgbClr val="F3F2E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200">
                <a:solidFill>
                  <a:schemeClr val="tx1"/>
                </a:solidFill>
                <a:latin typeface="Arial" pitchFamily="34" charset="0"/>
                <a:ea typeface="Geneva"/>
                <a:cs typeface="Geneva"/>
              </a:defRPr>
            </a:lvl1pPr>
            <a:lvl2pPr marL="742950" indent="-285750" eaLnBrk="0" hangingPunct="0">
              <a:defRPr sz="3200">
                <a:solidFill>
                  <a:schemeClr val="tx1"/>
                </a:solidFill>
                <a:latin typeface="Arial" pitchFamily="34" charset="0"/>
                <a:ea typeface="Geneva"/>
                <a:cs typeface="Geneva"/>
              </a:defRPr>
            </a:lvl2pPr>
            <a:lvl3pPr marL="1143000" indent="-228600" eaLnBrk="0" hangingPunct="0">
              <a:defRPr sz="3200">
                <a:solidFill>
                  <a:schemeClr val="tx1"/>
                </a:solidFill>
                <a:latin typeface="Arial" pitchFamily="34" charset="0"/>
                <a:ea typeface="Geneva"/>
                <a:cs typeface="Geneva"/>
              </a:defRPr>
            </a:lvl3pPr>
            <a:lvl4pPr marL="1600200" indent="-228600" eaLnBrk="0" hangingPunct="0">
              <a:defRPr sz="3200">
                <a:solidFill>
                  <a:schemeClr val="tx1"/>
                </a:solidFill>
                <a:latin typeface="Arial" pitchFamily="34" charset="0"/>
                <a:ea typeface="Geneva"/>
                <a:cs typeface="Geneva"/>
              </a:defRPr>
            </a:lvl4pPr>
            <a:lvl5pPr marL="2057400" indent="-228600" eaLnBrk="0" hangingPunct="0">
              <a:defRPr sz="3200">
                <a:solidFill>
                  <a:schemeClr val="tx1"/>
                </a:solidFill>
                <a:latin typeface="Arial" pitchFamily="34" charset="0"/>
                <a:ea typeface="Geneva"/>
                <a:cs typeface="Geneva"/>
              </a:defRPr>
            </a:lvl5pPr>
            <a:lvl6pPr marL="2514600" indent="-228600" defTabSz="457200" eaLnBrk="0" fontAlgn="base" hangingPunct="0">
              <a:spcBef>
                <a:spcPct val="0"/>
              </a:spcBef>
              <a:spcAft>
                <a:spcPct val="0"/>
              </a:spcAft>
              <a:defRPr sz="3200">
                <a:solidFill>
                  <a:schemeClr val="tx1"/>
                </a:solidFill>
                <a:latin typeface="Arial" pitchFamily="34" charset="0"/>
                <a:ea typeface="Geneva"/>
                <a:cs typeface="Geneva"/>
              </a:defRPr>
            </a:lvl6pPr>
            <a:lvl7pPr marL="2971800" indent="-228600" defTabSz="457200" eaLnBrk="0" fontAlgn="base" hangingPunct="0">
              <a:spcBef>
                <a:spcPct val="0"/>
              </a:spcBef>
              <a:spcAft>
                <a:spcPct val="0"/>
              </a:spcAft>
              <a:defRPr sz="3200">
                <a:solidFill>
                  <a:schemeClr val="tx1"/>
                </a:solidFill>
                <a:latin typeface="Arial" pitchFamily="34" charset="0"/>
                <a:ea typeface="Geneva"/>
                <a:cs typeface="Geneva"/>
              </a:defRPr>
            </a:lvl7pPr>
            <a:lvl8pPr marL="3429000" indent="-228600" defTabSz="457200" eaLnBrk="0" fontAlgn="base" hangingPunct="0">
              <a:spcBef>
                <a:spcPct val="0"/>
              </a:spcBef>
              <a:spcAft>
                <a:spcPct val="0"/>
              </a:spcAft>
              <a:defRPr sz="3200">
                <a:solidFill>
                  <a:schemeClr val="tx1"/>
                </a:solidFill>
                <a:latin typeface="Arial" pitchFamily="34" charset="0"/>
                <a:ea typeface="Geneva"/>
                <a:cs typeface="Geneva"/>
              </a:defRPr>
            </a:lvl8pPr>
            <a:lvl9pPr marL="3886200" indent="-228600" defTabSz="457200" eaLnBrk="0" fontAlgn="base" hangingPunct="0">
              <a:spcBef>
                <a:spcPct val="0"/>
              </a:spcBef>
              <a:spcAft>
                <a:spcPct val="0"/>
              </a:spcAft>
              <a:defRPr sz="3200">
                <a:solidFill>
                  <a:schemeClr val="tx1"/>
                </a:solidFill>
                <a:latin typeface="Arial" pitchFamily="34" charset="0"/>
                <a:ea typeface="Geneva"/>
                <a:cs typeface="Geneva"/>
              </a:defRPr>
            </a:lvl9pPr>
          </a:lstStyle>
          <a:p>
            <a:pPr algn="ctr" eaLnBrk="1" hangingPunct="1">
              <a:defRPr/>
            </a:pPr>
            <a:endParaRPr lang="en-US" altLang="en-US" sz="1800">
              <a:solidFill>
                <a:srgbClr val="FFFFFF"/>
              </a:solidFill>
            </a:endParaRPr>
          </a:p>
        </p:txBody>
      </p:sp>
    </p:spTree>
    <p:extLst>
      <p:ext uri="{BB962C8B-B14F-4D97-AF65-F5344CB8AC3E}">
        <p14:creationId xmlns:p14="http://schemas.microsoft.com/office/powerpoint/2010/main" val="3976812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WF Orange Section Slide with large picture">
    <p:bg>
      <p:bgPr>
        <a:solidFill>
          <a:schemeClr val="bg1">
            <a:alpha val="41000"/>
          </a:schemeClr>
        </a:solidFill>
        <a:effectLst/>
      </p:bgPr>
    </p:bg>
    <p:spTree>
      <p:nvGrpSpPr>
        <p:cNvPr id="1" name=""/>
        <p:cNvGrpSpPr/>
        <p:nvPr/>
      </p:nvGrpSpPr>
      <p:grpSpPr>
        <a:xfrm>
          <a:off x="0" y="0"/>
          <a:ext cx="0" cy="0"/>
          <a:chOff x="0" y="0"/>
          <a:chExt cx="0" cy="0"/>
        </a:xfrm>
      </p:grpSpPr>
      <p:sp>
        <p:nvSpPr>
          <p:cNvPr id="28" name="Picture Placeholder 27"/>
          <p:cNvSpPr>
            <a:spLocks noGrp="1"/>
          </p:cNvSpPr>
          <p:nvPr>
            <p:ph type="pic" sz="quarter" idx="15"/>
          </p:nvPr>
        </p:nvSpPr>
        <p:spPr>
          <a:xfrm>
            <a:off x="792000" y="197038"/>
            <a:ext cx="8229600" cy="6505200"/>
          </a:xfrm>
          <a:prstGeom prst="rect">
            <a:avLst/>
          </a:prstGeom>
          <a:noFill/>
        </p:spPr>
        <p:txBody>
          <a:bodyPr/>
          <a:lstStyle>
            <a:lvl1pPr>
              <a:defRPr sz="1400">
                <a:solidFill>
                  <a:srgbClr val="F3FFFF"/>
                </a:solidFill>
              </a:defRPr>
            </a:lvl1pPr>
          </a:lstStyle>
          <a:p>
            <a:r>
              <a:rPr lang="en-US"/>
              <a:t>Click icon to add picture</a:t>
            </a:r>
            <a:endParaRPr lang="en-IE" dirty="0"/>
          </a:p>
        </p:txBody>
      </p:sp>
      <p:sp>
        <p:nvSpPr>
          <p:cNvPr id="13" name="Slide Number Placeholder 12"/>
          <p:cNvSpPr>
            <a:spLocks noGrp="1"/>
          </p:cNvSpPr>
          <p:nvPr>
            <p:ph type="sldNum" sz="quarter" idx="11"/>
          </p:nvPr>
        </p:nvSpPr>
        <p:spPr/>
        <p:txBody>
          <a:bodyPr/>
          <a:lstStyle/>
          <a:p>
            <a:fld id="{1480EF31-8C1B-4164-842B-2A1CD66FF22B}" type="datetime5">
              <a:rPr lang="en-IE" smtClean="0"/>
              <a:pPr/>
              <a:t>11-Feb-19</a:t>
            </a:fld>
            <a:r>
              <a:rPr lang="en-IE" dirty="0"/>
              <a:t> / </a:t>
            </a:r>
            <a:fld id="{DA18218B-80D4-4990-93EE-27FCEE243EFE}" type="slidenum">
              <a:rPr lang="en-IE" smtClean="0"/>
              <a:pPr/>
              <a:t>‹N›</a:t>
            </a:fld>
            <a:endParaRPr lang="en-IE" dirty="0"/>
          </a:p>
        </p:txBody>
      </p:sp>
      <p:sp>
        <p:nvSpPr>
          <p:cNvPr id="14" name="Footer Placeholder 13"/>
          <p:cNvSpPr>
            <a:spLocks noGrp="1"/>
          </p:cNvSpPr>
          <p:nvPr>
            <p:ph type="ftr" sz="quarter" idx="12"/>
          </p:nvPr>
        </p:nvSpPr>
        <p:spPr/>
        <p:txBody>
          <a:bodyPr/>
          <a:lstStyle/>
          <a:p>
            <a:r>
              <a:rPr lang="en-IE"/>
              <a:t>Presentation to company name</a:t>
            </a:r>
            <a:endParaRPr lang="en-IE" dirty="0"/>
          </a:p>
        </p:txBody>
      </p:sp>
      <p:sp>
        <p:nvSpPr>
          <p:cNvPr id="23" name="Title Placeholder 15"/>
          <p:cNvSpPr>
            <a:spLocks noGrp="1"/>
          </p:cNvSpPr>
          <p:nvPr>
            <p:ph type="title" hasCustomPrompt="1"/>
          </p:nvPr>
        </p:nvSpPr>
        <p:spPr>
          <a:xfrm>
            <a:off x="5043600" y="543600"/>
            <a:ext cx="3160800" cy="1170888"/>
          </a:xfrm>
          <a:prstGeom prst="rect">
            <a:avLst/>
          </a:prstGeom>
          <a:noFill/>
        </p:spPr>
        <p:txBody>
          <a:bodyPr vert="horz" lIns="91440" tIns="45720" rIns="91440" bIns="45720" rtlCol="0" anchor="ctr">
            <a:normAutofit/>
          </a:bodyPr>
          <a:lstStyle>
            <a:lvl1pPr>
              <a:defRPr sz="2500" baseline="0">
                <a:solidFill>
                  <a:srgbClr val="F3F2E9"/>
                </a:solidFill>
              </a:defRPr>
            </a:lvl1pPr>
          </a:lstStyle>
          <a:p>
            <a:pPr defTabSz="457200"/>
            <a:r>
              <a:rPr lang="en-GB" sz="2500" dirty="0">
                <a:solidFill>
                  <a:srgbClr val="F3F2E9"/>
                </a:solidFill>
              </a:rPr>
              <a:t>Presentation title here</a:t>
            </a:r>
            <a:endParaRPr lang="en-IE" dirty="0"/>
          </a:p>
        </p:txBody>
      </p:sp>
      <p:sp>
        <p:nvSpPr>
          <p:cNvPr id="30" name="Text Placeholder 29"/>
          <p:cNvSpPr>
            <a:spLocks noGrp="1"/>
          </p:cNvSpPr>
          <p:nvPr>
            <p:ph type="body" sz="quarter" idx="16" hasCustomPrompt="1"/>
          </p:nvPr>
        </p:nvSpPr>
        <p:spPr>
          <a:xfrm>
            <a:off x="5043600" y="3077586"/>
            <a:ext cx="3157200" cy="1080120"/>
          </a:xfrm>
          <a:prstGeom prst="rect">
            <a:avLst/>
          </a:prstGeom>
          <a:solidFill>
            <a:srgbClr val="800000">
              <a:alpha val="50980"/>
            </a:srgbClr>
          </a:solidFill>
        </p:spPr>
        <p:txBody>
          <a:bodyPr/>
          <a:lstStyle>
            <a:lvl1pPr marL="0" marR="0" indent="0" algn="l" defTabSz="457200" rtl="0" eaLnBrk="1" fontAlgn="auto" latinLnBrk="0" hangingPunct="1">
              <a:lnSpc>
                <a:spcPct val="100000"/>
              </a:lnSpc>
              <a:spcBef>
                <a:spcPts val="0"/>
              </a:spcBef>
              <a:spcAft>
                <a:spcPts val="0"/>
              </a:spcAft>
              <a:buClrTx/>
              <a:buSzTx/>
              <a:buFont typeface="Arial" pitchFamily="34" charset="0"/>
              <a:buNone/>
              <a:tabLst/>
              <a:defRPr sz="3000" b="0">
                <a:solidFill>
                  <a:srgbClr val="F3F2E9"/>
                </a:solidFill>
              </a:defRPr>
            </a:lvl1pPr>
          </a:lstStyle>
          <a:p>
            <a:pPr defTabSz="457200"/>
            <a:r>
              <a:rPr lang="en-GB" sz="3000" dirty="0">
                <a:solidFill>
                  <a:srgbClr val="F3F2E9"/>
                </a:solidFill>
              </a:rPr>
              <a:t>section title</a:t>
            </a:r>
          </a:p>
          <a:p>
            <a:pPr defTabSz="457200"/>
            <a:r>
              <a:rPr lang="en-GB" sz="3000" dirty="0">
                <a:solidFill>
                  <a:srgbClr val="F3F2E9"/>
                </a:solidFill>
              </a:rPr>
              <a:t>can go here</a:t>
            </a:r>
            <a:endParaRPr lang="en-US" sz="3000" dirty="0">
              <a:solidFill>
                <a:srgbClr val="F3F2E9"/>
              </a:solidFill>
            </a:endParaRPr>
          </a:p>
          <a:p>
            <a:pPr defTabSz="457200"/>
            <a:endParaRPr kumimoji="0" lang="en-IE" sz="16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7" name="Text Placeholder 16"/>
          <p:cNvSpPr>
            <a:spLocks noGrp="1"/>
          </p:cNvSpPr>
          <p:nvPr>
            <p:ph type="body" sz="quarter" idx="18" hasCustomPrompt="1"/>
          </p:nvPr>
        </p:nvSpPr>
        <p:spPr>
          <a:xfrm>
            <a:off x="5040000" y="1728000"/>
            <a:ext cx="3168000" cy="0"/>
          </a:xfrm>
          <a:prstGeom prst="rect">
            <a:avLst/>
          </a:prstGeom>
          <a:ln w="12700">
            <a:solidFill>
              <a:srgbClr val="F3F2E9"/>
            </a:solidFill>
          </a:ln>
        </p:spPr>
        <p:txBody>
          <a:bodyPr/>
          <a:lstStyle>
            <a:lvl1pPr>
              <a:defRPr lang="en-IE" sz="1600" b="1" kern="1200" dirty="0">
                <a:solidFill>
                  <a:schemeClr val="tx1"/>
                </a:solidFill>
                <a:latin typeface="Arial" pitchFamily="34" charset="0"/>
                <a:ea typeface="+mn-ea"/>
                <a:cs typeface="Arial"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charset="0"/>
              <a:buNone/>
              <a:tabLst/>
            </a:pPr>
            <a:r>
              <a:rPr lang="en-IE" dirty="0"/>
              <a:t>  </a:t>
            </a:r>
          </a:p>
        </p:txBody>
      </p:sp>
      <p:sp>
        <p:nvSpPr>
          <p:cNvPr id="8" name="Text Placeholder 29"/>
          <p:cNvSpPr>
            <a:spLocks noGrp="1"/>
          </p:cNvSpPr>
          <p:nvPr>
            <p:ph type="body" sz="quarter" idx="19" hasCustomPrompt="1"/>
          </p:nvPr>
        </p:nvSpPr>
        <p:spPr>
          <a:xfrm>
            <a:off x="5052704" y="1742948"/>
            <a:ext cx="3157200" cy="1334638"/>
          </a:xfrm>
          <a:prstGeom prst="rect">
            <a:avLst/>
          </a:prstGeom>
          <a:solidFill>
            <a:srgbClr val="800000">
              <a:alpha val="50980"/>
            </a:srgbClr>
          </a:solidFill>
        </p:spPr>
        <p:txBody>
          <a:bodyPr tIns="0"/>
          <a:lstStyle>
            <a:lvl1pPr marL="0" marR="0" indent="0" algn="l" defTabSz="457200" rtl="0" eaLnBrk="1" fontAlgn="auto" latinLnBrk="0" hangingPunct="1">
              <a:lnSpc>
                <a:spcPct val="100000"/>
              </a:lnSpc>
              <a:spcBef>
                <a:spcPts val="0"/>
              </a:spcBef>
              <a:spcAft>
                <a:spcPts val="0"/>
              </a:spcAft>
              <a:buClrTx/>
              <a:buSzTx/>
              <a:buFont typeface="Arial" pitchFamily="34" charset="0"/>
              <a:buNone/>
              <a:tabLst/>
              <a:defRPr sz="9600" b="0">
                <a:solidFill>
                  <a:srgbClr val="F3F2E9"/>
                </a:solidFill>
              </a:defRPr>
            </a:lvl1pPr>
          </a:lstStyle>
          <a:p>
            <a:pPr defTabSz="457200"/>
            <a:r>
              <a:rPr lang="en-GB" sz="10000" dirty="0">
                <a:solidFill>
                  <a:srgbClr val="F3F2E9"/>
                </a:solidFill>
              </a:rPr>
              <a:t>6</a:t>
            </a:r>
            <a:endParaRPr lang="en-US" sz="10000" dirty="0">
              <a:solidFill>
                <a:srgbClr val="F3F2E9"/>
              </a:solidFill>
            </a:endParaRPr>
          </a:p>
        </p:txBody>
      </p:sp>
    </p:spTree>
    <p:extLst>
      <p:ext uri="{BB962C8B-B14F-4D97-AF65-F5344CB8AC3E}">
        <p14:creationId xmlns:p14="http://schemas.microsoft.com/office/powerpoint/2010/main" val="337463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2744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166614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254194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279008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23619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396029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188369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F99BAA-ADAA-491D-903D-8B05ABF4CAA6}" type="slidenum">
              <a:rPr lang="it-IT" smtClean="0"/>
              <a:pPr/>
              <a:t>‹N›</a:t>
            </a:fld>
            <a:endParaRPr lang="it-IT"/>
          </a:p>
        </p:txBody>
      </p:sp>
    </p:spTree>
    <p:extLst>
      <p:ext uri="{BB962C8B-B14F-4D97-AF65-F5344CB8AC3E}">
        <p14:creationId xmlns:p14="http://schemas.microsoft.com/office/powerpoint/2010/main" val="352701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99BAA-ADAA-491D-903D-8B05ABF4CAA6}" type="slidenum">
              <a:rPr lang="it-IT" smtClean="0"/>
              <a:pPr/>
              <a:t>‹N›</a:t>
            </a:fld>
            <a:endParaRPr lang="it-IT"/>
          </a:p>
        </p:txBody>
      </p:sp>
    </p:spTree>
    <p:extLst>
      <p:ext uri="{BB962C8B-B14F-4D97-AF65-F5344CB8AC3E}">
        <p14:creationId xmlns:p14="http://schemas.microsoft.com/office/powerpoint/2010/main" val="1442317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i.ytimg.com/vi/fRoVNcfKCHo/0.jpg"/>
          <p:cNvPicPr>
            <a:picLocks noChangeAspect="1" noChangeArrowheads="1"/>
          </p:cNvPicPr>
          <p:nvPr/>
        </p:nvPicPr>
        <p:blipFill>
          <a:blip r:embed="rId3" cstate="screen"/>
          <a:srcRect/>
          <a:stretch>
            <a:fillRect/>
          </a:stretch>
        </p:blipFill>
        <p:spPr bwMode="auto">
          <a:xfrm>
            <a:off x="832853" y="1268760"/>
            <a:ext cx="8131635" cy="4896544"/>
          </a:xfrm>
          <a:prstGeom prst="rect">
            <a:avLst/>
          </a:prstGeom>
          <a:noFill/>
        </p:spPr>
      </p:pic>
      <p:sp>
        <p:nvSpPr>
          <p:cNvPr id="3090" name="Text Placeholder 22"/>
          <p:cNvSpPr txBox="1">
            <a:spLocks/>
          </p:cNvSpPr>
          <p:nvPr/>
        </p:nvSpPr>
        <p:spPr bwMode="auto">
          <a:xfrm>
            <a:off x="5655458" y="1736725"/>
            <a:ext cx="1778000" cy="396875"/>
          </a:xfrm>
          <a:prstGeom prst="rect">
            <a:avLst/>
          </a:prstGeom>
          <a:solidFill>
            <a:srgbClr val="8ABE34"/>
          </a:solidFill>
          <a:ln w="9525">
            <a:noFill/>
            <a:miter lim="800000"/>
            <a:headEnd/>
            <a:tailEnd/>
          </a:ln>
        </p:spPr>
        <p:txBody>
          <a:bodyPr/>
          <a:lstStyle/>
          <a:p>
            <a:pPr marL="342900" indent="-342900">
              <a:spcBef>
                <a:spcPct val="20000"/>
              </a:spcBef>
              <a:buFont typeface="Arial" pitchFamily="34" charset="0"/>
              <a:buNone/>
            </a:pPr>
            <a:r>
              <a:rPr lang="en-IE" altLang="en-US" sz="1200" dirty="0">
                <a:solidFill>
                  <a:srgbClr val="F3F2E9"/>
                </a:solidFill>
              </a:rPr>
              <a:t>Network WWF</a:t>
            </a:r>
          </a:p>
        </p:txBody>
      </p:sp>
      <p:sp>
        <p:nvSpPr>
          <p:cNvPr id="15" name="Rectangle 14"/>
          <p:cNvSpPr/>
          <p:nvPr/>
        </p:nvSpPr>
        <p:spPr>
          <a:xfrm>
            <a:off x="0" y="0"/>
            <a:ext cx="8001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2" name="Rectangle 11"/>
          <p:cNvSpPr/>
          <p:nvPr/>
        </p:nvSpPr>
        <p:spPr>
          <a:xfrm>
            <a:off x="-7938" y="0"/>
            <a:ext cx="107951" cy="685800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accent6">
                  <a:lumMod val="75000"/>
                </a:schemeClr>
              </a:solidFill>
              <a:cs typeface="Geneva"/>
            </a:endParaRPr>
          </a:p>
        </p:txBody>
      </p:sp>
      <p:sp>
        <p:nvSpPr>
          <p:cNvPr id="3078" name="Rectangle 2"/>
          <p:cNvSpPr>
            <a:spLocks noChangeArrowheads="1"/>
          </p:cNvSpPr>
          <p:nvPr/>
        </p:nvSpPr>
        <p:spPr bwMode="auto">
          <a:xfrm>
            <a:off x="5667472" y="2016124"/>
            <a:ext cx="3155950" cy="3964545"/>
          </a:xfrm>
          <a:prstGeom prst="rect">
            <a:avLst/>
          </a:prstGeom>
          <a:solidFill>
            <a:schemeClr val="accent6">
              <a:lumMod val="75000"/>
            </a:schemeClr>
          </a:solidFill>
          <a:ln w="9525">
            <a:noFill/>
            <a:miter lim="800000"/>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9" name="Straight Connector 8"/>
          <p:cNvCxnSpPr/>
          <p:nvPr/>
        </p:nvCxnSpPr>
        <p:spPr>
          <a:xfrm>
            <a:off x="5642758" y="2017713"/>
            <a:ext cx="3155950" cy="1587"/>
          </a:xfrm>
          <a:prstGeom prst="line">
            <a:avLst/>
          </a:prstGeom>
          <a:ln w="1270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3080" name="Rectangle 9"/>
          <p:cNvSpPr>
            <a:spLocks noChangeArrowheads="1"/>
          </p:cNvSpPr>
          <p:nvPr/>
        </p:nvSpPr>
        <p:spPr bwMode="auto">
          <a:xfrm>
            <a:off x="5652120" y="1700809"/>
            <a:ext cx="1872208" cy="318492"/>
          </a:xfrm>
          <a:prstGeom prst="rect">
            <a:avLst/>
          </a:prstGeom>
          <a:solidFill>
            <a:schemeClr val="accent6">
              <a:lumMod val="75000"/>
            </a:schemeClr>
          </a:solidFill>
          <a:ln w="12700">
            <a:solidFill>
              <a:schemeClr val="bg1"/>
            </a:solidFill>
            <a:miter lim="800000"/>
            <a:headEnd/>
            <a:tailEnd/>
          </a:ln>
        </p:spPr>
        <p:txBody>
          <a:bodyPr anchor="ctr"/>
          <a:lstStyle/>
          <a:p>
            <a:r>
              <a:rPr lang="en-US" altLang="en-US" sz="1400" b="1" dirty="0">
                <a:solidFill>
                  <a:srgbClr val="FFFFFF"/>
                </a:solidFill>
                <a:latin typeface="Arial" pitchFamily="34" charset="0"/>
                <a:cs typeface="Arial" pitchFamily="34" charset="0"/>
              </a:rPr>
              <a:t>WWF</a:t>
            </a:r>
          </a:p>
        </p:txBody>
      </p:sp>
      <p:sp>
        <p:nvSpPr>
          <p:cNvPr id="16" name="Rectangle 15"/>
          <p:cNvSpPr/>
          <p:nvPr/>
        </p:nvSpPr>
        <p:spPr>
          <a:xfrm>
            <a:off x="635000" y="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8" name="Rectangle 17"/>
          <p:cNvSpPr/>
          <p:nvPr/>
        </p:nvSpPr>
        <p:spPr>
          <a:xfrm flipH="1">
            <a:off x="8978900" y="0"/>
            <a:ext cx="21113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pic>
        <p:nvPicPr>
          <p:cNvPr id="3083"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w="9525">
            <a:noFill/>
            <a:miter lim="800000"/>
            <a:headEnd/>
            <a:tailEnd/>
          </a:ln>
        </p:spPr>
      </p:pic>
      <p:cxnSp>
        <p:nvCxnSpPr>
          <p:cNvPr id="7" name="Straight Connector 6"/>
          <p:cNvCxnSpPr/>
          <p:nvPr/>
        </p:nvCxnSpPr>
        <p:spPr>
          <a:xfrm>
            <a:off x="5741614" y="4959350"/>
            <a:ext cx="2921000" cy="1588"/>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3086" name="Text Placeholder 12"/>
          <p:cNvSpPr txBox="1">
            <a:spLocks/>
          </p:cNvSpPr>
          <p:nvPr/>
        </p:nvSpPr>
        <p:spPr bwMode="auto">
          <a:xfrm>
            <a:off x="5655458" y="4962525"/>
            <a:ext cx="3155950" cy="817563"/>
          </a:xfrm>
          <a:prstGeom prst="rect">
            <a:avLst/>
          </a:prstGeom>
          <a:noFill/>
          <a:ln w="9525">
            <a:noFill/>
            <a:miter lim="800000"/>
            <a:headEnd/>
            <a:tailEnd/>
          </a:ln>
        </p:spPr>
        <p:txBody>
          <a:bodyPr/>
          <a:lstStyle/>
          <a:p>
            <a:pPr>
              <a:spcBef>
                <a:spcPct val="20000"/>
              </a:spcBef>
              <a:buFont typeface="Arial" pitchFamily="34" charset="0"/>
              <a:buNone/>
            </a:pPr>
            <a:r>
              <a:rPr lang="en-IE" altLang="en-US" sz="1400" i="1" dirty="0" err="1">
                <a:solidFill>
                  <a:srgbClr val="7030A0"/>
                </a:solidFill>
                <a:latin typeface="Arial" pitchFamily="34" charset="0"/>
                <a:cs typeface="Arial" pitchFamily="34" charset="0"/>
              </a:rPr>
              <a:t>Wwf</a:t>
            </a:r>
            <a:r>
              <a:rPr lang="en-IE" altLang="en-US" sz="1400" i="1" dirty="0">
                <a:solidFill>
                  <a:srgbClr val="7030A0"/>
                </a:solidFill>
                <a:latin typeface="Arial" pitchFamily="34" charset="0"/>
                <a:cs typeface="Arial" pitchFamily="34" charset="0"/>
              </a:rPr>
              <a:t> Caserta </a:t>
            </a:r>
            <a:r>
              <a:rPr lang="en-IE" altLang="en-US" sz="1400" i="1" dirty="0" err="1">
                <a:solidFill>
                  <a:srgbClr val="7030A0"/>
                </a:solidFill>
                <a:latin typeface="Arial" pitchFamily="34" charset="0"/>
                <a:cs typeface="Arial" pitchFamily="34" charset="0"/>
              </a:rPr>
              <a:t>oa</a:t>
            </a:r>
            <a:endParaRPr lang="en-IE" altLang="en-US" sz="1400" i="1" dirty="0">
              <a:solidFill>
                <a:srgbClr val="7030A0"/>
              </a:solidFill>
              <a:latin typeface="Arial" pitchFamily="34" charset="0"/>
              <a:cs typeface="Arial" pitchFamily="34" charset="0"/>
            </a:endParaRPr>
          </a:p>
        </p:txBody>
      </p:sp>
      <p:sp>
        <p:nvSpPr>
          <p:cNvPr id="3087" name="Title 1"/>
          <p:cNvSpPr txBox="1">
            <a:spLocks/>
          </p:cNvSpPr>
          <p:nvPr/>
        </p:nvSpPr>
        <p:spPr bwMode="auto">
          <a:xfrm>
            <a:off x="5664297" y="2254250"/>
            <a:ext cx="3159125" cy="1470025"/>
          </a:xfrm>
          <a:prstGeom prst="rect">
            <a:avLst/>
          </a:prstGeom>
          <a:solidFill>
            <a:schemeClr val="accent6">
              <a:lumMod val="75000"/>
            </a:schemeClr>
          </a:solidFill>
          <a:ln w="9525">
            <a:noFill/>
            <a:miter lim="800000"/>
            <a:headEnd/>
            <a:tailEnd/>
          </a:ln>
        </p:spPr>
        <p:txBody>
          <a:bodyPr anchor="ctr"/>
          <a:lstStyle/>
          <a:p>
            <a:pPr>
              <a:lnSpc>
                <a:spcPct val="150000"/>
              </a:lnSpc>
            </a:pPr>
            <a:r>
              <a:rPr lang="en-GB" altLang="en-US" sz="2000" b="1" dirty="0">
                <a:solidFill>
                  <a:srgbClr val="F3F2E9"/>
                </a:solidFill>
                <a:latin typeface="Arial" pitchFamily="34" charset="0"/>
                <a:cs typeface="Arial" pitchFamily="34" charset="0"/>
              </a:rPr>
              <a:t>“</a:t>
            </a:r>
            <a:r>
              <a:rPr lang="en-GB" altLang="en-US" sz="2000" b="1" dirty="0" err="1">
                <a:solidFill>
                  <a:srgbClr val="F3F2E9"/>
                </a:solidFill>
                <a:latin typeface="Arial" pitchFamily="34" charset="0"/>
                <a:cs typeface="Arial" pitchFamily="34" charset="0"/>
              </a:rPr>
              <a:t>Crimini</a:t>
            </a:r>
            <a:r>
              <a:rPr lang="en-GB" altLang="en-US" sz="2000" b="1" dirty="0">
                <a:solidFill>
                  <a:srgbClr val="F3F2E9"/>
                </a:solidFill>
                <a:latin typeface="Arial" pitchFamily="34" charset="0"/>
                <a:cs typeface="Arial" pitchFamily="34" charset="0"/>
              </a:rPr>
              <a:t> </a:t>
            </a:r>
            <a:r>
              <a:rPr lang="en-GB" altLang="en-US" sz="2000" b="1" dirty="0" err="1">
                <a:solidFill>
                  <a:srgbClr val="F3F2E9"/>
                </a:solidFill>
                <a:latin typeface="Arial" pitchFamily="34" charset="0"/>
                <a:cs typeface="Arial" pitchFamily="34" charset="0"/>
              </a:rPr>
              <a:t>di</a:t>
            </a:r>
            <a:r>
              <a:rPr lang="en-GB" altLang="en-US" sz="2000" b="1" dirty="0">
                <a:solidFill>
                  <a:srgbClr val="F3F2E9"/>
                </a:solidFill>
                <a:latin typeface="Arial" pitchFamily="34" charset="0"/>
                <a:cs typeface="Arial" pitchFamily="34" charset="0"/>
              </a:rPr>
              <a:t> </a:t>
            </a:r>
            <a:r>
              <a:rPr lang="en-GB" altLang="en-US" sz="2000" b="1" dirty="0" err="1">
                <a:solidFill>
                  <a:srgbClr val="F3F2E9"/>
                </a:solidFill>
                <a:latin typeface="Arial" pitchFamily="34" charset="0"/>
                <a:cs typeface="Arial" pitchFamily="34" charset="0"/>
              </a:rPr>
              <a:t>Natura</a:t>
            </a:r>
            <a:r>
              <a:rPr lang="en-GB" altLang="en-US" sz="2000" b="1" dirty="0">
                <a:solidFill>
                  <a:srgbClr val="F3F2E9"/>
                </a:solidFill>
                <a:latin typeface="Arial" pitchFamily="34" charset="0"/>
                <a:cs typeface="Arial" pitchFamily="34" charset="0"/>
              </a:rPr>
              <a:t>”:</a:t>
            </a:r>
          </a:p>
          <a:p>
            <a:pPr>
              <a:lnSpc>
                <a:spcPct val="150000"/>
              </a:lnSpc>
            </a:pPr>
            <a:r>
              <a:rPr lang="en-GB" altLang="en-US" sz="2000" dirty="0">
                <a:solidFill>
                  <a:srgbClr val="F3F2E9"/>
                </a:solidFill>
                <a:latin typeface="Arial" pitchFamily="34" charset="0"/>
                <a:cs typeface="Arial" pitchFamily="34" charset="0"/>
              </a:rPr>
              <a:t>la </a:t>
            </a:r>
            <a:r>
              <a:rPr lang="en-GB" altLang="en-US" sz="2000" dirty="0" err="1">
                <a:solidFill>
                  <a:srgbClr val="F3F2E9"/>
                </a:solidFill>
                <a:latin typeface="Arial" pitchFamily="34" charset="0"/>
                <a:cs typeface="Arial" pitchFamily="34" charset="0"/>
              </a:rPr>
              <a:t>Campagna</a:t>
            </a:r>
            <a:r>
              <a:rPr lang="en-GB" altLang="en-US" sz="2000" dirty="0">
                <a:solidFill>
                  <a:srgbClr val="F3F2E9"/>
                </a:solidFill>
                <a:latin typeface="Arial" pitchFamily="34" charset="0"/>
                <a:cs typeface="Arial" pitchFamily="34" charset="0"/>
              </a:rPr>
              <a:t>  WWF </a:t>
            </a:r>
            <a:r>
              <a:rPr lang="en-GB" altLang="en-US" sz="2000" dirty="0" err="1">
                <a:solidFill>
                  <a:srgbClr val="F3F2E9"/>
                </a:solidFill>
                <a:latin typeface="Arial" pitchFamily="34" charset="0"/>
                <a:cs typeface="Arial" pitchFamily="34" charset="0"/>
              </a:rPr>
              <a:t>contro</a:t>
            </a:r>
            <a:r>
              <a:rPr lang="en-GB" altLang="en-US" sz="2000" dirty="0">
                <a:solidFill>
                  <a:srgbClr val="F3F2E9"/>
                </a:solidFill>
                <a:latin typeface="Arial" pitchFamily="34" charset="0"/>
                <a:cs typeface="Arial" pitchFamily="34" charset="0"/>
              </a:rPr>
              <a:t>  </a:t>
            </a:r>
            <a:r>
              <a:rPr lang="en-GB" altLang="en-US" sz="2000" dirty="0" err="1">
                <a:solidFill>
                  <a:srgbClr val="F3F2E9"/>
                </a:solidFill>
                <a:latin typeface="Arial" pitchFamily="34" charset="0"/>
                <a:cs typeface="Arial" pitchFamily="34" charset="0"/>
              </a:rPr>
              <a:t>il</a:t>
            </a:r>
            <a:r>
              <a:rPr lang="en-GB" altLang="en-US" sz="2000" dirty="0">
                <a:solidFill>
                  <a:srgbClr val="F3F2E9"/>
                </a:solidFill>
                <a:latin typeface="Arial" pitchFamily="34" charset="0"/>
                <a:cs typeface="Arial" pitchFamily="34" charset="0"/>
              </a:rPr>
              <a:t> </a:t>
            </a:r>
            <a:r>
              <a:rPr lang="en-GB" altLang="en-US" sz="2000" dirty="0" err="1">
                <a:solidFill>
                  <a:srgbClr val="F3F2E9"/>
                </a:solidFill>
                <a:latin typeface="Arial" pitchFamily="34" charset="0"/>
                <a:cs typeface="Arial" pitchFamily="34" charset="0"/>
              </a:rPr>
              <a:t>bracconaggio</a:t>
            </a:r>
            <a:r>
              <a:rPr lang="en-GB" altLang="en-US" sz="2000" dirty="0">
                <a:solidFill>
                  <a:srgbClr val="F3F2E9"/>
                </a:solidFill>
                <a:latin typeface="Arial" pitchFamily="34" charset="0"/>
                <a:cs typeface="Arial" pitchFamily="34" charset="0"/>
              </a:rPr>
              <a:t> </a:t>
            </a:r>
            <a:endParaRPr lang="en-IE" altLang="en-US" sz="2000" dirty="0">
              <a:solidFill>
                <a:srgbClr val="F3F2E9"/>
              </a:solidFill>
              <a:latin typeface="Arial" pitchFamily="34" charset="0"/>
              <a:cs typeface="Arial" pitchFamily="34" charset="0"/>
            </a:endParaRPr>
          </a:p>
        </p:txBody>
      </p:sp>
      <p:sp>
        <p:nvSpPr>
          <p:cNvPr id="3088" name="Subtitle 2"/>
          <p:cNvSpPr txBox="1">
            <a:spLocks/>
          </p:cNvSpPr>
          <p:nvPr/>
        </p:nvSpPr>
        <p:spPr bwMode="auto">
          <a:xfrm>
            <a:off x="5656017" y="4003675"/>
            <a:ext cx="3155950" cy="773113"/>
          </a:xfrm>
          <a:prstGeom prst="rect">
            <a:avLst/>
          </a:prstGeom>
          <a:noFill/>
          <a:ln w="9525">
            <a:noFill/>
            <a:miter lim="800000"/>
            <a:headEnd/>
            <a:tailEnd/>
          </a:ln>
        </p:spPr>
        <p:txBody>
          <a:bodyPr/>
          <a:lstStyle/>
          <a:p>
            <a:pPr>
              <a:spcBef>
                <a:spcPct val="20000"/>
              </a:spcBef>
              <a:buFont typeface="Arial" pitchFamily="34" charset="0"/>
              <a:buNone/>
            </a:pPr>
            <a:r>
              <a:rPr lang="en-IE" altLang="en-US" sz="1600" i="1" dirty="0">
                <a:solidFill>
                  <a:srgbClr val="7030A0"/>
                </a:solidFill>
                <a:latin typeface="Arial" pitchFamily="34" charset="0"/>
                <a:cs typeface="Arial" pitchFamily="34" charset="0"/>
              </a:rPr>
              <a:t>Raffaele </a:t>
            </a:r>
            <a:r>
              <a:rPr lang="en-IE" altLang="en-US" sz="1600" i="1" dirty="0" err="1">
                <a:solidFill>
                  <a:srgbClr val="7030A0"/>
                </a:solidFill>
                <a:latin typeface="Arial" pitchFamily="34" charset="0"/>
                <a:cs typeface="Arial" pitchFamily="34" charset="0"/>
              </a:rPr>
              <a:t>lauria</a:t>
            </a:r>
            <a:r>
              <a:rPr lang="en-IE" altLang="en-US" sz="1600" i="1" dirty="0">
                <a:solidFill>
                  <a:srgbClr val="7030A0"/>
                </a:solidFill>
                <a:latin typeface="Arial" pitchFamily="34" charset="0"/>
                <a:cs typeface="Arial" pitchFamily="34" charset="0"/>
              </a:rPr>
              <a:t> </a:t>
            </a:r>
          </a:p>
          <a:p>
            <a:pPr>
              <a:spcBef>
                <a:spcPct val="20000"/>
              </a:spcBef>
              <a:buFont typeface="Arial" pitchFamily="34" charset="0"/>
              <a:buNone/>
            </a:pPr>
            <a:endParaRPr lang="en-IE" altLang="en-US" sz="1600" i="1" dirty="0">
              <a:solidFill>
                <a:srgbClr val="7030A0"/>
              </a:solidFill>
              <a:latin typeface="Arial" pitchFamily="34" charset="0"/>
              <a:cs typeface="Arial" pitchFamily="34" charset="0"/>
            </a:endParaRPr>
          </a:p>
        </p:txBody>
      </p:sp>
      <p:cxnSp>
        <p:nvCxnSpPr>
          <p:cNvPr id="6" name="Straight Connector 5"/>
          <p:cNvCxnSpPr/>
          <p:nvPr/>
        </p:nvCxnSpPr>
        <p:spPr>
          <a:xfrm>
            <a:off x="5729257" y="3881438"/>
            <a:ext cx="2921000" cy="1587"/>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20"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Text Placeholder 6"/>
          <p:cNvSpPr txBox="1">
            <a:spLocks/>
          </p:cNvSpPr>
          <p:nvPr/>
        </p:nvSpPr>
        <p:spPr>
          <a:xfrm>
            <a:off x="827584" y="6165304"/>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413918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err="1">
                <a:solidFill>
                  <a:srgbClr val="FF6600"/>
                </a:solidFill>
                <a:cs typeface="Geneva"/>
              </a:rPr>
              <a:t>Crimini</a:t>
            </a:r>
            <a:r>
              <a:rPr lang="en-GB" altLang="en-US" sz="2500" dirty="0">
                <a:solidFill>
                  <a:srgbClr val="FF6600"/>
                </a:solidFill>
                <a:cs typeface="Geneva"/>
              </a:rPr>
              <a:t> </a:t>
            </a:r>
            <a:r>
              <a:rPr lang="en-GB" altLang="en-US" sz="2500" dirty="0" err="1">
                <a:solidFill>
                  <a:srgbClr val="FF6600"/>
                </a:solidFill>
                <a:cs typeface="Geneva"/>
              </a:rPr>
              <a:t>di</a:t>
            </a:r>
            <a:r>
              <a:rPr lang="en-GB" altLang="en-US" sz="2500" dirty="0">
                <a:solidFill>
                  <a:srgbClr val="FF6600"/>
                </a:solidFill>
                <a:cs typeface="Geneva"/>
              </a:rPr>
              <a:t> </a:t>
            </a:r>
            <a:r>
              <a:rPr lang="en-GB" altLang="en-US" sz="2500" dirty="0" err="1">
                <a:solidFill>
                  <a:srgbClr val="FF6600"/>
                </a:solidFill>
                <a:cs typeface="Geneva"/>
              </a:rPr>
              <a:t>Natura</a:t>
            </a:r>
            <a:endParaRPr lang="en-GB" altLang="en-US" sz="2500" dirty="0">
              <a:solidFill>
                <a:srgbClr val="FF6600"/>
              </a:solidFill>
              <a:cs typeface="Geneva"/>
            </a:endParaRPr>
          </a:p>
          <a:p>
            <a:pPr eaLnBrk="1" hangingPunct="1">
              <a:spcBef>
                <a:spcPct val="0"/>
              </a:spcBef>
              <a:buFontTx/>
              <a:buNone/>
            </a:pPr>
            <a:r>
              <a:rPr lang="en-GB" altLang="en-US" sz="2500" dirty="0" err="1">
                <a:solidFill>
                  <a:srgbClr val="D55522"/>
                </a:solidFill>
                <a:cs typeface="Geneva"/>
              </a:rPr>
              <a:t>Una</a:t>
            </a:r>
            <a:r>
              <a:rPr lang="en-GB" altLang="en-US" sz="2500" dirty="0">
                <a:solidFill>
                  <a:srgbClr val="D55522"/>
                </a:solidFill>
                <a:cs typeface="Geneva"/>
              </a:rPr>
              <a:t> </a:t>
            </a:r>
            <a:r>
              <a:rPr lang="en-GB" altLang="en-US" sz="2500" dirty="0" err="1">
                <a:solidFill>
                  <a:srgbClr val="D55522"/>
                </a:solidFill>
                <a:cs typeface="Geneva"/>
              </a:rPr>
              <a:t>responsabilità</a:t>
            </a:r>
            <a:r>
              <a:rPr lang="en-GB" altLang="en-US" sz="2500" dirty="0">
                <a:solidFill>
                  <a:srgbClr val="D55522"/>
                </a:solidFill>
                <a:cs typeface="Geneva"/>
              </a:rPr>
              <a:t> </a:t>
            </a:r>
            <a:r>
              <a:rPr lang="en-GB" altLang="en-US" sz="2500" dirty="0" err="1">
                <a:solidFill>
                  <a:srgbClr val="D55522"/>
                </a:solidFill>
                <a:cs typeface="Geneva"/>
              </a:rPr>
              <a:t>globale</a:t>
            </a:r>
            <a:endParaRPr lang="en-IE" altLang="en-US" sz="2500" dirty="0">
              <a:solidFill>
                <a:srgbClr val="D55522"/>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651720"/>
            <a:ext cx="399516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None/>
            </a:pPr>
            <a:r>
              <a:rPr lang="it-IT" altLang="en-US" sz="2000" dirty="0">
                <a:solidFill>
                  <a:srgbClr val="404040"/>
                </a:solidFill>
                <a:cs typeface="Geneva"/>
              </a:rPr>
              <a:t>I “Fragile </a:t>
            </a:r>
            <a:r>
              <a:rPr lang="it-IT" altLang="en-US" sz="2000" dirty="0" err="1">
                <a:solidFill>
                  <a:srgbClr val="404040"/>
                </a:solidFill>
                <a:cs typeface="Geneva"/>
              </a:rPr>
              <a:t>States</a:t>
            </a:r>
            <a:r>
              <a:rPr lang="it-IT" altLang="en-US" sz="2000" dirty="0">
                <a:solidFill>
                  <a:srgbClr val="404040"/>
                </a:solidFill>
                <a:cs typeface="Geneva"/>
              </a:rPr>
              <a:t>” rappresentano il 13% dei paesi mondiali ma ospitano il 50% dei conflitti globali e sono il Paese d’origine del 75% dei rifugiati. </a:t>
            </a:r>
          </a:p>
          <a:p>
            <a:pPr eaLnBrk="1" hangingPunct="1">
              <a:lnSpc>
                <a:spcPts val="2600"/>
              </a:lnSpc>
              <a:spcBef>
                <a:spcPct val="0"/>
              </a:spcBef>
              <a:buNone/>
            </a:pPr>
            <a:r>
              <a:rPr lang="it-IT" altLang="en-US" sz="2000" dirty="0">
                <a:solidFill>
                  <a:srgbClr val="404040"/>
                </a:solidFill>
                <a:cs typeface="Geneva"/>
              </a:rPr>
              <a:t>Questi stati ( Sudan, Sud Sudan, Congo RDC, Repubblica Centro Africana, etc.) sono anche </a:t>
            </a:r>
            <a:r>
              <a:rPr lang="it-IT" altLang="en-US" sz="2000" b="1" dirty="0">
                <a:solidFill>
                  <a:srgbClr val="404040"/>
                </a:solidFill>
                <a:cs typeface="Geneva"/>
              </a:rPr>
              <a:t>drammatici hot spot per il bracconaggio e i crimini di natura</a:t>
            </a:r>
            <a:r>
              <a:rPr lang="it-IT" altLang="en-US" sz="2000" dirty="0">
                <a:solidFill>
                  <a:srgbClr val="404040"/>
                </a:solidFill>
                <a:cs typeface="Geneva"/>
              </a:rPr>
              <a:t>.</a:t>
            </a: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R:\scambio\GHOA_2013\Africa foto Isa Pratesi\foto GHOA I.Pratesi\IMG_697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1988840"/>
            <a:ext cx="4499992" cy="3816424"/>
          </a:xfrm>
          <a:prstGeom prst="rect">
            <a:avLst/>
          </a:prstGeom>
          <a:noFill/>
        </p:spPr>
      </p:pic>
      <p:sp>
        <p:nvSpPr>
          <p:cNvPr id="11"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10</a:t>
            </a:r>
          </a:p>
        </p:txBody>
      </p:sp>
      <p:sp>
        <p:nvSpPr>
          <p:cNvPr id="12" name="Text Placeholder 6"/>
          <p:cNvSpPr txBox="1">
            <a:spLocks/>
          </p:cNvSpPr>
          <p:nvPr/>
        </p:nvSpPr>
        <p:spPr>
          <a:xfrm rot="16200000">
            <a:off x="3903894" y="5465258"/>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a:t>
            </a:r>
            <a:r>
              <a:rPr kumimoji="0" lang="fr-CH" sz="2800" b="0" i="0" u="none" strike="noStrike" kern="1200" cap="none" spc="0" normalizeH="0" baseline="0" noProof="0" dirty="0">
                <a:ln>
                  <a:noFill/>
                </a:ln>
                <a:solidFill>
                  <a:schemeClr val="tx1"/>
                </a:solidFill>
                <a:effectLst/>
                <a:uLnTx/>
                <a:uFillTx/>
                <a:latin typeface="+mn-lt"/>
                <a:ea typeface="+mn-ea"/>
                <a:cs typeface="+mn-cs"/>
              </a:rPr>
              <a:t>© WWF</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4104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11</a:t>
            </a:r>
          </a:p>
        </p:txBody>
      </p:sp>
      <p:pic>
        <p:nvPicPr>
          <p:cNvPr id="1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2495" y="1215847"/>
            <a:ext cx="7200000" cy="5400000"/>
          </a:xfrm>
          <a:prstGeom prst="rect">
            <a:avLst/>
          </a:prstGeom>
          <a:noFill/>
          <a:ln w="9525">
            <a:noFill/>
            <a:miter lim="800000"/>
            <a:headEnd/>
            <a:tailEnd/>
          </a:ln>
        </p:spPr>
      </p:pic>
      <p:sp>
        <p:nvSpPr>
          <p:cNvPr id="8" name="Text Placeholder 6"/>
          <p:cNvSpPr txBox="1">
            <a:spLocks/>
          </p:cNvSpPr>
          <p:nvPr/>
        </p:nvSpPr>
        <p:spPr>
          <a:xfrm rot="16200000">
            <a:off x="87469" y="5825298"/>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6028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1124744"/>
            <a:ext cx="7117676" cy="5139898"/>
          </a:xfrm>
          <a:prstGeom prst="rect">
            <a:avLst/>
          </a:prstGeom>
          <a:noFill/>
          <a:ln w="9525">
            <a:noFill/>
            <a:miter lim="800000"/>
            <a:headEnd/>
            <a:tailEnd/>
          </a:ln>
          <a:effectLst/>
        </p:spPr>
      </p:pic>
      <p:sp>
        <p:nvSpPr>
          <p:cNvPr id="9"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12</a:t>
            </a:r>
          </a:p>
        </p:txBody>
      </p:sp>
      <p:sp>
        <p:nvSpPr>
          <p:cNvPr id="10" name="CasellaDiTesto 9"/>
          <p:cNvSpPr txBox="1"/>
          <p:nvPr/>
        </p:nvSpPr>
        <p:spPr>
          <a:xfrm>
            <a:off x="395536"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413918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err="1">
                <a:solidFill>
                  <a:srgbClr val="FF6600"/>
                </a:solidFill>
                <a:cs typeface="Geneva"/>
              </a:rPr>
              <a:t>Nuove</a:t>
            </a:r>
            <a:r>
              <a:rPr lang="en-GB" altLang="en-US" sz="2500" dirty="0">
                <a:solidFill>
                  <a:srgbClr val="FF6600"/>
                </a:solidFill>
                <a:cs typeface="Geneva"/>
              </a:rPr>
              <a:t> </a:t>
            </a:r>
            <a:r>
              <a:rPr lang="en-GB" altLang="en-US" sz="2500" dirty="0" err="1">
                <a:solidFill>
                  <a:srgbClr val="FF6600"/>
                </a:solidFill>
                <a:cs typeface="Geneva"/>
              </a:rPr>
              <a:t>ondate</a:t>
            </a:r>
            <a:r>
              <a:rPr lang="en-GB" altLang="en-US" sz="2500" dirty="0">
                <a:solidFill>
                  <a:srgbClr val="FF6600"/>
                </a:solidFill>
                <a:cs typeface="Geneva"/>
              </a:rPr>
              <a:t> </a:t>
            </a:r>
            <a:r>
              <a:rPr lang="en-GB" altLang="en-US" sz="2500" dirty="0" err="1">
                <a:solidFill>
                  <a:srgbClr val="FF6600"/>
                </a:solidFill>
                <a:cs typeface="Geneva"/>
              </a:rPr>
              <a:t>di</a:t>
            </a:r>
            <a:r>
              <a:rPr lang="en-GB" altLang="en-US" sz="2500" dirty="0">
                <a:solidFill>
                  <a:srgbClr val="FF6600"/>
                </a:solidFill>
                <a:cs typeface="Geneva"/>
              </a:rPr>
              <a:t> </a:t>
            </a:r>
            <a:r>
              <a:rPr lang="en-GB" altLang="en-US" sz="2500" dirty="0" err="1">
                <a:solidFill>
                  <a:schemeClr val="accent6">
                    <a:lumMod val="75000"/>
                  </a:schemeClr>
                </a:solidFill>
                <a:cs typeface="Geneva"/>
              </a:rPr>
              <a:t>bracconaggio</a:t>
            </a:r>
            <a:endParaRPr lang="en-IE" altLang="en-US" sz="2500" dirty="0">
              <a:solidFill>
                <a:schemeClr val="accent6">
                  <a:lumMod val="75000"/>
                </a:schemeClr>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492896"/>
            <a:ext cx="601139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None/>
            </a:pPr>
            <a:r>
              <a:rPr lang="it-IT" altLang="en-US" sz="1800" dirty="0">
                <a:solidFill>
                  <a:srgbClr val="404040"/>
                </a:solidFill>
                <a:cs typeface="Geneva"/>
              </a:rPr>
              <a:t>La recente ondata di bracconaggio di elefanti e rinoceronti è in parte trainata dalla maggiore disponibilità economica di Paesi dall’economia emergente: Cina, Vietnam, Tailandia tra i principali, dove avorio e corna di rinoceronte sono dei veri e propri </a:t>
            </a:r>
            <a:r>
              <a:rPr lang="it-IT" altLang="en-US" sz="1800" i="1" dirty="0">
                <a:solidFill>
                  <a:srgbClr val="404040"/>
                </a:solidFill>
                <a:cs typeface="Geneva"/>
              </a:rPr>
              <a:t>status </a:t>
            </a:r>
            <a:r>
              <a:rPr lang="it-IT" altLang="en-US" sz="1800" i="1" dirty="0" err="1">
                <a:solidFill>
                  <a:srgbClr val="404040"/>
                </a:solidFill>
                <a:cs typeface="Geneva"/>
              </a:rPr>
              <a:t>symbol</a:t>
            </a:r>
            <a:r>
              <a:rPr lang="it-IT" altLang="en-US" sz="1800" dirty="0">
                <a:solidFill>
                  <a:srgbClr val="404040"/>
                </a:solidFill>
                <a:cs typeface="Geneva"/>
              </a:rPr>
              <a:t>.</a:t>
            </a:r>
          </a:p>
          <a:p>
            <a:pPr eaLnBrk="1" hangingPunct="1">
              <a:lnSpc>
                <a:spcPts val="2600"/>
              </a:lnSpc>
              <a:spcBef>
                <a:spcPct val="0"/>
              </a:spcBef>
              <a:buNone/>
            </a:pPr>
            <a:r>
              <a:rPr lang="it-IT" altLang="en-US" sz="1800" dirty="0">
                <a:solidFill>
                  <a:srgbClr val="404040"/>
                </a:solidFill>
                <a:cs typeface="Geneva"/>
              </a:rPr>
              <a:t>I corni di rinoceronte e parti di tigre vengono anche utilizzati per la medicina tradizionale. </a:t>
            </a:r>
          </a:p>
          <a:p>
            <a:pPr eaLnBrk="1" hangingPunct="1">
              <a:lnSpc>
                <a:spcPts val="2600"/>
              </a:lnSpc>
              <a:spcBef>
                <a:spcPct val="0"/>
              </a:spcBef>
              <a:buNone/>
            </a:pPr>
            <a:r>
              <a:rPr lang="it-IT" altLang="en-US" sz="1800" dirty="0">
                <a:solidFill>
                  <a:srgbClr val="404040"/>
                </a:solidFill>
                <a:cs typeface="Geneva"/>
              </a:rPr>
              <a:t>Una grossa responsabilità grava anche sulla coscienza di cittadini Europei e Americani: sono infinite le specie di animali che vengono importate illegalmente per collezioni o per uso domestico.</a:t>
            </a: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a:solidFill>
                  <a:srgbClr val="0D0D0D"/>
                </a:solidFill>
                <a:cs typeface="Geneva"/>
              </a:rPr>
              <a:t>La </a:t>
            </a:r>
            <a:r>
              <a:rPr lang="en-GB" altLang="en-US" sz="1400" dirty="0" err="1">
                <a:solidFill>
                  <a:srgbClr val="0D0D0D"/>
                </a:solidFill>
                <a:cs typeface="Geneva"/>
              </a:rPr>
              <a:t>situazione</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000" dirty="0"/>
              <a:t>13</a:t>
            </a:r>
            <a:endParaRPr kumimoji="0" lang="it-IT"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5" name="Immagine 14" descr="pangolini tagliata wwf.jpg"/>
          <p:cNvPicPr>
            <a:picLocks noChangeAspect="1"/>
          </p:cNvPicPr>
          <p:nvPr/>
        </p:nvPicPr>
        <p:blipFill>
          <a:blip r:embed="rId5" cstate="print"/>
          <a:stretch>
            <a:fillRect/>
          </a:stretch>
        </p:blipFill>
        <p:spPr>
          <a:xfrm>
            <a:off x="6948264" y="2780928"/>
            <a:ext cx="1944216" cy="2989646"/>
          </a:xfrm>
          <a:prstGeom prst="rect">
            <a:avLst/>
          </a:prstGeom>
        </p:spPr>
      </p:pic>
      <p:sp>
        <p:nvSpPr>
          <p:cNvPr id="16" name="Text Placeholder 6"/>
          <p:cNvSpPr txBox="1">
            <a:spLocks/>
          </p:cNvSpPr>
          <p:nvPr/>
        </p:nvSpPr>
        <p:spPr>
          <a:xfrm>
            <a:off x="6516216" y="5773325"/>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a:t>
            </a:r>
            <a:r>
              <a:rPr kumimoji="0" lang="fr-CH" sz="2800" b="0" i="0" u="none" strike="noStrike" kern="1200" cap="none" spc="0" normalizeH="0" baseline="0" noProof="0" dirty="0">
                <a:ln>
                  <a:noFill/>
                </a:ln>
                <a:solidFill>
                  <a:schemeClr val="tx1"/>
                </a:solidFill>
                <a:effectLst/>
                <a:uLnTx/>
                <a:uFillTx/>
                <a:latin typeface="+mn-lt"/>
                <a:ea typeface="+mn-ea"/>
                <a:cs typeface="+mn-cs"/>
              </a:rPr>
              <a:t>© WWF</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CasellaDiTesto 16"/>
          <p:cNvSpPr txBox="1"/>
          <p:nvPr/>
        </p:nvSpPr>
        <p:spPr>
          <a:xfrm>
            <a:off x="395536"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557934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err="1">
                <a:solidFill>
                  <a:srgbClr val="FF6600"/>
                </a:solidFill>
                <a:cs typeface="Geneva"/>
              </a:rPr>
              <a:t>Crimini</a:t>
            </a:r>
            <a:r>
              <a:rPr lang="en-GB" altLang="en-US" sz="2500" dirty="0">
                <a:solidFill>
                  <a:srgbClr val="FF6600"/>
                </a:solidFill>
                <a:cs typeface="Geneva"/>
              </a:rPr>
              <a:t> </a:t>
            </a:r>
            <a:r>
              <a:rPr lang="en-GB" altLang="en-US" sz="2500" dirty="0" err="1">
                <a:solidFill>
                  <a:srgbClr val="FF6600"/>
                </a:solidFill>
                <a:cs typeface="Geneva"/>
              </a:rPr>
              <a:t>di</a:t>
            </a:r>
            <a:r>
              <a:rPr lang="en-GB" altLang="en-US" sz="2500" dirty="0">
                <a:solidFill>
                  <a:srgbClr val="FF6600"/>
                </a:solidFill>
                <a:cs typeface="Geneva"/>
              </a:rPr>
              <a:t> </a:t>
            </a:r>
            <a:r>
              <a:rPr lang="en-GB" altLang="en-US" sz="2500" dirty="0" err="1">
                <a:solidFill>
                  <a:srgbClr val="FF6600"/>
                </a:solidFill>
                <a:cs typeface="Geneva"/>
              </a:rPr>
              <a:t>Natura</a:t>
            </a:r>
            <a:r>
              <a:rPr lang="en-GB" altLang="en-US" sz="2500" dirty="0">
                <a:solidFill>
                  <a:srgbClr val="FF6600"/>
                </a:solidFill>
                <a:cs typeface="Geneva"/>
              </a:rPr>
              <a:t>: non solo </a:t>
            </a:r>
            <a:r>
              <a:rPr lang="en-GB" altLang="en-US" sz="2500" dirty="0" err="1">
                <a:solidFill>
                  <a:srgbClr val="FF6600"/>
                </a:solidFill>
                <a:cs typeface="Geneva"/>
              </a:rPr>
              <a:t>animali</a:t>
            </a:r>
            <a:r>
              <a:rPr lang="en-GB" altLang="en-US" sz="2500" dirty="0">
                <a:solidFill>
                  <a:srgbClr val="FF6600"/>
                </a:solidFill>
                <a:cs typeface="Geneva"/>
              </a:rPr>
              <a:t>...</a:t>
            </a:r>
          </a:p>
          <a:p>
            <a:pPr eaLnBrk="1" hangingPunct="1">
              <a:spcBef>
                <a:spcPct val="0"/>
              </a:spcBef>
              <a:buFontTx/>
              <a:buNone/>
            </a:pPr>
            <a:r>
              <a:rPr lang="it-IT" altLang="en-US" sz="2500" dirty="0">
                <a:solidFill>
                  <a:schemeClr val="accent6">
                    <a:lumMod val="75000"/>
                  </a:schemeClr>
                </a:solidFill>
                <a:cs typeface="Geneva"/>
              </a:rPr>
              <a:t>Il mercato illegale di legname</a:t>
            </a:r>
          </a:p>
          <a:p>
            <a:pPr eaLnBrk="1" hangingPunct="1">
              <a:spcBef>
                <a:spcPct val="0"/>
              </a:spcBef>
              <a:buFontTx/>
              <a:buNone/>
            </a:pPr>
            <a:endParaRPr lang="en-IE" altLang="en-US" sz="2500" dirty="0">
              <a:solidFill>
                <a:schemeClr val="accent6">
                  <a:lumMod val="75000"/>
                </a:schemeClr>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492896"/>
            <a:ext cx="601139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None/>
            </a:pPr>
            <a:r>
              <a:rPr lang="it-IT" altLang="en-US" sz="1800" dirty="0">
                <a:solidFill>
                  <a:srgbClr val="404040"/>
                </a:solidFill>
                <a:cs typeface="Geneva"/>
              </a:rPr>
              <a:t>Le foreste sono importanti vittime dei crimini di natura: vengono distrutte sia per prelevare legna da esportare, sia per produrre carbone, sia per far spazio illegalmente ad attività umane insostenibili.</a:t>
            </a:r>
          </a:p>
          <a:p>
            <a:pPr eaLnBrk="1" hangingPunct="1">
              <a:lnSpc>
                <a:spcPts val="2600"/>
              </a:lnSpc>
              <a:spcBef>
                <a:spcPct val="0"/>
              </a:spcBef>
              <a:buNone/>
            </a:pPr>
            <a:endParaRPr lang="it-IT" altLang="en-US" sz="1800" dirty="0">
              <a:solidFill>
                <a:srgbClr val="404040"/>
              </a:solidFill>
              <a:cs typeface="Geneva"/>
            </a:endParaRPr>
          </a:p>
          <a:p>
            <a:pPr eaLnBrk="1" hangingPunct="1">
              <a:lnSpc>
                <a:spcPts val="2600"/>
              </a:lnSpc>
              <a:spcBef>
                <a:spcPct val="0"/>
              </a:spcBef>
              <a:buNone/>
            </a:pPr>
            <a:r>
              <a:rPr lang="it-IT" sz="1800" dirty="0"/>
              <a:t>Si stima che il 50-90% dell’intera produzione di legname di alcuni Paesi tropicali derivi da processi illegali e/o da attività estrattiva totalmente priva di regole.</a:t>
            </a:r>
          </a:p>
          <a:p>
            <a:pPr eaLnBrk="1" hangingPunct="1">
              <a:lnSpc>
                <a:spcPts val="2600"/>
              </a:lnSpc>
              <a:spcBef>
                <a:spcPct val="0"/>
              </a:spcBef>
              <a:buNone/>
            </a:pPr>
            <a:endParaRPr lang="it-IT" altLang="en-US" sz="1800" dirty="0">
              <a:solidFill>
                <a:srgbClr val="404040"/>
              </a:solidFill>
              <a:cs typeface="Geneva"/>
            </a:endParaRP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a:solidFill>
                  <a:srgbClr val="0D0D0D"/>
                </a:solidFill>
                <a:cs typeface="Geneva"/>
              </a:rPr>
              <a:t>La </a:t>
            </a:r>
            <a:r>
              <a:rPr lang="en-GB" altLang="en-US" sz="1400" dirty="0" err="1">
                <a:solidFill>
                  <a:srgbClr val="0D0D0D"/>
                </a:solidFill>
                <a:cs typeface="Geneva"/>
              </a:rPr>
              <a:t>situazione</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R:\scambio\per isabella\HI_2969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8224" y="2622510"/>
            <a:ext cx="2376264" cy="1728192"/>
          </a:xfrm>
          <a:prstGeom prst="rect">
            <a:avLst/>
          </a:prstGeom>
          <a:noFill/>
        </p:spPr>
      </p:pic>
      <p:pic>
        <p:nvPicPr>
          <p:cNvPr id="15" name="Picture 3" descr="R:\scambio\per isabella\HI_209048.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88224" y="4581128"/>
            <a:ext cx="2376264" cy="1641782"/>
          </a:xfrm>
          <a:prstGeom prst="rect">
            <a:avLst/>
          </a:prstGeom>
          <a:noFill/>
        </p:spPr>
      </p:pic>
      <p:sp>
        <p:nvSpPr>
          <p:cNvPr id="16" name="Rettangolo 15"/>
          <p:cNvSpPr/>
          <p:nvPr/>
        </p:nvSpPr>
        <p:spPr>
          <a:xfrm>
            <a:off x="1403648" y="5445224"/>
            <a:ext cx="4572000" cy="646331"/>
          </a:xfrm>
          <a:prstGeom prst="rect">
            <a:avLst/>
          </a:prstGeom>
        </p:spPr>
        <p:txBody>
          <a:bodyPr>
            <a:spAutoFit/>
          </a:bodyPr>
          <a:lstStyle/>
          <a:p>
            <a:r>
              <a:rPr lang="it-IT" b="1" dirty="0"/>
              <a:t>L’Italia è un importante importatore di legname illegale!</a:t>
            </a:r>
          </a:p>
        </p:txBody>
      </p:sp>
      <p:sp>
        <p:nvSpPr>
          <p:cNvPr id="17"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14</a:t>
            </a:r>
          </a:p>
        </p:txBody>
      </p:sp>
      <p:sp>
        <p:nvSpPr>
          <p:cNvPr id="18" name="Rettangolo 17"/>
          <p:cNvSpPr/>
          <p:nvPr/>
        </p:nvSpPr>
        <p:spPr>
          <a:xfrm rot="16200000">
            <a:off x="5757288" y="3444344"/>
            <a:ext cx="1460656" cy="200055"/>
          </a:xfrm>
          <a:prstGeom prst="rect">
            <a:avLst/>
          </a:prstGeom>
        </p:spPr>
        <p:txBody>
          <a:bodyPr wrap="none">
            <a:spAutoFit/>
          </a:bodyPr>
          <a:lstStyle/>
          <a:p>
            <a:r>
              <a:rPr lang="it-IT" sz="700" dirty="0"/>
              <a:t>© Juan </a:t>
            </a:r>
            <a:r>
              <a:rPr lang="it-IT" sz="700" dirty="0" err="1"/>
              <a:t>Pratginestos</a:t>
            </a:r>
            <a:r>
              <a:rPr lang="it-IT" sz="700" dirty="0"/>
              <a:t> / </a:t>
            </a:r>
            <a:r>
              <a:rPr lang="it-IT" sz="700" dirty="0" err="1"/>
              <a:t>WWF-Canon</a:t>
            </a:r>
            <a:endParaRPr lang="it-IT" sz="700" dirty="0"/>
          </a:p>
        </p:txBody>
      </p:sp>
      <p:sp>
        <p:nvSpPr>
          <p:cNvPr id="20" name="Text Placeholder 6"/>
          <p:cNvSpPr txBox="1">
            <a:spLocks/>
          </p:cNvSpPr>
          <p:nvPr/>
        </p:nvSpPr>
        <p:spPr>
          <a:xfrm rot="16200000">
            <a:off x="5848110" y="5465259"/>
            <a:ext cx="1368152" cy="175955"/>
          </a:xfrm>
          <a:prstGeom prst="rect">
            <a:avLst/>
          </a:prstGeom>
        </p:spPr>
        <p:txBody>
          <a:bodyPr>
            <a:noAutofit/>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700" b="0" i="0" u="none" strike="noStrike" kern="1200" cap="none" spc="0" normalizeH="0" baseline="0" noProof="0" dirty="0">
                <a:ln>
                  <a:noFill/>
                </a:ln>
                <a:solidFill>
                  <a:schemeClr val="tx1"/>
                </a:solidFill>
                <a:effectLst/>
                <a:uLnTx/>
                <a:uFillTx/>
                <a:latin typeface="+mn-lt"/>
                <a:ea typeface="+mn-ea"/>
                <a:cs typeface="+mn-cs"/>
              </a:rPr>
              <a:t>© WWF</a:t>
            </a:r>
            <a:endParaRPr kumimoji="0" lang="en-GB" sz="7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CasellaDiTesto 20"/>
          <p:cNvSpPr txBox="1"/>
          <p:nvPr/>
        </p:nvSpPr>
        <p:spPr>
          <a:xfrm>
            <a:off x="395536"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557934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err="1">
                <a:solidFill>
                  <a:srgbClr val="FF6600"/>
                </a:solidFill>
                <a:cs typeface="Geneva"/>
              </a:rPr>
              <a:t>Crimini</a:t>
            </a:r>
            <a:r>
              <a:rPr lang="en-GB" altLang="en-US" sz="2500" dirty="0">
                <a:solidFill>
                  <a:srgbClr val="FF6600"/>
                </a:solidFill>
                <a:cs typeface="Geneva"/>
              </a:rPr>
              <a:t> </a:t>
            </a:r>
            <a:r>
              <a:rPr lang="en-GB" altLang="en-US" sz="2500" dirty="0" err="1">
                <a:solidFill>
                  <a:srgbClr val="FF6600"/>
                </a:solidFill>
                <a:cs typeface="Geneva"/>
              </a:rPr>
              <a:t>di</a:t>
            </a:r>
            <a:r>
              <a:rPr lang="en-GB" altLang="en-US" sz="2500" dirty="0">
                <a:solidFill>
                  <a:srgbClr val="FF6600"/>
                </a:solidFill>
                <a:cs typeface="Geneva"/>
              </a:rPr>
              <a:t> </a:t>
            </a:r>
            <a:r>
              <a:rPr lang="en-GB" altLang="en-US" sz="2500" dirty="0" err="1">
                <a:solidFill>
                  <a:srgbClr val="FF6600"/>
                </a:solidFill>
                <a:cs typeface="Geneva"/>
              </a:rPr>
              <a:t>Natura</a:t>
            </a:r>
            <a:r>
              <a:rPr lang="en-GB" altLang="en-US" sz="2500" dirty="0">
                <a:solidFill>
                  <a:srgbClr val="FF6600"/>
                </a:solidFill>
                <a:cs typeface="Geneva"/>
              </a:rPr>
              <a:t>:</a:t>
            </a:r>
          </a:p>
          <a:p>
            <a:pPr eaLnBrk="1" hangingPunct="1">
              <a:spcBef>
                <a:spcPct val="0"/>
              </a:spcBef>
              <a:buFontTx/>
              <a:buNone/>
            </a:pPr>
            <a:r>
              <a:rPr lang="it-IT" altLang="en-US" sz="2500" dirty="0">
                <a:solidFill>
                  <a:schemeClr val="accent6">
                    <a:lumMod val="75000"/>
                  </a:schemeClr>
                </a:solidFill>
                <a:cs typeface="Geneva"/>
              </a:rPr>
              <a:t>Gli Oceani</a:t>
            </a:r>
          </a:p>
          <a:p>
            <a:pPr eaLnBrk="1" hangingPunct="1">
              <a:spcBef>
                <a:spcPct val="0"/>
              </a:spcBef>
              <a:buFontTx/>
              <a:buNone/>
            </a:pPr>
            <a:endParaRPr lang="en-IE" altLang="en-US" sz="2500" dirty="0">
              <a:solidFill>
                <a:schemeClr val="accent6">
                  <a:lumMod val="75000"/>
                </a:schemeClr>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651720"/>
            <a:ext cx="601139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None/>
            </a:pPr>
            <a:r>
              <a:rPr lang="it-IT" altLang="en-US" sz="1800" dirty="0">
                <a:solidFill>
                  <a:srgbClr val="404040"/>
                </a:solidFill>
                <a:cs typeface="Geneva"/>
              </a:rPr>
              <a:t>Oceani e i mari non sono esenti dai crimini di natura: si calcola che la pesca illegale produce un fatturato dagli 11 ai 30 miliardi l’anno, una fetta che equivale all’incirca al 32% del commercio globale (OECD, 2012). </a:t>
            </a:r>
          </a:p>
          <a:p>
            <a:pPr eaLnBrk="1" hangingPunct="1">
              <a:lnSpc>
                <a:spcPts val="2600"/>
              </a:lnSpc>
              <a:spcBef>
                <a:spcPct val="0"/>
              </a:spcBef>
              <a:buNone/>
            </a:pPr>
            <a:endParaRPr lang="it-IT" altLang="en-US" sz="1800" dirty="0">
              <a:solidFill>
                <a:srgbClr val="404040"/>
              </a:solidFill>
              <a:cs typeface="Geneva"/>
            </a:endParaRPr>
          </a:p>
          <a:p>
            <a:pPr eaLnBrk="1" hangingPunct="1">
              <a:lnSpc>
                <a:spcPts val="2600"/>
              </a:lnSpc>
              <a:spcBef>
                <a:spcPct val="0"/>
              </a:spcBef>
              <a:buNone/>
            </a:pPr>
            <a:r>
              <a:rPr lang="it-IT" sz="1800" dirty="0"/>
              <a:t>Questa situazione si aggiunge ad una realtà già di per sé drammatica: solo nel Mediterraneo, l’Unione Europea calcola che il 93% delle specie pescabili sia sovra sfruttata o ai limiti dello sfruttamento sostenibile.</a:t>
            </a:r>
          </a:p>
          <a:p>
            <a:pPr eaLnBrk="1" hangingPunct="1">
              <a:lnSpc>
                <a:spcPts val="2600"/>
              </a:lnSpc>
              <a:spcBef>
                <a:spcPct val="0"/>
              </a:spcBef>
              <a:buNone/>
            </a:pPr>
            <a:endParaRPr lang="it-IT" altLang="en-US" sz="1800" dirty="0">
              <a:solidFill>
                <a:srgbClr val="404040"/>
              </a:solidFill>
              <a:cs typeface="Geneva"/>
            </a:endParaRP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a:solidFill>
                  <a:srgbClr val="0D0D0D"/>
                </a:solidFill>
                <a:cs typeface="Geneva"/>
              </a:rPr>
              <a:t>La </a:t>
            </a:r>
            <a:r>
              <a:rPr lang="en-GB" altLang="en-US" sz="1400" dirty="0" err="1">
                <a:solidFill>
                  <a:srgbClr val="0D0D0D"/>
                </a:solidFill>
                <a:cs typeface="Geneva"/>
              </a:rPr>
              <a:t>situazione</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15</a:t>
            </a:r>
          </a:p>
        </p:txBody>
      </p:sp>
      <p:pic>
        <p:nvPicPr>
          <p:cNvPr id="11"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452" r="-398"/>
          <a:stretch/>
        </p:blipFill>
        <p:spPr bwMode="auto">
          <a:xfrm>
            <a:off x="6717705" y="2690937"/>
            <a:ext cx="2318791" cy="167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awsassets.wwfit.panda.org/img/original/coralli_sbiancati_dalle_alte_temperature_105308fotochalloway_wwf.jpg"/>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17705" y="4642245"/>
            <a:ext cx="2318792" cy="167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5487200" y="5057164"/>
            <a:ext cx="2304256" cy="200055"/>
          </a:xfrm>
          <a:prstGeom prst="rect">
            <a:avLst/>
          </a:prstGeom>
          <a:noFill/>
        </p:spPr>
        <p:txBody>
          <a:bodyPr wrap="square" rtlCol="0">
            <a:spAutoFit/>
          </a:bodyPr>
          <a:lstStyle/>
          <a:p>
            <a:r>
              <a:rPr lang="en-GB" sz="700" dirty="0"/>
              <a:t>© </a:t>
            </a:r>
            <a:r>
              <a:rPr lang="en-GB" sz="700" dirty="0" err="1"/>
              <a:t>C.Halloway</a:t>
            </a:r>
            <a:r>
              <a:rPr lang="en-GB" sz="700" dirty="0"/>
              <a:t> WWF</a:t>
            </a:r>
          </a:p>
        </p:txBody>
      </p:sp>
      <p:sp>
        <p:nvSpPr>
          <p:cNvPr id="15" name="Text Placeholder 6"/>
          <p:cNvSpPr txBox="1">
            <a:spLocks/>
          </p:cNvSpPr>
          <p:nvPr/>
        </p:nvSpPr>
        <p:spPr>
          <a:xfrm rot="16200000">
            <a:off x="5992126" y="3665058"/>
            <a:ext cx="1368152" cy="175955"/>
          </a:xfrm>
          <a:prstGeom prst="rect">
            <a:avLst/>
          </a:prstGeom>
        </p:spPr>
        <p:txBody>
          <a:bodyPr>
            <a:noAutofit/>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700" b="0" i="0" u="none" strike="noStrike" kern="1200" cap="none" spc="0" normalizeH="0" baseline="0" noProof="0" dirty="0">
                <a:ln>
                  <a:noFill/>
                </a:ln>
                <a:solidFill>
                  <a:schemeClr val="tx1"/>
                </a:solidFill>
                <a:effectLst/>
                <a:uLnTx/>
                <a:uFillTx/>
                <a:latin typeface="+mn-lt"/>
                <a:ea typeface="+mn-ea"/>
                <a:cs typeface="+mn-cs"/>
              </a:rPr>
              <a:t>© WWF</a:t>
            </a:r>
            <a:endParaRPr kumimoji="0" lang="en-GB" sz="7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CasellaDiTesto 15"/>
          <p:cNvSpPr txBox="1"/>
          <p:nvPr/>
        </p:nvSpPr>
        <p:spPr>
          <a:xfrm>
            <a:off x="395536"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17b34390-7dcc-406a-b3fb-4d60a2592354@eurprd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782" y="1124744"/>
            <a:ext cx="8612858" cy="539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4"/>
          <p:cNvSpPr/>
          <p:nvPr/>
        </p:nvSpPr>
        <p:spPr>
          <a:xfrm>
            <a:off x="2178174" y="-9525"/>
            <a:ext cx="2609850" cy="1494309"/>
          </a:xfrm>
          <a:prstGeom prst="rect">
            <a:avLst/>
          </a:prstGeom>
          <a:solidFill>
            <a:srgbClr val="F6882E">
              <a:alpha val="82745"/>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Title 1"/>
          <p:cNvSpPr txBox="1">
            <a:spLocks/>
          </p:cNvSpPr>
          <p:nvPr/>
        </p:nvSpPr>
        <p:spPr>
          <a:xfrm>
            <a:off x="2244849" y="238125"/>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000" b="1" dirty="0">
                <a:solidFill>
                  <a:srgbClr val="F3F2E9"/>
                </a:solidFill>
                <a:ea typeface="+mj-ea"/>
              </a:rPr>
              <a:t>I </a:t>
            </a:r>
            <a:r>
              <a:rPr lang="en-GB" sz="2000" b="1" dirty="0" err="1">
                <a:solidFill>
                  <a:srgbClr val="F3F2E9"/>
                </a:solidFill>
                <a:ea typeface="+mj-ea"/>
              </a:rPr>
              <a:t>Crimini</a:t>
            </a:r>
            <a:r>
              <a:rPr lang="en-GB" sz="2000" b="1" dirty="0">
                <a:solidFill>
                  <a:srgbClr val="F3F2E9"/>
                </a:solidFill>
                <a:ea typeface="+mj-ea"/>
              </a:rPr>
              <a:t> </a:t>
            </a:r>
            <a:r>
              <a:rPr lang="en-GB" sz="2000" b="1" dirty="0" err="1">
                <a:solidFill>
                  <a:srgbClr val="F3F2E9"/>
                </a:solidFill>
                <a:ea typeface="+mj-ea"/>
              </a:rPr>
              <a:t>di</a:t>
            </a:r>
            <a:r>
              <a:rPr lang="en-GB" sz="2000" b="1" dirty="0">
                <a:solidFill>
                  <a:srgbClr val="F3F2E9"/>
                </a:solidFill>
                <a:ea typeface="+mj-ea"/>
              </a:rPr>
              <a:t> </a:t>
            </a:r>
            <a:r>
              <a:rPr lang="en-GB" sz="2000" b="1" dirty="0" err="1">
                <a:solidFill>
                  <a:srgbClr val="F3F2E9"/>
                </a:solidFill>
                <a:ea typeface="+mj-ea"/>
              </a:rPr>
              <a:t>Natura</a:t>
            </a:r>
            <a:r>
              <a:rPr lang="en-GB" sz="2000" b="1" dirty="0">
                <a:solidFill>
                  <a:srgbClr val="F3F2E9"/>
                </a:solidFill>
                <a:ea typeface="+mj-ea"/>
              </a:rPr>
              <a:t> in Italia </a:t>
            </a:r>
          </a:p>
        </p:txBody>
      </p:sp>
      <p:sp>
        <p:nvSpPr>
          <p:cNvPr id="6" name="Title 1"/>
          <p:cNvSpPr txBox="1">
            <a:spLocks/>
          </p:cNvSpPr>
          <p:nvPr/>
        </p:nvSpPr>
        <p:spPr bwMode="auto">
          <a:xfrm>
            <a:off x="2195736" y="981075"/>
            <a:ext cx="2619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lnSpc>
                <a:spcPts val="1600"/>
              </a:lnSpc>
              <a:spcBef>
                <a:spcPct val="0"/>
              </a:spcBef>
              <a:buFontTx/>
              <a:buNone/>
            </a:pPr>
            <a:r>
              <a:rPr lang="en-IE" altLang="en-US" sz="1600" b="1" dirty="0" err="1">
                <a:solidFill>
                  <a:srgbClr val="F3F2E9"/>
                </a:solidFill>
                <a:cs typeface="Geneva"/>
              </a:rPr>
              <a:t>Un’emergenza</a:t>
            </a:r>
            <a:r>
              <a:rPr lang="en-IE" altLang="en-US" sz="1600" b="1" dirty="0">
                <a:solidFill>
                  <a:srgbClr val="F3F2E9"/>
                </a:solidFill>
                <a:cs typeface="Geneva"/>
              </a:rPr>
              <a:t> </a:t>
            </a:r>
            <a:r>
              <a:rPr lang="en-IE" altLang="en-US" sz="1600" b="1" dirty="0" err="1">
                <a:solidFill>
                  <a:srgbClr val="F3F2E9"/>
                </a:solidFill>
                <a:cs typeface="Geneva"/>
              </a:rPr>
              <a:t>ancora</a:t>
            </a:r>
            <a:r>
              <a:rPr lang="en-IE" altLang="en-US" sz="1600" b="1" dirty="0">
                <a:solidFill>
                  <a:srgbClr val="F3F2E9"/>
                </a:solidFill>
                <a:cs typeface="Geneva"/>
              </a:rPr>
              <a:t> </a:t>
            </a:r>
            <a:r>
              <a:rPr lang="en-IE" altLang="en-US" sz="1600" b="1" dirty="0" err="1">
                <a:solidFill>
                  <a:srgbClr val="F3F2E9"/>
                </a:solidFill>
                <a:cs typeface="Geneva"/>
              </a:rPr>
              <a:t>oggi</a:t>
            </a:r>
            <a:endParaRPr lang="en-IE" altLang="en-US" sz="1600" b="1" dirty="0">
              <a:solidFill>
                <a:srgbClr val="F3F2E9"/>
              </a:solidFill>
              <a:cs typeface="Geneva"/>
            </a:endParaRPr>
          </a:p>
          <a:p>
            <a:pPr eaLnBrk="1" hangingPunct="1">
              <a:lnSpc>
                <a:spcPts val="1600"/>
              </a:lnSpc>
              <a:spcBef>
                <a:spcPct val="0"/>
              </a:spcBef>
              <a:buFontTx/>
              <a:buNone/>
            </a:pPr>
            <a:endParaRPr lang="en-IE" altLang="en-US" sz="1600" b="1" dirty="0">
              <a:solidFill>
                <a:srgbClr val="F3F2E9"/>
              </a:solidFill>
              <a:cs typeface="Geneva"/>
            </a:endParaRPr>
          </a:p>
        </p:txBody>
      </p:sp>
      <p:cxnSp>
        <p:nvCxnSpPr>
          <p:cNvPr id="7" name="Straight Connector 18"/>
          <p:cNvCxnSpPr/>
          <p:nvPr/>
        </p:nvCxnSpPr>
        <p:spPr>
          <a:xfrm>
            <a:off x="2295649" y="966788"/>
            <a:ext cx="2390775" cy="1587"/>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9" name="Segnaposto numero diapositiva 9"/>
          <p:cNvSpPr>
            <a:spLocks noGrp="1"/>
          </p:cNvSpPr>
          <p:nvPr>
            <p:ph type="sldNum" sz="quarter" idx="12"/>
          </p:nvPr>
        </p:nvSpPr>
        <p:spPr>
          <a:xfrm>
            <a:off x="6985695" y="6525344"/>
            <a:ext cx="2133600" cy="365125"/>
          </a:xfrm>
        </p:spPr>
        <p:txBody>
          <a:bodyPr/>
          <a:lstStyle/>
          <a:p>
            <a:pPr algn="r">
              <a:defRPr/>
            </a:pPr>
            <a:r>
              <a:rPr lang="it-IT" sz="1000" dirty="0">
                <a:solidFill>
                  <a:schemeClr val="tx1"/>
                </a:solidFill>
              </a:rPr>
              <a:t>16</a:t>
            </a:r>
          </a:p>
        </p:txBody>
      </p:sp>
      <p:pic>
        <p:nvPicPr>
          <p:cNvPr id="12"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a:solidFill>
                  <a:srgbClr val="0D0D0D"/>
                </a:solidFill>
                <a:cs typeface="Geneva"/>
              </a:rPr>
              <a:t>La </a:t>
            </a:r>
            <a:r>
              <a:rPr lang="en-GB" altLang="en-US" sz="1400" dirty="0" err="1">
                <a:solidFill>
                  <a:srgbClr val="0D0D0D"/>
                </a:solidFill>
                <a:cs typeface="Geneva"/>
              </a:rPr>
              <a:t>situazione</a:t>
            </a:r>
            <a:r>
              <a:rPr lang="en-GB" altLang="en-US" sz="1400" dirty="0">
                <a:solidFill>
                  <a:srgbClr val="0D0D0D"/>
                </a:solidFill>
                <a:cs typeface="Geneva"/>
              </a:rPr>
              <a:t> in Italia, </a:t>
            </a:r>
            <a:r>
              <a:rPr lang="en-GB" altLang="en-US" sz="1400" dirty="0" err="1">
                <a:solidFill>
                  <a:srgbClr val="0D0D0D"/>
                </a:solidFill>
                <a:cs typeface="Geneva"/>
              </a:rPr>
              <a:t>oggi</a:t>
            </a:r>
            <a:endParaRPr lang="en-IE" altLang="en-US" sz="1400" dirty="0">
              <a:solidFill>
                <a:srgbClr val="0D0D0D"/>
              </a:solidFill>
              <a:cs typeface="Geneva"/>
            </a:endParaRPr>
          </a:p>
        </p:txBody>
      </p:sp>
      <p:sp>
        <p:nvSpPr>
          <p:cNvPr id="15"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6" name="Text Placeholder 6"/>
          <p:cNvSpPr txBox="1">
            <a:spLocks/>
          </p:cNvSpPr>
          <p:nvPr/>
        </p:nvSpPr>
        <p:spPr>
          <a:xfrm rot="16200000">
            <a:off x="-448526" y="5825298"/>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1234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a:solidFill>
                  <a:srgbClr val="0D0D0D"/>
                </a:solidFill>
                <a:cs typeface="Geneva"/>
              </a:rPr>
              <a:t>La </a:t>
            </a:r>
            <a:r>
              <a:rPr lang="en-GB" altLang="en-US" sz="1400" dirty="0" err="1">
                <a:solidFill>
                  <a:srgbClr val="0D0D0D"/>
                </a:solidFill>
                <a:cs typeface="Geneva"/>
              </a:rPr>
              <a:t>situazione</a:t>
            </a:r>
            <a:r>
              <a:rPr lang="en-GB" altLang="en-US" sz="1400" dirty="0">
                <a:solidFill>
                  <a:srgbClr val="0D0D0D"/>
                </a:solidFill>
                <a:cs typeface="Geneva"/>
              </a:rPr>
              <a:t> in Italia,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l="4596" t="4163" r="9912"/>
          <a:stretch>
            <a:fillRect/>
          </a:stretch>
        </p:blipFill>
        <p:spPr bwMode="auto">
          <a:xfrm>
            <a:off x="1043607" y="1189008"/>
            <a:ext cx="7128793" cy="5442413"/>
          </a:xfrm>
          <a:prstGeom prst="rect">
            <a:avLst/>
          </a:prstGeom>
          <a:noFill/>
          <a:ln w="9525">
            <a:noFill/>
            <a:miter lim="800000"/>
            <a:headEnd/>
            <a:tailEnd/>
          </a:ln>
          <a:effectLst/>
        </p:spPr>
      </p:pic>
      <p:sp>
        <p:nvSpPr>
          <p:cNvPr id="7"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17</a:t>
            </a:r>
          </a:p>
        </p:txBody>
      </p:sp>
      <p:sp>
        <p:nvSpPr>
          <p:cNvPr id="8" name="CasellaDiTesto 7"/>
          <p:cNvSpPr txBox="1"/>
          <p:nvPr/>
        </p:nvSpPr>
        <p:spPr>
          <a:xfrm>
            <a:off x="467544" y="6474822"/>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a:solidFill>
                  <a:srgbClr val="0D0D0D"/>
                </a:solidFill>
                <a:cs typeface="Geneva"/>
              </a:rPr>
              <a:t>La </a:t>
            </a:r>
            <a:r>
              <a:rPr lang="en-GB" altLang="en-US" sz="1400" dirty="0" err="1">
                <a:solidFill>
                  <a:srgbClr val="0D0D0D"/>
                </a:solidFill>
                <a:cs typeface="Geneva"/>
              </a:rPr>
              <a:t>situazione</a:t>
            </a:r>
            <a:r>
              <a:rPr lang="en-GB" altLang="en-US" sz="1400" dirty="0">
                <a:solidFill>
                  <a:srgbClr val="0D0D0D"/>
                </a:solidFill>
                <a:cs typeface="Geneva"/>
              </a:rPr>
              <a:t> in Italia,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1680" y="980728"/>
            <a:ext cx="4968552" cy="5877272"/>
          </a:xfrm>
          <a:prstGeom prst="rect">
            <a:avLst/>
          </a:prstGeom>
          <a:noFill/>
          <a:ln w="9525">
            <a:noFill/>
            <a:miter lim="800000"/>
            <a:headEnd/>
            <a:tailEnd/>
          </a:ln>
          <a:effectLst/>
        </p:spPr>
      </p:pic>
      <p:sp>
        <p:nvSpPr>
          <p:cNvPr id="8"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18</a:t>
            </a:r>
          </a:p>
        </p:txBody>
      </p:sp>
      <p:sp>
        <p:nvSpPr>
          <p:cNvPr id="9" name="CasellaDiTesto 8"/>
          <p:cNvSpPr txBox="1"/>
          <p:nvPr/>
        </p:nvSpPr>
        <p:spPr>
          <a:xfrm>
            <a:off x="6804248" y="5805264"/>
            <a:ext cx="1512168" cy="830997"/>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557934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a:solidFill>
                  <a:srgbClr val="FF6600"/>
                </a:solidFill>
                <a:cs typeface="Geneva"/>
              </a:rPr>
              <a:t>La </a:t>
            </a:r>
            <a:r>
              <a:rPr lang="en-GB" altLang="en-US" sz="2500" dirty="0" err="1">
                <a:solidFill>
                  <a:srgbClr val="FF6600"/>
                </a:solidFill>
                <a:cs typeface="Geneva"/>
              </a:rPr>
              <a:t>Campagna</a:t>
            </a:r>
            <a:r>
              <a:rPr lang="en-GB" altLang="en-US" sz="2500" dirty="0">
                <a:solidFill>
                  <a:srgbClr val="FF6600"/>
                </a:solidFill>
                <a:cs typeface="Geneva"/>
              </a:rPr>
              <a:t> WWF</a:t>
            </a:r>
          </a:p>
          <a:p>
            <a:pPr eaLnBrk="1" hangingPunct="1">
              <a:spcBef>
                <a:spcPct val="0"/>
              </a:spcBef>
              <a:buFontTx/>
              <a:buNone/>
            </a:pPr>
            <a:r>
              <a:rPr lang="it-IT" altLang="en-US" sz="2500" dirty="0">
                <a:solidFill>
                  <a:schemeClr val="accent6">
                    <a:lumMod val="75000"/>
                  </a:schemeClr>
                </a:solidFill>
                <a:cs typeface="Geneva"/>
              </a:rPr>
              <a:t>“Zero Bracconaggio”</a:t>
            </a:r>
          </a:p>
          <a:p>
            <a:pPr eaLnBrk="1" hangingPunct="1">
              <a:spcBef>
                <a:spcPct val="0"/>
              </a:spcBef>
              <a:buFontTx/>
              <a:buNone/>
            </a:pPr>
            <a:endParaRPr lang="en-IE" altLang="en-US" sz="2500" dirty="0">
              <a:solidFill>
                <a:schemeClr val="accent6">
                  <a:lumMod val="75000"/>
                </a:schemeClr>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492896"/>
            <a:ext cx="435520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None/>
            </a:pPr>
            <a:r>
              <a:rPr lang="it-IT" altLang="en-US" sz="1800" dirty="0">
                <a:solidFill>
                  <a:srgbClr val="404040"/>
                </a:solidFill>
                <a:cs typeface="Geneva"/>
              </a:rPr>
              <a:t>Il WWF lavora in tutto il mondo per combattere i crimini di Natura,  a fianco delle comunità locali, dal Sud Africa al Nepal, dalla Namibia al Vietnam, dall’Europa alla Cina. </a:t>
            </a:r>
          </a:p>
          <a:p>
            <a:pPr eaLnBrk="1" hangingPunct="1">
              <a:lnSpc>
                <a:spcPts val="2600"/>
              </a:lnSpc>
              <a:spcBef>
                <a:spcPct val="0"/>
              </a:spcBef>
              <a:buNone/>
            </a:pPr>
            <a:r>
              <a:rPr lang="it-IT" altLang="en-US" sz="1800" dirty="0">
                <a:solidFill>
                  <a:srgbClr val="404040"/>
                </a:solidFill>
                <a:cs typeface="Geneva"/>
              </a:rPr>
              <a:t>Sono moltissimi i risultati di policy, di sensibilizzazione, di conservazione sul territorio,  che contraddistinguono il lavoro del WWF fin dalla sua istituzione nei primi anni ‘60.</a:t>
            </a:r>
          </a:p>
          <a:p>
            <a:pPr eaLnBrk="1" hangingPunct="1">
              <a:lnSpc>
                <a:spcPts val="2600"/>
              </a:lnSpc>
              <a:spcBef>
                <a:spcPct val="0"/>
              </a:spcBef>
              <a:buNone/>
            </a:pPr>
            <a:r>
              <a:rPr lang="it-IT" altLang="en-US" sz="1800" b="1" dirty="0">
                <a:solidFill>
                  <a:srgbClr val="404040"/>
                </a:solidFill>
                <a:cs typeface="Geneva"/>
              </a:rPr>
              <a:t>Ma la sfida è ancora molti difficile e richiede la partecipazione di tutti!</a:t>
            </a:r>
          </a:p>
          <a:p>
            <a:pPr eaLnBrk="1" hangingPunct="1">
              <a:lnSpc>
                <a:spcPts val="2600"/>
              </a:lnSpc>
              <a:spcBef>
                <a:spcPct val="0"/>
              </a:spcBef>
              <a:buNone/>
            </a:pPr>
            <a:endParaRPr lang="it-IT" altLang="en-US" sz="1800" dirty="0">
              <a:solidFill>
                <a:srgbClr val="404040"/>
              </a:solidFill>
              <a:cs typeface="Geneva"/>
            </a:endParaRP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IE" altLang="en-US" sz="1400" dirty="0" err="1">
                <a:solidFill>
                  <a:srgbClr val="0D0D0D"/>
                </a:solidFill>
                <a:cs typeface="Geneva"/>
              </a:rPr>
              <a:t>Cosa</a:t>
            </a:r>
            <a:r>
              <a:rPr lang="en-IE" altLang="en-US" sz="1400" dirty="0">
                <a:solidFill>
                  <a:srgbClr val="0D0D0D"/>
                </a:solidFill>
                <a:cs typeface="Geneva"/>
              </a:rPr>
              <a:t> </a:t>
            </a:r>
            <a:r>
              <a:rPr lang="en-IE" altLang="en-US" sz="1400" dirty="0" err="1">
                <a:solidFill>
                  <a:srgbClr val="0D0D0D"/>
                </a:solidFill>
                <a:cs typeface="Geneva"/>
              </a:rPr>
              <a:t>fa</a:t>
            </a:r>
            <a:r>
              <a:rPr lang="en-IE" altLang="en-US" sz="1400" dirty="0">
                <a:solidFill>
                  <a:srgbClr val="0D0D0D"/>
                </a:solidFill>
                <a:cs typeface="Geneva"/>
              </a:rPr>
              <a:t> </a:t>
            </a:r>
            <a:r>
              <a:rPr lang="en-IE" altLang="en-US" sz="1400" dirty="0" err="1">
                <a:solidFill>
                  <a:srgbClr val="0D0D0D"/>
                </a:solidFill>
                <a:cs typeface="Geneva"/>
              </a:rPr>
              <a:t>il</a:t>
            </a:r>
            <a:r>
              <a:rPr lang="en-IE" altLang="en-US" sz="1400" dirty="0">
                <a:solidFill>
                  <a:srgbClr val="0D0D0D"/>
                </a:solidFill>
                <a:cs typeface="Geneva"/>
              </a:rPr>
              <a:t> WWF</a:t>
            </a: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t="1724"/>
          <a:stretch>
            <a:fillRect/>
          </a:stretch>
        </p:blipFill>
        <p:spPr bwMode="auto">
          <a:xfrm>
            <a:off x="5076056" y="2629462"/>
            <a:ext cx="3744416" cy="367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000" dirty="0"/>
              <a:t>19</a:t>
            </a:r>
            <a:endParaRPr kumimoji="0" lang="it-IT"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41046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99243" y="185352"/>
            <a:ext cx="8196476" cy="6474941"/>
          </a:xfrm>
          <a:prstGeom prst="rect">
            <a:avLst/>
          </a:prstGeom>
          <a:solidFill>
            <a:schemeClr val="accent6">
              <a:lumMod val="75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a:defRPr/>
            </a:pPr>
            <a:endParaRPr lang="en-US" dirty="0">
              <a:solidFill>
                <a:srgbClr val="FFFFFF"/>
              </a:solidFill>
              <a:cs typeface="Geneva"/>
            </a:endParaRPr>
          </a:p>
        </p:txBody>
      </p:sp>
      <p:sp>
        <p:nvSpPr>
          <p:cNvPr id="7" name="CasellaDiTesto 6"/>
          <p:cNvSpPr txBox="1"/>
          <p:nvPr/>
        </p:nvSpPr>
        <p:spPr>
          <a:xfrm>
            <a:off x="1228963" y="2132856"/>
            <a:ext cx="7593761" cy="4662811"/>
          </a:xfrm>
          <a:prstGeom prst="rect">
            <a:avLst/>
          </a:prstGeom>
          <a:noFill/>
        </p:spPr>
        <p:txBody>
          <a:bodyPr wrap="square" lIns="91435" tIns="45718" rIns="91435" bIns="45718" rtlCol="0">
            <a:spAutoFit/>
          </a:bodyPr>
          <a:lstStyle/>
          <a:p>
            <a:endParaRPr lang="it-IT" sz="2400" b="1" dirty="0">
              <a:latin typeface="+mj-lt"/>
            </a:endParaRPr>
          </a:p>
          <a:p>
            <a:pPr marL="285736" indent="-285736">
              <a:lnSpc>
                <a:spcPct val="150000"/>
              </a:lnSpc>
            </a:pPr>
            <a:r>
              <a:rPr lang="it-IT" sz="2000" dirty="0">
                <a:latin typeface="Arial" pitchFamily="34" charset="0"/>
                <a:cs typeface="Arial" pitchFamily="34" charset="0"/>
              </a:rPr>
              <a:t>- </a:t>
            </a:r>
            <a:r>
              <a:rPr lang="it-IT" dirty="0">
                <a:latin typeface="Arial" pitchFamily="34" charset="0"/>
                <a:cs typeface="Arial" pitchFamily="34" charset="0"/>
              </a:rPr>
              <a:t>“Crimini di Natura”: un’emergenza planetaria, seconda causa di estinzione</a:t>
            </a:r>
          </a:p>
          <a:p>
            <a:pPr marL="285736" indent="-285736">
              <a:lnSpc>
                <a:spcPct val="150000"/>
              </a:lnSpc>
            </a:pPr>
            <a:r>
              <a:rPr lang="it-IT" dirty="0">
                <a:latin typeface="Arial" pitchFamily="34" charset="0"/>
                <a:cs typeface="Arial" pitchFamily="34" charset="0"/>
              </a:rPr>
              <a:t>- Cosa sono i “Crimini di Natura” e quali effetti producono sulla biodiversità e le comunità locali: lo “stato dell’arte”</a:t>
            </a:r>
          </a:p>
          <a:p>
            <a:pPr marL="285736" indent="-285736">
              <a:lnSpc>
                <a:spcPct val="150000"/>
              </a:lnSpc>
            </a:pPr>
            <a:r>
              <a:rPr lang="it-IT" dirty="0">
                <a:latin typeface="Arial" pitchFamily="34" charset="0"/>
                <a:cs typeface="Arial" pitchFamily="34" charset="0"/>
              </a:rPr>
              <a:t>- I “Crimini di Natura” in Italia</a:t>
            </a:r>
          </a:p>
          <a:p>
            <a:pPr marL="285736" indent="-285736">
              <a:lnSpc>
                <a:spcPct val="150000"/>
              </a:lnSpc>
            </a:pPr>
            <a:r>
              <a:rPr lang="it-IT" dirty="0">
                <a:latin typeface="Arial" pitchFamily="34" charset="0"/>
                <a:cs typeface="Arial" pitchFamily="34" charset="0"/>
              </a:rPr>
              <a:t>- Cosa fa il WWF per affrontare i “Crimini di Natura”? Campagna Zero-Bracconaggio, i progetti, le Guardie Volontarie e i Campi anti-bracconaggio</a:t>
            </a:r>
          </a:p>
          <a:p>
            <a:pPr marL="285736" indent="-285736">
              <a:lnSpc>
                <a:spcPct val="150000"/>
              </a:lnSpc>
            </a:pPr>
            <a:r>
              <a:rPr lang="it-IT" dirty="0">
                <a:latin typeface="Arial" pitchFamily="34" charset="0"/>
                <a:cs typeface="Arial" pitchFamily="34" charset="0"/>
              </a:rPr>
              <a:t>- </a:t>
            </a:r>
            <a:r>
              <a:rPr lang="it-IT" dirty="0">
                <a:solidFill>
                  <a:srgbClr val="7030A0"/>
                </a:solidFill>
                <a:latin typeface="Arial" pitchFamily="34" charset="0"/>
                <a:cs typeface="Arial" pitchFamily="34" charset="0"/>
              </a:rPr>
              <a:t>L’OA Caserta </a:t>
            </a:r>
            <a:r>
              <a:rPr lang="it-IT" dirty="0">
                <a:solidFill>
                  <a:srgbClr val="FF0000"/>
                </a:solidFill>
                <a:latin typeface="Arial" pitchFamily="34" charset="0"/>
                <a:cs typeface="Arial" pitchFamily="34" charset="0"/>
              </a:rPr>
              <a:t>. </a:t>
            </a:r>
            <a:r>
              <a:rPr lang="it-IT" dirty="0">
                <a:latin typeface="Arial" pitchFamily="34" charset="0"/>
                <a:cs typeface="Arial" pitchFamily="34" charset="0"/>
              </a:rPr>
              <a:t>e i progetti sul territorio</a:t>
            </a:r>
          </a:p>
          <a:p>
            <a:pPr marL="285736" indent="-285736">
              <a:lnSpc>
                <a:spcPct val="150000"/>
              </a:lnSpc>
            </a:pPr>
            <a:r>
              <a:rPr lang="it-IT" dirty="0">
                <a:latin typeface="Arial" pitchFamily="34" charset="0"/>
                <a:cs typeface="Arial" pitchFamily="34" charset="0"/>
              </a:rPr>
              <a:t>- </a:t>
            </a:r>
            <a:r>
              <a:rPr lang="it-IT" b="1" i="1" dirty="0">
                <a:latin typeface="Arial" pitchFamily="34" charset="0"/>
                <a:cs typeface="Arial" pitchFamily="34" charset="0"/>
              </a:rPr>
              <a:t>Cosa puoi fare tu?</a:t>
            </a:r>
          </a:p>
        </p:txBody>
      </p:sp>
      <p:sp>
        <p:nvSpPr>
          <p:cNvPr id="5" name="CasellaDiTesto 4"/>
          <p:cNvSpPr txBox="1"/>
          <p:nvPr/>
        </p:nvSpPr>
        <p:spPr>
          <a:xfrm>
            <a:off x="4860032" y="185351"/>
            <a:ext cx="4135690" cy="1089525"/>
          </a:xfrm>
          <a:prstGeom prst="rect">
            <a:avLst/>
          </a:prstGeom>
          <a:noFill/>
        </p:spPr>
        <p:txBody>
          <a:bodyPr wrap="square" lIns="91435" tIns="45718" rIns="91435" bIns="45718" rtlCol="0">
            <a:spAutoFit/>
          </a:bodyPr>
          <a:lstStyle/>
          <a:p>
            <a:pPr algn="r">
              <a:lnSpc>
                <a:spcPct val="90000"/>
              </a:lnSpc>
            </a:pPr>
            <a:r>
              <a:rPr lang="it-IT" altLang="en-US" sz="2400" b="1" dirty="0">
                <a:latin typeface="Arial" pitchFamily="34" charset="0"/>
                <a:cs typeface="Arial" pitchFamily="34" charset="0"/>
              </a:rPr>
              <a:t>“Crimini di Natura”:</a:t>
            </a:r>
          </a:p>
          <a:p>
            <a:pPr algn="r">
              <a:lnSpc>
                <a:spcPct val="90000"/>
              </a:lnSpc>
            </a:pPr>
            <a:r>
              <a:rPr lang="it-IT" altLang="en-US" sz="2400" b="1" dirty="0">
                <a:latin typeface="Arial" pitchFamily="34" charset="0"/>
                <a:cs typeface="Arial" pitchFamily="34" charset="0"/>
              </a:rPr>
              <a:t>la Campagna  WWF contro  il bracconaggio </a:t>
            </a:r>
          </a:p>
        </p:txBody>
      </p:sp>
      <p:cxnSp>
        <p:nvCxnSpPr>
          <p:cNvPr id="8" name="Straight Connector 12"/>
          <p:cNvCxnSpPr/>
          <p:nvPr/>
        </p:nvCxnSpPr>
        <p:spPr>
          <a:xfrm>
            <a:off x="1320800" y="2492896"/>
            <a:ext cx="74676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1184276" y="1484784"/>
            <a:ext cx="6010275" cy="1470025"/>
          </a:xfrm>
          <a:prstGeom prst="rect">
            <a:avLst/>
          </a:prstGeom>
          <a:noFill/>
          <a:ln w="9525">
            <a:noFill/>
            <a:miter lim="800000"/>
            <a:headEnd/>
            <a:tailEnd/>
          </a:ln>
        </p:spPr>
        <p:txBody>
          <a:bodyPr lIns="91435" tIns="45718" rIns="91435" bIns="45718" anchor="ctr"/>
          <a:lstStyle/>
          <a:p>
            <a:r>
              <a:rPr lang="it-IT" altLang="en-US" sz="2800" dirty="0">
                <a:solidFill>
                  <a:srgbClr val="F3F2E9"/>
                </a:solidFill>
                <a:latin typeface="Arial" pitchFamily="34" charset="0"/>
                <a:cs typeface="Arial" pitchFamily="34" charset="0"/>
              </a:rPr>
              <a:t>Indice della presentazione</a:t>
            </a:r>
          </a:p>
        </p:txBody>
      </p:sp>
      <p:sp>
        <p:nvSpPr>
          <p:cNvPr id="10" name="Segnaposto numero diapositiva 9"/>
          <p:cNvSpPr>
            <a:spLocks noGrp="1"/>
          </p:cNvSpPr>
          <p:nvPr>
            <p:ph type="sldNum" sz="quarter" idx="12"/>
          </p:nvPr>
        </p:nvSpPr>
        <p:spPr>
          <a:xfrm>
            <a:off x="6985695" y="6615848"/>
            <a:ext cx="2133600" cy="365125"/>
          </a:xfrm>
        </p:spPr>
        <p:txBody>
          <a:bodyPr/>
          <a:lstStyle/>
          <a:p>
            <a:pPr algn="r">
              <a:defRPr/>
            </a:pPr>
            <a:r>
              <a:rPr lang="it-IT" sz="1000" dirty="0">
                <a:solidFill>
                  <a:schemeClr val="tx1"/>
                </a:solidFill>
              </a:rPr>
              <a:t>2</a:t>
            </a:r>
          </a:p>
        </p:txBody>
      </p:sp>
      <p:sp>
        <p:nvSpPr>
          <p:cNvPr id="11" name="Rectangle 10"/>
          <p:cNvSpPr>
            <a:spLocks noChangeArrowheads="1"/>
          </p:cNvSpPr>
          <p:nvPr/>
        </p:nvSpPr>
        <p:spPr bwMode="auto">
          <a:xfrm flipH="1">
            <a:off x="0" y="0"/>
            <a:ext cx="111621" cy="6858000"/>
          </a:xfrm>
          <a:prstGeom prst="rect">
            <a:avLst/>
          </a:prstGeom>
          <a:solidFill>
            <a:schemeClr val="accent6">
              <a:lumMod val="75000"/>
            </a:schemeClr>
          </a:solidFill>
          <a:ln w="9525" algn="ctr">
            <a:noFill/>
            <a:miter lim="800000"/>
            <a:headEnd/>
            <a:tailEnd/>
          </a:ln>
        </p:spPr>
        <p:txBody>
          <a:bodyPr lIns="91435" tIns="45718" rIns="91435" bIns="45718" anchor="ctr"/>
          <a:lstStyle/>
          <a:p>
            <a:pPr algn="ctr" defTabSz="457630"/>
            <a:endParaRPr lang="it-IT" dirty="0">
              <a:solidFill>
                <a:srgbClr val="FFFFFF"/>
              </a:solidFill>
              <a:latin typeface="Calibri" pitchFamily="34" charset="0"/>
              <a:ea typeface="Geneva"/>
              <a:cs typeface="Geneva"/>
            </a:endParaRPr>
          </a:p>
        </p:txBody>
      </p:sp>
      <p:pic>
        <p:nvPicPr>
          <p:cNvPr id="12"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p:txBody>
      </p:sp>
      <p:pic>
        <p:nvPicPr>
          <p:cNvPr id="2253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592" y="980728"/>
            <a:ext cx="8596888" cy="571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4"/>
          <p:cNvSpPr/>
          <p:nvPr/>
        </p:nvSpPr>
        <p:spPr>
          <a:xfrm>
            <a:off x="882030" y="-27384"/>
            <a:ext cx="2609850" cy="3528392"/>
          </a:xfrm>
          <a:prstGeom prst="rect">
            <a:avLst/>
          </a:prstGeom>
          <a:solidFill>
            <a:srgbClr val="F6882E">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6" name="Title 1"/>
          <p:cNvSpPr txBox="1">
            <a:spLocks/>
          </p:cNvSpPr>
          <p:nvPr/>
        </p:nvSpPr>
        <p:spPr>
          <a:xfrm>
            <a:off x="948705" y="34454"/>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000" b="1" dirty="0" err="1">
                <a:solidFill>
                  <a:srgbClr val="F3F2E9"/>
                </a:solidFill>
                <a:ea typeface="+mj-ea"/>
              </a:rPr>
              <a:t>Progetti</a:t>
            </a:r>
            <a:r>
              <a:rPr lang="en-GB" sz="2000" b="1" dirty="0">
                <a:solidFill>
                  <a:srgbClr val="F3F2E9"/>
                </a:solidFill>
                <a:ea typeface="+mj-ea"/>
              </a:rPr>
              <a:t> </a:t>
            </a:r>
            <a:r>
              <a:rPr lang="en-GB" sz="2000" b="1" dirty="0" err="1">
                <a:solidFill>
                  <a:srgbClr val="F3F2E9"/>
                </a:solidFill>
                <a:ea typeface="+mj-ea"/>
              </a:rPr>
              <a:t>sul</a:t>
            </a:r>
            <a:r>
              <a:rPr lang="en-GB" sz="2000" b="1" dirty="0">
                <a:solidFill>
                  <a:srgbClr val="F3F2E9"/>
                </a:solidFill>
                <a:ea typeface="+mj-ea"/>
              </a:rPr>
              <a:t> campo</a:t>
            </a:r>
          </a:p>
          <a:p>
            <a:pPr fontAlgn="auto">
              <a:spcAft>
                <a:spcPts val="0"/>
              </a:spcAft>
              <a:defRPr/>
            </a:pPr>
            <a:endParaRPr lang="en-GB" sz="1800" b="1" dirty="0">
              <a:solidFill>
                <a:srgbClr val="F3F2E9"/>
              </a:solidFill>
              <a:ea typeface="+mj-ea"/>
            </a:endParaRPr>
          </a:p>
          <a:p>
            <a:pPr fontAlgn="auto">
              <a:spcAft>
                <a:spcPts val="0"/>
              </a:spcAft>
              <a:buFont typeface="Arial" pitchFamily="34" charset="0"/>
              <a:buChar char="•"/>
              <a:defRPr/>
            </a:pPr>
            <a:r>
              <a:rPr lang="en-GB" sz="1800" b="1" dirty="0" err="1">
                <a:solidFill>
                  <a:srgbClr val="F3F2E9"/>
                </a:solidFill>
                <a:ea typeface="+mj-ea"/>
              </a:rPr>
              <a:t>Formazione</a:t>
            </a:r>
            <a:r>
              <a:rPr lang="en-GB" sz="1800" b="1" dirty="0">
                <a:solidFill>
                  <a:srgbClr val="F3F2E9"/>
                </a:solidFill>
                <a:ea typeface="+mj-ea"/>
              </a:rPr>
              <a:t> per anti-</a:t>
            </a:r>
            <a:r>
              <a:rPr lang="en-GB" sz="1800" b="1" dirty="0" err="1">
                <a:solidFill>
                  <a:srgbClr val="F3F2E9"/>
                </a:solidFill>
                <a:ea typeface="+mj-ea"/>
              </a:rPr>
              <a:t>bracconaggio</a:t>
            </a:r>
            <a:endParaRPr lang="en-GB" sz="1800" b="1" dirty="0">
              <a:solidFill>
                <a:srgbClr val="F3F2E9"/>
              </a:solidFill>
              <a:ea typeface="+mj-ea"/>
            </a:endParaRPr>
          </a:p>
          <a:p>
            <a:pPr fontAlgn="auto">
              <a:spcAft>
                <a:spcPts val="0"/>
              </a:spcAft>
              <a:buFont typeface="Arial" pitchFamily="34" charset="0"/>
              <a:buChar char="•"/>
              <a:defRPr/>
            </a:pPr>
            <a:r>
              <a:rPr lang="en-GB" sz="1800" b="1" dirty="0" err="1">
                <a:solidFill>
                  <a:srgbClr val="F3F2E9"/>
                </a:solidFill>
                <a:ea typeface="+mj-ea"/>
              </a:rPr>
              <a:t>Presidio</a:t>
            </a:r>
            <a:r>
              <a:rPr lang="en-GB" sz="1800" b="1" dirty="0">
                <a:solidFill>
                  <a:srgbClr val="F3F2E9"/>
                </a:solidFill>
                <a:ea typeface="+mj-ea"/>
              </a:rPr>
              <a:t> e </a:t>
            </a:r>
            <a:r>
              <a:rPr lang="en-GB" sz="1800" b="1" dirty="0" err="1">
                <a:solidFill>
                  <a:srgbClr val="F3F2E9"/>
                </a:solidFill>
                <a:ea typeface="+mj-ea"/>
              </a:rPr>
              <a:t>Monitoraggio</a:t>
            </a:r>
            <a:endParaRPr lang="en-GB" sz="1800" b="1" dirty="0">
              <a:solidFill>
                <a:srgbClr val="F3F2E9"/>
              </a:solidFill>
              <a:ea typeface="+mj-ea"/>
            </a:endParaRPr>
          </a:p>
          <a:p>
            <a:pPr fontAlgn="auto">
              <a:spcAft>
                <a:spcPts val="0"/>
              </a:spcAft>
              <a:buFont typeface="Arial" pitchFamily="34" charset="0"/>
              <a:buChar char="•"/>
              <a:defRPr/>
            </a:pPr>
            <a:r>
              <a:rPr lang="en-GB" sz="1800" b="1" dirty="0" err="1">
                <a:solidFill>
                  <a:srgbClr val="F3F2E9"/>
                </a:solidFill>
                <a:ea typeface="+mj-ea"/>
              </a:rPr>
              <a:t>Collaborazione</a:t>
            </a:r>
            <a:r>
              <a:rPr lang="en-GB" sz="1800" b="1" dirty="0">
                <a:solidFill>
                  <a:srgbClr val="F3F2E9"/>
                </a:solidFill>
                <a:ea typeface="+mj-ea"/>
              </a:rPr>
              <a:t> </a:t>
            </a:r>
            <a:r>
              <a:rPr lang="en-GB" sz="1800" b="1" dirty="0" err="1">
                <a:solidFill>
                  <a:srgbClr val="F3F2E9"/>
                </a:solidFill>
                <a:ea typeface="+mj-ea"/>
              </a:rPr>
              <a:t>di</a:t>
            </a:r>
            <a:r>
              <a:rPr lang="en-GB" sz="1800" b="1" dirty="0">
                <a:solidFill>
                  <a:srgbClr val="F3F2E9"/>
                </a:solidFill>
                <a:ea typeface="+mj-ea"/>
              </a:rPr>
              <a:t> </a:t>
            </a:r>
            <a:r>
              <a:rPr lang="en-GB" sz="1800" b="1" dirty="0" err="1">
                <a:solidFill>
                  <a:srgbClr val="F3F2E9"/>
                </a:solidFill>
                <a:ea typeface="+mj-ea"/>
              </a:rPr>
              <a:t>ricerca</a:t>
            </a:r>
            <a:endParaRPr lang="en-GB" sz="1800" b="1" dirty="0">
              <a:solidFill>
                <a:srgbClr val="F3F2E9"/>
              </a:solidFill>
              <a:ea typeface="+mj-ea"/>
            </a:endParaRPr>
          </a:p>
          <a:p>
            <a:pPr fontAlgn="auto">
              <a:spcAft>
                <a:spcPts val="0"/>
              </a:spcAft>
              <a:buFont typeface="Arial" pitchFamily="34" charset="0"/>
              <a:buChar char="•"/>
              <a:defRPr/>
            </a:pPr>
            <a:r>
              <a:rPr lang="en-GB" sz="1800" b="1" dirty="0" err="1">
                <a:solidFill>
                  <a:srgbClr val="F3F2E9"/>
                </a:solidFill>
                <a:ea typeface="+mj-ea"/>
              </a:rPr>
              <a:t>Collaborazione</a:t>
            </a:r>
            <a:r>
              <a:rPr lang="en-GB" sz="1800" b="1" dirty="0">
                <a:solidFill>
                  <a:srgbClr val="F3F2E9"/>
                </a:solidFill>
                <a:ea typeface="+mj-ea"/>
              </a:rPr>
              <a:t> con le </a:t>
            </a:r>
            <a:r>
              <a:rPr lang="en-GB" sz="1800" b="1" dirty="0" err="1">
                <a:solidFill>
                  <a:srgbClr val="F3F2E9"/>
                </a:solidFill>
                <a:ea typeface="+mj-ea"/>
              </a:rPr>
              <a:t>forze</a:t>
            </a:r>
            <a:r>
              <a:rPr lang="en-GB" sz="1800" b="1" dirty="0">
                <a:solidFill>
                  <a:srgbClr val="F3F2E9"/>
                </a:solidFill>
                <a:ea typeface="+mj-ea"/>
              </a:rPr>
              <a:t> </a:t>
            </a:r>
            <a:r>
              <a:rPr lang="en-GB" sz="1800" b="1" dirty="0" err="1">
                <a:solidFill>
                  <a:srgbClr val="F3F2E9"/>
                </a:solidFill>
                <a:ea typeface="+mj-ea"/>
              </a:rPr>
              <a:t>dell’ordine</a:t>
            </a:r>
            <a:endParaRPr lang="en-GB" sz="1800" b="1" dirty="0">
              <a:solidFill>
                <a:srgbClr val="F3F2E9"/>
              </a:solidFill>
              <a:ea typeface="+mj-ea"/>
            </a:endParaRPr>
          </a:p>
          <a:p>
            <a:pPr fontAlgn="auto">
              <a:spcAft>
                <a:spcPts val="0"/>
              </a:spcAft>
              <a:buFont typeface="Arial" pitchFamily="34" charset="0"/>
              <a:buChar char="•"/>
              <a:defRPr/>
            </a:pPr>
            <a:r>
              <a:rPr lang="en-GB" sz="1800" b="1" dirty="0" err="1">
                <a:solidFill>
                  <a:srgbClr val="F3F2E9"/>
                </a:solidFill>
                <a:ea typeface="+mj-ea"/>
              </a:rPr>
              <a:t>Campagne</a:t>
            </a:r>
            <a:endParaRPr lang="en-GB" sz="1800" b="1" dirty="0">
              <a:solidFill>
                <a:srgbClr val="F3F2E9"/>
              </a:solidFill>
              <a:ea typeface="+mj-ea"/>
            </a:endParaRPr>
          </a:p>
        </p:txBody>
      </p:sp>
      <p:sp>
        <p:nvSpPr>
          <p:cNvPr id="8" name="Segnaposto numero diapositiva 9"/>
          <p:cNvSpPr>
            <a:spLocks noGrp="1"/>
          </p:cNvSpPr>
          <p:nvPr>
            <p:ph type="sldNum" sz="quarter" idx="12"/>
          </p:nvPr>
        </p:nvSpPr>
        <p:spPr>
          <a:xfrm>
            <a:off x="6985695" y="6597352"/>
            <a:ext cx="2133600" cy="365125"/>
          </a:xfrm>
        </p:spPr>
        <p:txBody>
          <a:bodyPr/>
          <a:lstStyle/>
          <a:p>
            <a:pPr algn="r">
              <a:defRPr/>
            </a:pPr>
            <a:r>
              <a:rPr lang="it-IT" sz="1000" dirty="0">
                <a:solidFill>
                  <a:schemeClr val="tx1"/>
                </a:solidFill>
              </a:rPr>
              <a:t>20</a:t>
            </a:r>
          </a:p>
        </p:txBody>
      </p:sp>
      <p:pic>
        <p:nvPicPr>
          <p:cNvPr id="11"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0" name="Text Placeholder 6"/>
          <p:cNvSpPr txBox="1">
            <a:spLocks/>
          </p:cNvSpPr>
          <p:nvPr/>
        </p:nvSpPr>
        <p:spPr>
          <a:xfrm rot="16200000">
            <a:off x="-448526" y="5969314"/>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13602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1266" name="Picture 2" descr="C:\Users\isabella\AppData\Local\Microsoft\Windows\Temporary Internet Files\Content.Outlook\1IZJMR3S\13698242_10210306842815745_1533746061972701290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95"/>
          <a:stretch/>
        </p:blipFill>
        <p:spPr bwMode="auto">
          <a:xfrm>
            <a:off x="1" y="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6"/>
          <p:cNvSpPr txBox="1">
            <a:spLocks/>
          </p:cNvSpPr>
          <p:nvPr/>
        </p:nvSpPr>
        <p:spPr>
          <a:xfrm rot="16200000">
            <a:off x="-560602" y="5825298"/>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79587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3728" y="1872799"/>
            <a:ext cx="6840760" cy="472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4"/>
          <p:cNvSpPr/>
          <p:nvPr/>
        </p:nvSpPr>
        <p:spPr>
          <a:xfrm>
            <a:off x="810022" y="-9526"/>
            <a:ext cx="2609850" cy="4662662"/>
          </a:xfrm>
          <a:prstGeom prst="rect">
            <a:avLst/>
          </a:prstGeom>
          <a:solidFill>
            <a:srgbClr val="F6882E">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7" name="Title 1"/>
          <p:cNvSpPr txBox="1">
            <a:spLocks/>
          </p:cNvSpPr>
          <p:nvPr/>
        </p:nvSpPr>
        <p:spPr>
          <a:xfrm>
            <a:off x="810022" y="-27384"/>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000" b="1" dirty="0" err="1">
                <a:solidFill>
                  <a:srgbClr val="F3F2E9"/>
                </a:solidFill>
                <a:ea typeface="+mj-ea"/>
              </a:rPr>
              <a:t>Campagna</a:t>
            </a:r>
            <a:r>
              <a:rPr lang="en-GB" sz="2000" b="1" dirty="0">
                <a:solidFill>
                  <a:srgbClr val="F3F2E9"/>
                </a:solidFill>
                <a:ea typeface="+mj-ea"/>
              </a:rPr>
              <a:t> “</a:t>
            </a:r>
            <a:r>
              <a:rPr lang="en-GB" sz="2000" b="1" dirty="0" err="1">
                <a:solidFill>
                  <a:srgbClr val="F3F2E9"/>
                </a:solidFill>
                <a:ea typeface="+mj-ea"/>
              </a:rPr>
              <a:t>Lupo</a:t>
            </a:r>
            <a:r>
              <a:rPr lang="en-GB" sz="2000" b="1" dirty="0">
                <a:solidFill>
                  <a:srgbClr val="F3F2E9"/>
                </a:solidFill>
                <a:ea typeface="+mj-ea"/>
              </a:rPr>
              <a:t>”</a:t>
            </a:r>
          </a:p>
          <a:p>
            <a:pPr fontAlgn="auto">
              <a:spcAft>
                <a:spcPts val="0"/>
              </a:spcAft>
              <a:defRPr/>
            </a:pPr>
            <a:r>
              <a:rPr lang="en-GB" sz="2000" b="1" dirty="0">
                <a:solidFill>
                  <a:srgbClr val="F3F2E9"/>
                </a:solidFill>
                <a:ea typeface="+mj-ea"/>
              </a:rPr>
              <a:t>WWF Italia</a:t>
            </a:r>
          </a:p>
          <a:p>
            <a:pPr fontAlgn="auto">
              <a:spcAft>
                <a:spcPts val="0"/>
              </a:spcAft>
              <a:defRPr/>
            </a:pPr>
            <a:endParaRPr lang="en-GB" sz="900" dirty="0">
              <a:solidFill>
                <a:srgbClr val="F3F2E9"/>
              </a:solidFill>
              <a:ea typeface="+mj-ea"/>
            </a:endParaRPr>
          </a:p>
          <a:p>
            <a:pPr marL="285750" indent="-285750">
              <a:spcBef>
                <a:spcPts val="300"/>
              </a:spcBef>
              <a:spcAft>
                <a:spcPts val="300"/>
              </a:spcAft>
              <a:buFont typeface="Arial" panose="020B0604020202020204" pitchFamily="34" charset="0"/>
              <a:buChar char="•"/>
            </a:pPr>
            <a:r>
              <a:rPr lang="it-IT" sz="1600" b="1" dirty="0">
                <a:solidFill>
                  <a:schemeClr val="bg1"/>
                </a:solidFill>
              </a:rPr>
              <a:t>Specie simbolo della natura d’Italia</a:t>
            </a:r>
          </a:p>
          <a:p>
            <a:pPr marL="285750" indent="-285750">
              <a:spcBef>
                <a:spcPts val="300"/>
              </a:spcBef>
              <a:spcAft>
                <a:spcPts val="300"/>
              </a:spcAft>
              <a:buFont typeface="Arial" panose="020B0604020202020204" pitchFamily="34" charset="0"/>
              <a:buChar char="•"/>
            </a:pPr>
            <a:r>
              <a:rPr lang="it-IT" sz="1600" b="1" dirty="0">
                <a:solidFill>
                  <a:schemeClr val="bg1"/>
                </a:solidFill>
              </a:rPr>
              <a:t>1600 tra Alpi e Appennino</a:t>
            </a:r>
          </a:p>
          <a:p>
            <a:pPr marL="285750" indent="-285750">
              <a:spcBef>
                <a:spcPts val="300"/>
              </a:spcBef>
              <a:spcAft>
                <a:spcPts val="300"/>
              </a:spcAft>
              <a:buFont typeface="Arial" panose="020B0604020202020204" pitchFamily="34" charset="0"/>
              <a:buChar char="•"/>
            </a:pPr>
            <a:r>
              <a:rPr lang="it-IT" sz="1600" b="1" dirty="0">
                <a:solidFill>
                  <a:schemeClr val="bg1"/>
                </a:solidFill>
              </a:rPr>
              <a:t>Stima: 300 vittime ogni anno di bracconaggio e incidenti stradali</a:t>
            </a:r>
          </a:p>
          <a:p>
            <a:pPr marL="285750" indent="-285750">
              <a:spcBef>
                <a:spcPts val="300"/>
              </a:spcBef>
              <a:spcAft>
                <a:spcPts val="300"/>
              </a:spcAft>
              <a:buFont typeface="Arial" panose="020B0604020202020204" pitchFamily="34" charset="0"/>
              <a:buChar char="•"/>
            </a:pPr>
            <a:r>
              <a:rPr lang="it-IT" sz="1600" b="1" dirty="0">
                <a:solidFill>
                  <a:schemeClr val="bg1"/>
                </a:solidFill>
              </a:rPr>
              <a:t>Nuovo piano d’azione MATTM: abbattimenti legalizzati di singoli esemplari?</a:t>
            </a:r>
          </a:p>
          <a:p>
            <a:pPr fontAlgn="auto">
              <a:spcAft>
                <a:spcPts val="0"/>
              </a:spcAft>
              <a:defRPr/>
            </a:pPr>
            <a:endParaRPr lang="en-GB" sz="1800" dirty="0">
              <a:solidFill>
                <a:srgbClr val="F3F2E9"/>
              </a:solidFill>
              <a:ea typeface="+mj-ea"/>
            </a:endParaRPr>
          </a:p>
        </p:txBody>
      </p:sp>
      <p:sp>
        <p:nvSpPr>
          <p:cNvPr id="5" name="Segnaposto numero diapositiva 9"/>
          <p:cNvSpPr>
            <a:spLocks noGrp="1"/>
          </p:cNvSpPr>
          <p:nvPr>
            <p:ph type="sldNum" sz="quarter" idx="12"/>
          </p:nvPr>
        </p:nvSpPr>
        <p:spPr>
          <a:xfrm>
            <a:off x="7127589" y="6597352"/>
            <a:ext cx="2010027" cy="365125"/>
          </a:xfrm>
        </p:spPr>
        <p:txBody>
          <a:bodyPr/>
          <a:lstStyle/>
          <a:p>
            <a:pPr algn="r">
              <a:defRPr/>
            </a:pPr>
            <a:r>
              <a:rPr lang="it-IT" sz="1100" dirty="0">
                <a:solidFill>
                  <a:schemeClr val="tx1"/>
                </a:solidFill>
              </a:rPr>
              <a:t>22</a:t>
            </a:r>
          </a:p>
        </p:txBody>
      </p:sp>
      <p:pic>
        <p:nvPicPr>
          <p:cNvPr id="10"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Tree>
    <p:extLst>
      <p:ext uri="{BB962C8B-B14F-4D97-AF65-F5344CB8AC3E}">
        <p14:creationId xmlns:p14="http://schemas.microsoft.com/office/powerpoint/2010/main" val="153015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a 8"/>
          <p:cNvGraphicFramePr/>
          <p:nvPr>
            <p:extLst>
              <p:ext uri="{D42A27DB-BD31-4B8C-83A1-F6EECF244321}">
                <p14:modId xmlns:p14="http://schemas.microsoft.com/office/powerpoint/2010/main" val="2707953153"/>
              </p:ext>
            </p:extLst>
          </p:nvPr>
        </p:nvGraphicFramePr>
        <p:xfrm>
          <a:off x="-354385" y="1268760"/>
          <a:ext cx="9246865"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olo 1"/>
          <p:cNvSpPr>
            <a:spLocks noGrp="1"/>
          </p:cNvSpPr>
          <p:nvPr>
            <p:ph type="title"/>
          </p:nvPr>
        </p:nvSpPr>
        <p:spPr/>
        <p:txBody>
          <a:bodyPr>
            <a:normAutofit/>
          </a:bodyPr>
          <a:lstStyle/>
          <a:p>
            <a:r>
              <a:rPr lang="it-IT" sz="2800" b="1" dirty="0">
                <a:solidFill>
                  <a:schemeClr val="accent6">
                    <a:lumMod val="75000"/>
                  </a:schemeClr>
                </a:solidFill>
                <a:latin typeface="Arial" pitchFamily="34" charset="0"/>
                <a:cs typeface="Arial" pitchFamily="34" charset="0"/>
              </a:rPr>
              <a:t>La Campagna Lupo del WWF Italia</a:t>
            </a:r>
          </a:p>
        </p:txBody>
      </p:sp>
      <p:sp>
        <p:nvSpPr>
          <p:cNvPr id="4"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Segnaposto numero diapositiva 9"/>
          <p:cNvSpPr>
            <a:spLocks noGrp="1"/>
          </p:cNvSpPr>
          <p:nvPr>
            <p:ph type="sldNum" sz="quarter" idx="12"/>
          </p:nvPr>
        </p:nvSpPr>
        <p:spPr>
          <a:xfrm>
            <a:off x="7127589" y="6597352"/>
            <a:ext cx="2010027" cy="365125"/>
          </a:xfrm>
        </p:spPr>
        <p:txBody>
          <a:bodyPr/>
          <a:lstStyle/>
          <a:p>
            <a:pPr algn="r">
              <a:defRPr/>
            </a:pPr>
            <a:r>
              <a:rPr lang="it-IT" sz="1100" dirty="0">
                <a:solidFill>
                  <a:schemeClr val="tx1"/>
                </a:solidFill>
              </a:rPr>
              <a:t>23</a:t>
            </a:r>
          </a:p>
        </p:txBody>
      </p:sp>
      <p:pic>
        <p:nvPicPr>
          <p:cNvPr id="6" name="Picture 13" descr="master panda.jpg"/>
          <p:cNvPicPr>
            <a:picLocks noChangeAspect="1"/>
          </p:cNvPicPr>
          <p:nvPr/>
        </p:nvPicPr>
        <p:blipFill>
          <a:blip r:embed="rId8"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487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sabella\AppData\Local\Microsoft\Windows\Temporary Internet Files\Content.Outlook\1IZJMR3S\pollos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592" y="602686"/>
            <a:ext cx="7992888" cy="5994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p:nvPr/>
        </p:nvSpPr>
        <p:spPr>
          <a:xfrm>
            <a:off x="1170062" y="-9525"/>
            <a:ext cx="2609850" cy="3222502"/>
          </a:xfrm>
          <a:prstGeom prst="rect">
            <a:avLst/>
          </a:prstGeom>
          <a:solidFill>
            <a:srgbClr val="F6882E">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6" name="Title 1"/>
          <p:cNvSpPr txBox="1">
            <a:spLocks/>
          </p:cNvSpPr>
          <p:nvPr/>
        </p:nvSpPr>
        <p:spPr>
          <a:xfrm>
            <a:off x="1236737" y="-27384"/>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000" b="1" dirty="0" err="1">
                <a:solidFill>
                  <a:srgbClr val="F3F2E9"/>
                </a:solidFill>
                <a:ea typeface="+mj-ea"/>
              </a:rPr>
              <a:t>Progetti</a:t>
            </a:r>
            <a:r>
              <a:rPr lang="en-GB" sz="2000" b="1" dirty="0">
                <a:solidFill>
                  <a:srgbClr val="F3F2E9"/>
                </a:solidFill>
                <a:ea typeface="+mj-ea"/>
              </a:rPr>
              <a:t> </a:t>
            </a:r>
            <a:r>
              <a:rPr lang="en-GB" sz="2000" b="1" dirty="0" err="1">
                <a:solidFill>
                  <a:srgbClr val="F3F2E9"/>
                </a:solidFill>
                <a:ea typeface="+mj-ea"/>
              </a:rPr>
              <a:t>sul</a:t>
            </a:r>
            <a:r>
              <a:rPr lang="en-GB" sz="2000" b="1" dirty="0">
                <a:solidFill>
                  <a:srgbClr val="F3F2E9"/>
                </a:solidFill>
                <a:ea typeface="+mj-ea"/>
              </a:rPr>
              <a:t> campo:</a:t>
            </a:r>
          </a:p>
          <a:p>
            <a:pPr fontAlgn="auto">
              <a:spcAft>
                <a:spcPts val="0"/>
              </a:spcAft>
              <a:defRPr/>
            </a:pPr>
            <a:endParaRPr lang="en-GB" sz="1000" dirty="0">
              <a:solidFill>
                <a:srgbClr val="F3F2E9"/>
              </a:solidFill>
              <a:ea typeface="+mj-ea"/>
            </a:endParaRPr>
          </a:p>
          <a:p>
            <a:pPr fontAlgn="auto">
              <a:spcAft>
                <a:spcPts val="0"/>
              </a:spcAft>
              <a:defRPr/>
            </a:pPr>
            <a:r>
              <a:rPr lang="en-GB" sz="1800" b="1" dirty="0" err="1">
                <a:solidFill>
                  <a:schemeClr val="bg1"/>
                </a:solidFill>
                <a:ea typeface="+mj-ea"/>
              </a:rPr>
              <a:t>Anche</a:t>
            </a:r>
            <a:r>
              <a:rPr lang="en-GB" sz="1800" b="1" dirty="0">
                <a:solidFill>
                  <a:schemeClr val="bg1"/>
                </a:solidFill>
                <a:ea typeface="+mj-ea"/>
              </a:rPr>
              <a:t> in Italia:</a:t>
            </a:r>
          </a:p>
          <a:p>
            <a:pPr fontAlgn="auto">
              <a:spcAft>
                <a:spcPts val="0"/>
              </a:spcAft>
              <a:defRPr/>
            </a:pPr>
            <a:r>
              <a:rPr lang="en-GB" sz="1800" b="1" dirty="0" err="1">
                <a:solidFill>
                  <a:schemeClr val="bg1"/>
                </a:solidFill>
                <a:ea typeface="+mj-ea"/>
              </a:rPr>
              <a:t>esempio</a:t>
            </a:r>
            <a:r>
              <a:rPr lang="en-GB" sz="1800" b="1" dirty="0">
                <a:solidFill>
                  <a:schemeClr val="bg1"/>
                </a:solidFill>
                <a:ea typeface="+mj-ea"/>
              </a:rPr>
              <a:t> </a:t>
            </a:r>
            <a:r>
              <a:rPr lang="en-GB" sz="1800" b="1" dirty="0" err="1">
                <a:solidFill>
                  <a:schemeClr val="bg1"/>
                </a:solidFill>
                <a:ea typeface="+mj-ea"/>
              </a:rPr>
              <a:t>progetto</a:t>
            </a:r>
            <a:r>
              <a:rPr lang="en-GB" sz="1800" b="1" dirty="0">
                <a:solidFill>
                  <a:schemeClr val="bg1"/>
                </a:solidFill>
                <a:ea typeface="+mj-ea"/>
              </a:rPr>
              <a:t> </a:t>
            </a:r>
            <a:r>
              <a:rPr lang="en-GB" sz="1800" b="1" dirty="0" err="1">
                <a:solidFill>
                  <a:schemeClr val="bg1"/>
                </a:solidFill>
                <a:ea typeface="+mj-ea"/>
              </a:rPr>
              <a:t>ConRaSi</a:t>
            </a:r>
            <a:r>
              <a:rPr lang="en-GB" sz="1800" b="1" dirty="0">
                <a:solidFill>
                  <a:schemeClr val="bg1"/>
                </a:solidFill>
                <a:ea typeface="+mj-ea"/>
              </a:rPr>
              <a:t>, </a:t>
            </a:r>
            <a:r>
              <a:rPr lang="en-GB" sz="1800" b="1" dirty="0" err="1">
                <a:solidFill>
                  <a:schemeClr val="bg1"/>
                </a:solidFill>
                <a:ea typeface="+mj-ea"/>
              </a:rPr>
              <a:t>progetto</a:t>
            </a:r>
            <a:r>
              <a:rPr lang="en-GB" sz="1800" b="1" dirty="0">
                <a:solidFill>
                  <a:schemeClr val="bg1"/>
                </a:solidFill>
                <a:ea typeface="+mj-ea"/>
              </a:rPr>
              <a:t> </a:t>
            </a:r>
            <a:r>
              <a:rPr lang="en-GB" sz="1800" b="1" dirty="0" err="1">
                <a:solidFill>
                  <a:schemeClr val="bg1"/>
                </a:solidFill>
                <a:ea typeface="+mj-ea"/>
              </a:rPr>
              <a:t>di</a:t>
            </a:r>
            <a:r>
              <a:rPr lang="en-GB" sz="1800" b="1" dirty="0">
                <a:solidFill>
                  <a:schemeClr val="bg1"/>
                </a:solidFill>
                <a:ea typeface="+mj-ea"/>
              </a:rPr>
              <a:t> </a:t>
            </a:r>
            <a:r>
              <a:rPr lang="it-IT" sz="1800" b="1" dirty="0">
                <a:solidFill>
                  <a:schemeClr val="bg1"/>
                </a:solidFill>
              </a:rPr>
              <a:t>conservazione di 3 specie di rapaci in Sicilia (Lanario, Aquila del </a:t>
            </a:r>
            <a:r>
              <a:rPr lang="it-IT" sz="1800" b="1" dirty="0" err="1">
                <a:solidFill>
                  <a:schemeClr val="bg1"/>
                </a:solidFill>
              </a:rPr>
              <a:t>Bonelli</a:t>
            </a:r>
            <a:r>
              <a:rPr lang="it-IT" sz="1800" b="1" dirty="0">
                <a:solidFill>
                  <a:schemeClr val="bg1"/>
                </a:solidFill>
              </a:rPr>
              <a:t> e </a:t>
            </a:r>
            <a:r>
              <a:rPr lang="it-IT" sz="1800" b="1" dirty="0" err="1">
                <a:solidFill>
                  <a:schemeClr val="bg1"/>
                </a:solidFill>
              </a:rPr>
              <a:t>Capovaccaio</a:t>
            </a:r>
            <a:r>
              <a:rPr lang="it-IT" sz="1800" b="1" dirty="0">
                <a:solidFill>
                  <a:schemeClr val="bg1"/>
                </a:solidFill>
              </a:rPr>
              <a:t>) </a:t>
            </a:r>
            <a:endParaRPr lang="en-GB" sz="1800" b="1" dirty="0">
              <a:solidFill>
                <a:schemeClr val="bg1"/>
              </a:solidFill>
              <a:ea typeface="+mj-ea"/>
            </a:endParaRPr>
          </a:p>
        </p:txBody>
      </p:sp>
      <p:sp>
        <p:nvSpPr>
          <p:cNvPr id="8" name="Segnaposto numero diapositiva 9"/>
          <p:cNvSpPr>
            <a:spLocks noGrp="1"/>
          </p:cNvSpPr>
          <p:nvPr>
            <p:ph type="sldNum" sz="quarter" idx="12"/>
          </p:nvPr>
        </p:nvSpPr>
        <p:spPr>
          <a:xfrm>
            <a:off x="6985695" y="6592267"/>
            <a:ext cx="2133600" cy="365125"/>
          </a:xfrm>
        </p:spPr>
        <p:txBody>
          <a:bodyPr/>
          <a:lstStyle/>
          <a:p>
            <a:pPr algn="r">
              <a:defRPr/>
            </a:pPr>
            <a:r>
              <a:rPr lang="it-IT" sz="1000" dirty="0">
                <a:solidFill>
                  <a:schemeClr val="tx1"/>
                </a:solidFill>
              </a:rPr>
              <a:t>24</a:t>
            </a:r>
          </a:p>
        </p:txBody>
      </p:sp>
      <p:pic>
        <p:nvPicPr>
          <p:cNvPr id="9"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1" name="Text Placeholder 6"/>
          <p:cNvSpPr txBox="1">
            <a:spLocks/>
          </p:cNvSpPr>
          <p:nvPr/>
        </p:nvSpPr>
        <p:spPr>
          <a:xfrm rot="16200000">
            <a:off x="127538" y="5825298"/>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2320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da dossier furto di natura.bmp"/>
          <p:cNvPicPr>
            <a:picLocks noChangeAspect="1"/>
          </p:cNvPicPr>
          <p:nvPr/>
        </p:nvPicPr>
        <p:blipFill>
          <a:blip r:embed="rId3" cstate="screen"/>
          <a:stretch>
            <a:fillRect/>
          </a:stretch>
        </p:blipFill>
        <p:spPr>
          <a:xfrm>
            <a:off x="1043608" y="799735"/>
            <a:ext cx="7200800" cy="5869625"/>
          </a:xfrm>
          <a:prstGeom prst="rect">
            <a:avLst/>
          </a:prstGeom>
        </p:spPr>
      </p:pic>
      <p:sp>
        <p:nvSpPr>
          <p:cNvPr id="3" name="Rectangle 14"/>
          <p:cNvSpPr/>
          <p:nvPr/>
        </p:nvSpPr>
        <p:spPr>
          <a:xfrm>
            <a:off x="1043608" y="-27384"/>
            <a:ext cx="2609850" cy="1494309"/>
          </a:xfrm>
          <a:prstGeom prst="rect">
            <a:avLst/>
          </a:prstGeom>
          <a:solidFill>
            <a:srgbClr val="F6882E">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4" name="Title 1"/>
          <p:cNvSpPr txBox="1">
            <a:spLocks/>
          </p:cNvSpPr>
          <p:nvPr/>
        </p:nvSpPr>
        <p:spPr>
          <a:xfrm>
            <a:off x="1110283" y="-27384"/>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000" b="1" dirty="0">
                <a:solidFill>
                  <a:srgbClr val="F3F2E9"/>
                </a:solidFill>
                <a:ea typeface="+mj-ea"/>
              </a:rPr>
              <a:t>In Italia, </a:t>
            </a:r>
            <a:r>
              <a:rPr lang="en-GB" sz="2000" b="1" dirty="0" err="1">
                <a:solidFill>
                  <a:srgbClr val="F3F2E9"/>
                </a:solidFill>
                <a:ea typeface="+mj-ea"/>
              </a:rPr>
              <a:t>contro</a:t>
            </a:r>
            <a:r>
              <a:rPr lang="en-GB" sz="2000" b="1" dirty="0">
                <a:solidFill>
                  <a:srgbClr val="F3F2E9"/>
                </a:solidFill>
                <a:ea typeface="+mj-ea"/>
              </a:rPr>
              <a:t> </a:t>
            </a:r>
            <a:r>
              <a:rPr lang="en-GB" sz="2000" b="1" dirty="0" err="1">
                <a:solidFill>
                  <a:srgbClr val="F3F2E9"/>
                </a:solidFill>
                <a:ea typeface="+mj-ea"/>
              </a:rPr>
              <a:t>il</a:t>
            </a:r>
            <a:r>
              <a:rPr lang="en-GB" sz="2000" b="1" dirty="0">
                <a:solidFill>
                  <a:srgbClr val="F3F2E9"/>
                </a:solidFill>
                <a:ea typeface="+mj-ea"/>
              </a:rPr>
              <a:t> </a:t>
            </a:r>
            <a:r>
              <a:rPr lang="en-GB" sz="2000" b="1" dirty="0" err="1">
                <a:solidFill>
                  <a:srgbClr val="F3F2E9"/>
                </a:solidFill>
                <a:ea typeface="+mj-ea"/>
              </a:rPr>
              <a:t>bracconaggio</a:t>
            </a:r>
            <a:r>
              <a:rPr lang="en-GB" sz="2000" b="1" dirty="0">
                <a:solidFill>
                  <a:srgbClr val="F3F2E9"/>
                </a:solidFill>
                <a:ea typeface="+mj-ea"/>
              </a:rPr>
              <a:t>:</a:t>
            </a:r>
          </a:p>
          <a:p>
            <a:pPr fontAlgn="auto">
              <a:spcAft>
                <a:spcPts val="0"/>
              </a:spcAft>
              <a:defRPr/>
            </a:pPr>
            <a:endParaRPr lang="en-GB" sz="1800" dirty="0">
              <a:solidFill>
                <a:srgbClr val="F3F2E9"/>
              </a:solidFill>
              <a:ea typeface="+mj-ea"/>
            </a:endParaRPr>
          </a:p>
          <a:p>
            <a:pPr fontAlgn="auto">
              <a:spcAft>
                <a:spcPts val="0"/>
              </a:spcAft>
              <a:defRPr/>
            </a:pPr>
            <a:r>
              <a:rPr lang="en-GB" sz="1800" b="1" dirty="0" err="1">
                <a:solidFill>
                  <a:srgbClr val="F3F2E9"/>
                </a:solidFill>
                <a:ea typeface="+mj-ea"/>
              </a:rPr>
              <a:t>Più</a:t>
            </a:r>
            <a:r>
              <a:rPr lang="en-GB" sz="1800" b="1" dirty="0">
                <a:solidFill>
                  <a:srgbClr val="F3F2E9"/>
                </a:solidFill>
                <a:ea typeface="+mj-ea"/>
              </a:rPr>
              <a:t> di 300 </a:t>
            </a:r>
            <a:r>
              <a:rPr lang="en-GB" sz="1800" b="1" dirty="0" err="1">
                <a:solidFill>
                  <a:srgbClr val="F3F2E9"/>
                </a:solidFill>
                <a:ea typeface="+mj-ea"/>
              </a:rPr>
              <a:t>Guardie</a:t>
            </a:r>
            <a:r>
              <a:rPr lang="en-GB" sz="1800" b="1" dirty="0">
                <a:solidFill>
                  <a:srgbClr val="F3F2E9"/>
                </a:solidFill>
                <a:ea typeface="+mj-ea"/>
              </a:rPr>
              <a:t> </a:t>
            </a:r>
            <a:r>
              <a:rPr lang="en-GB" sz="1800" b="1" dirty="0" err="1">
                <a:solidFill>
                  <a:srgbClr val="F3F2E9"/>
                </a:solidFill>
                <a:ea typeface="+mj-ea"/>
              </a:rPr>
              <a:t>Volontarie</a:t>
            </a:r>
            <a:r>
              <a:rPr lang="en-GB" sz="1800" b="1" dirty="0">
                <a:solidFill>
                  <a:srgbClr val="F3F2E9"/>
                </a:solidFill>
                <a:ea typeface="+mj-ea"/>
              </a:rPr>
              <a:t> </a:t>
            </a:r>
          </a:p>
        </p:txBody>
      </p:sp>
      <p:sp>
        <p:nvSpPr>
          <p:cNvPr id="6" name="Segnaposto numero diapositiva 9"/>
          <p:cNvSpPr>
            <a:spLocks noGrp="1"/>
          </p:cNvSpPr>
          <p:nvPr>
            <p:ph type="sldNum" sz="quarter" idx="12"/>
          </p:nvPr>
        </p:nvSpPr>
        <p:spPr>
          <a:xfrm>
            <a:off x="6985695" y="6525344"/>
            <a:ext cx="2133600" cy="365125"/>
          </a:xfrm>
        </p:spPr>
        <p:txBody>
          <a:bodyPr/>
          <a:lstStyle/>
          <a:p>
            <a:pPr algn="r">
              <a:defRPr/>
            </a:pPr>
            <a:r>
              <a:rPr lang="it-IT" sz="1000" dirty="0">
                <a:solidFill>
                  <a:schemeClr val="tx1"/>
                </a:solidFill>
              </a:rPr>
              <a:t>25</a:t>
            </a:r>
          </a:p>
        </p:txBody>
      </p:sp>
      <p:pic>
        <p:nvPicPr>
          <p:cNvPr id="7"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Tree>
    <p:extLst>
      <p:ext uri="{BB962C8B-B14F-4D97-AF65-F5344CB8AC3E}">
        <p14:creationId xmlns:p14="http://schemas.microsoft.com/office/powerpoint/2010/main" val="2171515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liberazione.bmp"/>
          <p:cNvPicPr>
            <a:picLocks noChangeAspect="1"/>
          </p:cNvPicPr>
          <p:nvPr/>
        </p:nvPicPr>
        <p:blipFill>
          <a:blip r:embed="rId3" cstate="screen"/>
          <a:stretch>
            <a:fillRect/>
          </a:stretch>
        </p:blipFill>
        <p:spPr>
          <a:xfrm>
            <a:off x="770508" y="476672"/>
            <a:ext cx="7977956" cy="6115989"/>
          </a:xfrm>
          <a:prstGeom prst="rect">
            <a:avLst/>
          </a:prstGeom>
        </p:spPr>
      </p:pic>
      <p:sp>
        <p:nvSpPr>
          <p:cNvPr id="5" name="Rectangle 14"/>
          <p:cNvSpPr/>
          <p:nvPr/>
        </p:nvSpPr>
        <p:spPr>
          <a:xfrm>
            <a:off x="5490542" y="-27384"/>
            <a:ext cx="2609850" cy="1635646"/>
          </a:xfrm>
          <a:prstGeom prst="rect">
            <a:avLst/>
          </a:prstGeom>
          <a:solidFill>
            <a:srgbClr val="F6882E">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6" name="Title 1"/>
          <p:cNvSpPr txBox="1">
            <a:spLocks/>
          </p:cNvSpPr>
          <p:nvPr/>
        </p:nvSpPr>
        <p:spPr>
          <a:xfrm>
            <a:off x="5600079" y="-243408"/>
            <a:ext cx="2390775"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endParaRPr lang="en-GB" sz="1800" dirty="0">
              <a:solidFill>
                <a:srgbClr val="F3F2E9"/>
              </a:solidFill>
              <a:ea typeface="+mj-ea"/>
            </a:endParaRPr>
          </a:p>
          <a:p>
            <a:pPr fontAlgn="auto">
              <a:spcAft>
                <a:spcPts val="0"/>
              </a:spcAft>
              <a:defRPr/>
            </a:pPr>
            <a:r>
              <a:rPr lang="en-GB" sz="2000" b="1" dirty="0" err="1">
                <a:solidFill>
                  <a:srgbClr val="F3F2E9"/>
                </a:solidFill>
                <a:ea typeface="+mj-ea"/>
              </a:rPr>
              <a:t>Campi</a:t>
            </a:r>
            <a:endParaRPr lang="en-GB" sz="2000" b="1" dirty="0">
              <a:solidFill>
                <a:srgbClr val="F3F2E9"/>
              </a:solidFill>
              <a:ea typeface="+mj-ea"/>
            </a:endParaRPr>
          </a:p>
          <a:p>
            <a:pPr fontAlgn="auto">
              <a:spcAft>
                <a:spcPts val="0"/>
              </a:spcAft>
              <a:defRPr/>
            </a:pPr>
            <a:r>
              <a:rPr lang="en-GB" sz="2000" b="1" dirty="0">
                <a:solidFill>
                  <a:srgbClr val="F3F2E9"/>
                </a:solidFill>
                <a:ea typeface="+mj-ea"/>
              </a:rPr>
              <a:t>anti-</a:t>
            </a:r>
            <a:r>
              <a:rPr lang="en-GB" sz="2000" b="1" dirty="0" err="1">
                <a:solidFill>
                  <a:srgbClr val="F3F2E9"/>
                </a:solidFill>
                <a:ea typeface="+mj-ea"/>
              </a:rPr>
              <a:t>bracconaggio</a:t>
            </a:r>
            <a:endParaRPr lang="en-GB" sz="2000" b="1" dirty="0">
              <a:solidFill>
                <a:srgbClr val="F3F2E9"/>
              </a:solidFill>
              <a:ea typeface="+mj-ea"/>
            </a:endParaRPr>
          </a:p>
        </p:txBody>
      </p:sp>
      <p:sp>
        <p:nvSpPr>
          <p:cNvPr id="8" name="Segnaposto numero diapositiva 9"/>
          <p:cNvSpPr>
            <a:spLocks noGrp="1"/>
          </p:cNvSpPr>
          <p:nvPr>
            <p:ph type="sldNum" sz="quarter" idx="12"/>
          </p:nvPr>
        </p:nvSpPr>
        <p:spPr>
          <a:xfrm>
            <a:off x="6985695" y="6525344"/>
            <a:ext cx="2133600" cy="365125"/>
          </a:xfrm>
        </p:spPr>
        <p:txBody>
          <a:bodyPr/>
          <a:lstStyle/>
          <a:p>
            <a:pPr algn="r">
              <a:defRPr/>
            </a:pPr>
            <a:r>
              <a:rPr lang="it-IT" sz="1000" dirty="0">
                <a:solidFill>
                  <a:schemeClr val="tx1"/>
                </a:solidFill>
              </a:rPr>
              <a:t>26</a:t>
            </a:r>
          </a:p>
        </p:txBody>
      </p:sp>
      <p:pic>
        <p:nvPicPr>
          <p:cNvPr id="9"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tangle 14"/>
          <p:cNvSpPr/>
          <p:nvPr/>
        </p:nvSpPr>
        <p:spPr>
          <a:xfrm>
            <a:off x="755576" y="0"/>
            <a:ext cx="2952328" cy="3366518"/>
          </a:xfrm>
          <a:prstGeom prst="rect">
            <a:avLst/>
          </a:prstGeom>
          <a:solidFill>
            <a:srgbClr val="F6882E">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Title 1"/>
          <p:cNvSpPr txBox="1">
            <a:spLocks/>
          </p:cNvSpPr>
          <p:nvPr/>
        </p:nvSpPr>
        <p:spPr>
          <a:xfrm>
            <a:off x="804689" y="106462"/>
            <a:ext cx="2687191" cy="730250"/>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2000" b="1" dirty="0">
                <a:solidFill>
                  <a:srgbClr val="F3F2E9"/>
                </a:solidFill>
                <a:ea typeface="+mj-ea"/>
              </a:rPr>
              <a:t>I </a:t>
            </a:r>
            <a:r>
              <a:rPr lang="en-GB" sz="2000" b="1" dirty="0" err="1">
                <a:solidFill>
                  <a:srgbClr val="F3F2E9"/>
                </a:solidFill>
                <a:ea typeface="+mj-ea"/>
              </a:rPr>
              <a:t>Crimini</a:t>
            </a:r>
            <a:r>
              <a:rPr lang="en-GB" sz="2000" b="1" dirty="0">
                <a:solidFill>
                  <a:srgbClr val="F3F2E9"/>
                </a:solidFill>
                <a:ea typeface="+mj-ea"/>
              </a:rPr>
              <a:t> </a:t>
            </a:r>
            <a:r>
              <a:rPr lang="en-GB" sz="2000" b="1" dirty="0" err="1">
                <a:solidFill>
                  <a:srgbClr val="F3F2E9"/>
                </a:solidFill>
                <a:ea typeface="+mj-ea"/>
              </a:rPr>
              <a:t>di</a:t>
            </a:r>
            <a:r>
              <a:rPr lang="en-GB" sz="2000" b="1" dirty="0">
                <a:solidFill>
                  <a:srgbClr val="F3F2E9"/>
                </a:solidFill>
                <a:ea typeface="+mj-ea"/>
              </a:rPr>
              <a:t> </a:t>
            </a:r>
            <a:r>
              <a:rPr lang="en-GB" sz="2000" b="1" dirty="0" err="1">
                <a:solidFill>
                  <a:srgbClr val="F3F2E9"/>
                </a:solidFill>
                <a:ea typeface="+mj-ea"/>
              </a:rPr>
              <a:t>Natura</a:t>
            </a:r>
            <a:r>
              <a:rPr lang="en-GB" sz="2000" b="1" dirty="0">
                <a:solidFill>
                  <a:srgbClr val="F3F2E9"/>
                </a:solidFill>
                <a:ea typeface="+mj-ea"/>
              </a:rPr>
              <a:t>:</a:t>
            </a:r>
          </a:p>
          <a:p>
            <a:pPr fontAlgn="auto">
              <a:spcAft>
                <a:spcPts val="0"/>
              </a:spcAft>
              <a:defRPr/>
            </a:pPr>
            <a:r>
              <a:rPr lang="en-GB" sz="2000" b="1" dirty="0" err="1">
                <a:solidFill>
                  <a:srgbClr val="F3F2E9"/>
                </a:solidFill>
                <a:ea typeface="+mj-ea"/>
              </a:rPr>
              <a:t>Cosa</a:t>
            </a:r>
            <a:r>
              <a:rPr lang="en-GB" sz="2000" b="1" dirty="0">
                <a:solidFill>
                  <a:srgbClr val="F3F2E9"/>
                </a:solidFill>
                <a:ea typeface="+mj-ea"/>
              </a:rPr>
              <a:t> </a:t>
            </a:r>
            <a:r>
              <a:rPr lang="en-GB" sz="2000" b="1" dirty="0" err="1">
                <a:solidFill>
                  <a:srgbClr val="F3F2E9"/>
                </a:solidFill>
                <a:ea typeface="+mj-ea"/>
              </a:rPr>
              <a:t>puoi</a:t>
            </a:r>
            <a:r>
              <a:rPr lang="en-GB" sz="2000" b="1" dirty="0">
                <a:solidFill>
                  <a:srgbClr val="F3F2E9"/>
                </a:solidFill>
                <a:ea typeface="+mj-ea"/>
              </a:rPr>
              <a:t> fare </a:t>
            </a:r>
            <a:r>
              <a:rPr lang="en-GB" sz="2000" b="1" dirty="0" err="1">
                <a:solidFill>
                  <a:srgbClr val="F3F2E9"/>
                </a:solidFill>
                <a:ea typeface="+mj-ea"/>
              </a:rPr>
              <a:t>tu</a:t>
            </a:r>
            <a:r>
              <a:rPr lang="en-GB" sz="2000" b="1" dirty="0">
                <a:solidFill>
                  <a:srgbClr val="F3F2E9"/>
                </a:solidFill>
                <a:ea typeface="+mj-ea"/>
              </a:rPr>
              <a:t>!</a:t>
            </a:r>
          </a:p>
        </p:txBody>
      </p:sp>
      <p:sp>
        <p:nvSpPr>
          <p:cNvPr id="6" name="Title 1"/>
          <p:cNvSpPr txBox="1">
            <a:spLocks/>
          </p:cNvSpPr>
          <p:nvPr/>
        </p:nvSpPr>
        <p:spPr bwMode="auto">
          <a:xfrm>
            <a:off x="682625" y="980728"/>
            <a:ext cx="2619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Char char="-"/>
            </a:pPr>
            <a:r>
              <a:rPr lang="en-IE" altLang="en-US" sz="1600" b="1" dirty="0">
                <a:solidFill>
                  <a:srgbClr val="F3F2E9"/>
                </a:solidFill>
                <a:cs typeface="Geneva"/>
              </a:rPr>
              <a:t> </a:t>
            </a:r>
            <a:r>
              <a:rPr lang="en-IE" altLang="en-US" sz="1600" b="1" dirty="0" err="1">
                <a:solidFill>
                  <a:srgbClr val="F3F2E9"/>
                </a:solidFill>
                <a:cs typeface="Geneva"/>
              </a:rPr>
              <a:t>Sostenere</a:t>
            </a:r>
            <a:r>
              <a:rPr lang="en-IE" altLang="en-US" sz="1600" b="1" dirty="0">
                <a:solidFill>
                  <a:srgbClr val="F3F2E9"/>
                </a:solidFill>
                <a:cs typeface="Geneva"/>
              </a:rPr>
              <a:t> le </a:t>
            </a:r>
            <a:r>
              <a:rPr lang="en-IE" altLang="en-US" sz="1600" b="1" dirty="0" err="1">
                <a:solidFill>
                  <a:srgbClr val="F3F2E9"/>
                </a:solidFill>
                <a:cs typeface="Geneva"/>
              </a:rPr>
              <a:t>campagne</a:t>
            </a:r>
            <a:r>
              <a:rPr lang="en-IE" altLang="en-US" sz="1600" b="1" dirty="0">
                <a:solidFill>
                  <a:srgbClr val="F3F2E9"/>
                </a:solidFill>
                <a:cs typeface="Geneva"/>
              </a:rPr>
              <a:t> WWF: </a:t>
            </a:r>
            <a:r>
              <a:rPr lang="en-IE" altLang="en-US" sz="1600" b="1" dirty="0" err="1">
                <a:solidFill>
                  <a:srgbClr val="F3F2E9"/>
                </a:solidFill>
                <a:cs typeface="Geneva"/>
              </a:rPr>
              <a:t>wwf.it</a:t>
            </a:r>
            <a:endParaRPr lang="en-IE" altLang="en-US" sz="1600" b="1" dirty="0">
              <a:solidFill>
                <a:srgbClr val="F3F2E9"/>
              </a:solidFill>
              <a:cs typeface="Geneva"/>
            </a:endParaRPr>
          </a:p>
          <a:p>
            <a:pPr eaLnBrk="1" hangingPunct="1">
              <a:spcBef>
                <a:spcPct val="0"/>
              </a:spcBef>
              <a:buFontTx/>
              <a:buChar char="-"/>
            </a:pPr>
            <a:r>
              <a:rPr lang="en-IE" altLang="en-US" sz="1600" b="1" dirty="0">
                <a:solidFill>
                  <a:srgbClr val="F3F2E9"/>
                </a:solidFill>
                <a:cs typeface="Geneva"/>
              </a:rPr>
              <a:t> </a:t>
            </a:r>
            <a:r>
              <a:rPr lang="en-IE" altLang="en-US" sz="1600" b="1" dirty="0" err="1">
                <a:solidFill>
                  <a:srgbClr val="F3F2E9"/>
                </a:solidFill>
                <a:cs typeface="Geneva"/>
              </a:rPr>
              <a:t>Adottare</a:t>
            </a:r>
            <a:r>
              <a:rPr lang="en-IE" altLang="en-US" sz="1600" b="1" dirty="0">
                <a:solidFill>
                  <a:srgbClr val="F3F2E9"/>
                </a:solidFill>
                <a:cs typeface="Geneva"/>
              </a:rPr>
              <a:t> </a:t>
            </a:r>
            <a:r>
              <a:rPr lang="en-IE" altLang="en-US" sz="1600" b="1" dirty="0" err="1">
                <a:solidFill>
                  <a:srgbClr val="F3F2E9"/>
                </a:solidFill>
                <a:cs typeface="Geneva"/>
              </a:rPr>
              <a:t>una</a:t>
            </a:r>
            <a:r>
              <a:rPr lang="en-IE" altLang="en-US" sz="1600" b="1" dirty="0">
                <a:solidFill>
                  <a:srgbClr val="F3F2E9"/>
                </a:solidFill>
                <a:cs typeface="Geneva"/>
              </a:rPr>
              <a:t> specie: </a:t>
            </a:r>
            <a:r>
              <a:rPr lang="en-IE" altLang="en-US" sz="1600" b="1" dirty="0" err="1">
                <a:solidFill>
                  <a:srgbClr val="F3F2E9"/>
                </a:solidFill>
                <a:cs typeface="Geneva"/>
              </a:rPr>
              <a:t>wwf.it</a:t>
            </a:r>
            <a:endParaRPr lang="en-IE" altLang="en-US" sz="1600" b="1" dirty="0">
              <a:solidFill>
                <a:srgbClr val="F3F2E9"/>
              </a:solidFill>
              <a:cs typeface="Geneva"/>
            </a:endParaRPr>
          </a:p>
          <a:p>
            <a:pPr eaLnBrk="1" hangingPunct="1">
              <a:spcBef>
                <a:spcPct val="0"/>
              </a:spcBef>
              <a:buFontTx/>
              <a:buChar char="-"/>
            </a:pPr>
            <a:r>
              <a:rPr lang="en-IE" altLang="en-US" sz="1600" b="1" dirty="0">
                <a:solidFill>
                  <a:srgbClr val="F3F2E9"/>
                </a:solidFill>
                <a:cs typeface="Geneva"/>
              </a:rPr>
              <a:t> </a:t>
            </a:r>
            <a:r>
              <a:rPr lang="en-IE" altLang="en-US" sz="1600" b="1" dirty="0" err="1">
                <a:solidFill>
                  <a:srgbClr val="F3F2E9"/>
                </a:solidFill>
                <a:cs typeface="Geneva"/>
              </a:rPr>
              <a:t>Partecipare</a:t>
            </a:r>
            <a:r>
              <a:rPr lang="en-IE" altLang="en-US" sz="1600" b="1" dirty="0">
                <a:solidFill>
                  <a:srgbClr val="F3F2E9"/>
                </a:solidFill>
                <a:cs typeface="Geneva"/>
              </a:rPr>
              <a:t> e </a:t>
            </a:r>
            <a:r>
              <a:rPr lang="en-IE" altLang="en-US" sz="1600" b="1" dirty="0" err="1">
                <a:solidFill>
                  <a:srgbClr val="F3F2E9"/>
                </a:solidFill>
                <a:cs typeface="Geneva"/>
              </a:rPr>
              <a:t>diventare</a:t>
            </a:r>
            <a:r>
              <a:rPr lang="en-IE" altLang="en-US" sz="1600" b="1" dirty="0">
                <a:solidFill>
                  <a:srgbClr val="F3F2E9"/>
                </a:solidFill>
                <a:cs typeface="Geneva"/>
              </a:rPr>
              <a:t> </a:t>
            </a:r>
            <a:r>
              <a:rPr lang="en-IE" altLang="en-US" sz="1600" b="1" dirty="0" err="1">
                <a:solidFill>
                  <a:srgbClr val="F3F2E9"/>
                </a:solidFill>
                <a:cs typeface="Geneva"/>
              </a:rPr>
              <a:t>volontario</a:t>
            </a:r>
            <a:endParaRPr lang="en-IE" altLang="en-US" sz="1600" b="1" dirty="0">
              <a:solidFill>
                <a:srgbClr val="F3F2E9"/>
              </a:solidFill>
              <a:cs typeface="Geneva"/>
            </a:endParaRPr>
          </a:p>
          <a:p>
            <a:pPr eaLnBrk="1" hangingPunct="1">
              <a:spcBef>
                <a:spcPct val="0"/>
              </a:spcBef>
              <a:buFontTx/>
              <a:buChar char="-"/>
            </a:pPr>
            <a:r>
              <a:rPr lang="en-IE" altLang="en-US" sz="1600" b="1" dirty="0">
                <a:solidFill>
                  <a:srgbClr val="F3F2E9"/>
                </a:solidFill>
                <a:cs typeface="Geneva"/>
              </a:rPr>
              <a:t> </a:t>
            </a:r>
            <a:r>
              <a:rPr lang="en-IE" altLang="en-US" sz="1600" b="1" dirty="0" err="1">
                <a:solidFill>
                  <a:srgbClr val="F3F2E9"/>
                </a:solidFill>
                <a:cs typeface="Geneva"/>
              </a:rPr>
              <a:t>Seguire</a:t>
            </a:r>
            <a:r>
              <a:rPr lang="en-IE" altLang="en-US" sz="1600" b="1" dirty="0">
                <a:solidFill>
                  <a:srgbClr val="F3F2E9"/>
                </a:solidFill>
                <a:cs typeface="Geneva"/>
              </a:rPr>
              <a:t> WWF </a:t>
            </a:r>
            <a:r>
              <a:rPr lang="en-IE" altLang="en-US" sz="1600" b="1" dirty="0" err="1">
                <a:solidFill>
                  <a:srgbClr val="F3F2E9"/>
                </a:solidFill>
                <a:cs typeface="Geneva"/>
              </a:rPr>
              <a:t>su</a:t>
            </a:r>
            <a:r>
              <a:rPr lang="en-IE" altLang="en-US" sz="1600" b="1" dirty="0">
                <a:solidFill>
                  <a:srgbClr val="F3F2E9"/>
                </a:solidFill>
                <a:cs typeface="Geneva"/>
              </a:rPr>
              <a:t> </a:t>
            </a:r>
            <a:r>
              <a:rPr lang="en-IE" altLang="en-US" sz="1600" b="1" dirty="0" err="1">
                <a:solidFill>
                  <a:srgbClr val="F3F2E9"/>
                </a:solidFill>
                <a:cs typeface="Geneva"/>
              </a:rPr>
              <a:t>Facebook</a:t>
            </a:r>
            <a:r>
              <a:rPr lang="en-IE" altLang="en-US" sz="1600" b="1" dirty="0">
                <a:solidFill>
                  <a:srgbClr val="F3F2E9"/>
                </a:solidFill>
                <a:cs typeface="Geneva"/>
              </a:rPr>
              <a:t>, Twitter </a:t>
            </a:r>
          </a:p>
        </p:txBody>
      </p:sp>
      <p:cxnSp>
        <p:nvCxnSpPr>
          <p:cNvPr id="7" name="Straight Connector 18"/>
          <p:cNvCxnSpPr/>
          <p:nvPr/>
        </p:nvCxnSpPr>
        <p:spPr>
          <a:xfrm>
            <a:off x="755576" y="836712"/>
            <a:ext cx="2390775" cy="1587"/>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3888" y="404664"/>
            <a:ext cx="5173872" cy="602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egnaposto numero diapositiva 9"/>
          <p:cNvSpPr>
            <a:spLocks noGrp="1"/>
          </p:cNvSpPr>
          <p:nvPr>
            <p:ph type="sldNum" sz="quarter" idx="12"/>
          </p:nvPr>
        </p:nvSpPr>
        <p:spPr>
          <a:xfrm>
            <a:off x="6985695" y="6520259"/>
            <a:ext cx="2133600" cy="365125"/>
          </a:xfrm>
        </p:spPr>
        <p:txBody>
          <a:bodyPr/>
          <a:lstStyle/>
          <a:p>
            <a:pPr algn="r">
              <a:defRPr/>
            </a:pPr>
            <a:r>
              <a:rPr lang="it-IT" sz="1000" dirty="0">
                <a:solidFill>
                  <a:schemeClr val="tx1"/>
                </a:solidFill>
              </a:rPr>
              <a:t>28</a:t>
            </a:r>
          </a:p>
        </p:txBody>
      </p:sp>
      <p:sp>
        <p:nvSpPr>
          <p:cNvPr id="9" name="Elephant"/>
          <p:cNvSpPr>
            <a:spLocks/>
          </p:cNvSpPr>
          <p:nvPr/>
        </p:nvSpPr>
        <p:spPr bwMode="auto">
          <a:xfrm>
            <a:off x="1115616" y="3610639"/>
            <a:ext cx="1024326" cy="682457"/>
          </a:xfrm>
          <a:custGeom>
            <a:avLst/>
            <a:gdLst/>
            <a:ahLst/>
            <a:cxnLst>
              <a:cxn ang="0">
                <a:pos x="90" y="6"/>
              </a:cxn>
              <a:cxn ang="0">
                <a:pos x="129" y="2"/>
              </a:cxn>
              <a:cxn ang="0">
                <a:pos x="177" y="1"/>
              </a:cxn>
              <a:cxn ang="0">
                <a:pos x="217" y="7"/>
              </a:cxn>
              <a:cxn ang="0">
                <a:pos x="248" y="38"/>
              </a:cxn>
              <a:cxn ang="0">
                <a:pos x="248" y="99"/>
              </a:cxn>
              <a:cxn ang="0">
                <a:pos x="244" y="135"/>
              </a:cxn>
              <a:cxn ang="0">
                <a:pos x="242" y="123"/>
              </a:cxn>
              <a:cxn ang="0">
                <a:pos x="237" y="146"/>
              </a:cxn>
              <a:cxn ang="0">
                <a:pos x="240" y="174"/>
              </a:cxn>
              <a:cxn ang="0">
                <a:pos x="240" y="184"/>
              </a:cxn>
              <a:cxn ang="0">
                <a:pos x="228" y="191"/>
              </a:cxn>
              <a:cxn ang="0">
                <a:pos x="210" y="190"/>
              </a:cxn>
              <a:cxn ang="0">
                <a:pos x="208" y="182"/>
              </a:cxn>
              <a:cxn ang="0">
                <a:pos x="218" y="158"/>
              </a:cxn>
              <a:cxn ang="0">
                <a:pos x="211" y="132"/>
              </a:cxn>
              <a:cxn ang="0">
                <a:pos x="209" y="168"/>
              </a:cxn>
              <a:cxn ang="0">
                <a:pos x="208" y="181"/>
              </a:cxn>
              <a:cxn ang="0">
                <a:pos x="189" y="186"/>
              </a:cxn>
              <a:cxn ang="0">
                <a:pos x="180" y="175"/>
              </a:cxn>
              <a:cxn ang="0">
                <a:pos x="191" y="144"/>
              </a:cxn>
              <a:cxn ang="0">
                <a:pos x="178" y="126"/>
              </a:cxn>
              <a:cxn ang="0">
                <a:pos x="129" y="120"/>
              </a:cxn>
              <a:cxn ang="0">
                <a:pos x="121" y="156"/>
              </a:cxn>
              <a:cxn ang="0">
                <a:pos x="126" y="177"/>
              </a:cxn>
              <a:cxn ang="0">
                <a:pos x="112" y="185"/>
              </a:cxn>
              <a:cxn ang="0">
                <a:pos x="101" y="184"/>
              </a:cxn>
              <a:cxn ang="0">
                <a:pos x="104" y="175"/>
              </a:cxn>
              <a:cxn ang="0">
                <a:pos x="103" y="167"/>
              </a:cxn>
              <a:cxn ang="0">
                <a:pos x="96" y="145"/>
              </a:cxn>
              <a:cxn ang="0">
                <a:pos x="89" y="121"/>
              </a:cxn>
              <a:cxn ang="0">
                <a:pos x="75" y="145"/>
              </a:cxn>
              <a:cxn ang="0">
                <a:pos x="75" y="181"/>
              </a:cxn>
              <a:cxn ang="0">
                <a:pos x="48" y="182"/>
              </a:cxn>
              <a:cxn ang="0">
                <a:pos x="54" y="169"/>
              </a:cxn>
              <a:cxn ang="0">
                <a:pos x="55" y="137"/>
              </a:cxn>
              <a:cxn ang="0">
                <a:pos x="63" y="85"/>
              </a:cxn>
              <a:cxn ang="0">
                <a:pos x="53" y="83"/>
              </a:cxn>
              <a:cxn ang="0">
                <a:pos x="32" y="91"/>
              </a:cxn>
              <a:cxn ang="0">
                <a:pos x="24" y="98"/>
              </a:cxn>
              <a:cxn ang="0">
                <a:pos x="19" y="98"/>
              </a:cxn>
              <a:cxn ang="0">
                <a:pos x="15" y="161"/>
              </a:cxn>
              <a:cxn ang="0">
                <a:pos x="11" y="179"/>
              </a:cxn>
              <a:cxn ang="0">
                <a:pos x="2" y="180"/>
              </a:cxn>
              <a:cxn ang="0">
                <a:pos x="5" y="166"/>
              </a:cxn>
              <a:cxn ang="0">
                <a:pos x="3" y="121"/>
              </a:cxn>
              <a:cxn ang="0">
                <a:pos x="9" y="58"/>
              </a:cxn>
              <a:cxn ang="0">
                <a:pos x="20" y="29"/>
              </a:cxn>
              <a:cxn ang="0">
                <a:pos x="33" y="7"/>
              </a:cxn>
              <a:cxn ang="0">
                <a:pos x="75" y="9"/>
              </a:cxn>
            </a:cxnLst>
            <a:rect l="0" t="0" r="r" b="b"/>
            <a:pathLst>
              <a:path w="253" h="191">
                <a:moveTo>
                  <a:pt x="75" y="9"/>
                </a:moveTo>
                <a:cubicBezTo>
                  <a:pt x="79" y="9"/>
                  <a:pt x="85" y="8"/>
                  <a:pt x="85" y="8"/>
                </a:cubicBezTo>
                <a:cubicBezTo>
                  <a:pt x="85" y="8"/>
                  <a:pt x="87" y="7"/>
                  <a:pt x="90" y="6"/>
                </a:cubicBezTo>
                <a:cubicBezTo>
                  <a:pt x="93" y="6"/>
                  <a:pt x="96" y="6"/>
                  <a:pt x="96" y="6"/>
                </a:cubicBezTo>
                <a:cubicBezTo>
                  <a:pt x="96" y="6"/>
                  <a:pt x="101" y="6"/>
                  <a:pt x="106" y="5"/>
                </a:cubicBezTo>
                <a:cubicBezTo>
                  <a:pt x="116" y="4"/>
                  <a:pt x="129" y="2"/>
                  <a:pt x="129" y="2"/>
                </a:cubicBezTo>
                <a:cubicBezTo>
                  <a:pt x="129" y="2"/>
                  <a:pt x="137" y="1"/>
                  <a:pt x="145" y="1"/>
                </a:cubicBezTo>
                <a:cubicBezTo>
                  <a:pt x="152" y="0"/>
                  <a:pt x="160" y="1"/>
                  <a:pt x="167" y="1"/>
                </a:cubicBezTo>
                <a:cubicBezTo>
                  <a:pt x="172" y="1"/>
                  <a:pt x="177" y="1"/>
                  <a:pt x="177" y="1"/>
                </a:cubicBezTo>
                <a:cubicBezTo>
                  <a:pt x="177" y="1"/>
                  <a:pt x="182" y="0"/>
                  <a:pt x="186" y="0"/>
                </a:cubicBezTo>
                <a:cubicBezTo>
                  <a:pt x="190" y="1"/>
                  <a:pt x="196" y="4"/>
                  <a:pt x="202" y="5"/>
                </a:cubicBezTo>
                <a:cubicBezTo>
                  <a:pt x="205" y="6"/>
                  <a:pt x="212" y="6"/>
                  <a:pt x="217" y="7"/>
                </a:cubicBezTo>
                <a:cubicBezTo>
                  <a:pt x="222" y="9"/>
                  <a:pt x="225" y="11"/>
                  <a:pt x="227" y="12"/>
                </a:cubicBezTo>
                <a:cubicBezTo>
                  <a:pt x="234" y="17"/>
                  <a:pt x="241" y="24"/>
                  <a:pt x="241" y="24"/>
                </a:cubicBezTo>
                <a:cubicBezTo>
                  <a:pt x="241" y="24"/>
                  <a:pt x="247" y="32"/>
                  <a:pt x="248" y="38"/>
                </a:cubicBezTo>
                <a:cubicBezTo>
                  <a:pt x="252" y="49"/>
                  <a:pt x="253" y="62"/>
                  <a:pt x="253" y="62"/>
                </a:cubicBezTo>
                <a:cubicBezTo>
                  <a:pt x="253" y="62"/>
                  <a:pt x="253" y="70"/>
                  <a:pt x="252" y="77"/>
                </a:cubicBezTo>
                <a:cubicBezTo>
                  <a:pt x="251" y="88"/>
                  <a:pt x="248" y="99"/>
                  <a:pt x="248" y="99"/>
                </a:cubicBezTo>
                <a:cubicBezTo>
                  <a:pt x="248" y="99"/>
                  <a:pt x="247" y="104"/>
                  <a:pt x="246" y="109"/>
                </a:cubicBezTo>
                <a:cubicBezTo>
                  <a:pt x="245" y="118"/>
                  <a:pt x="245" y="128"/>
                  <a:pt x="245" y="128"/>
                </a:cubicBezTo>
                <a:cubicBezTo>
                  <a:pt x="245" y="128"/>
                  <a:pt x="245" y="133"/>
                  <a:pt x="244" y="135"/>
                </a:cubicBezTo>
                <a:cubicBezTo>
                  <a:pt x="244" y="137"/>
                  <a:pt x="243" y="137"/>
                  <a:pt x="243" y="137"/>
                </a:cubicBezTo>
                <a:cubicBezTo>
                  <a:pt x="243" y="137"/>
                  <a:pt x="241" y="136"/>
                  <a:pt x="241" y="133"/>
                </a:cubicBezTo>
                <a:cubicBezTo>
                  <a:pt x="241" y="129"/>
                  <a:pt x="242" y="123"/>
                  <a:pt x="242" y="123"/>
                </a:cubicBezTo>
                <a:cubicBezTo>
                  <a:pt x="242" y="123"/>
                  <a:pt x="241" y="128"/>
                  <a:pt x="239" y="133"/>
                </a:cubicBezTo>
                <a:cubicBezTo>
                  <a:pt x="238" y="137"/>
                  <a:pt x="236" y="141"/>
                  <a:pt x="236" y="141"/>
                </a:cubicBezTo>
                <a:cubicBezTo>
                  <a:pt x="236" y="141"/>
                  <a:pt x="237" y="142"/>
                  <a:pt x="237" y="146"/>
                </a:cubicBezTo>
                <a:cubicBezTo>
                  <a:pt x="237" y="149"/>
                  <a:pt x="237" y="154"/>
                  <a:pt x="237" y="158"/>
                </a:cubicBezTo>
                <a:cubicBezTo>
                  <a:pt x="238" y="165"/>
                  <a:pt x="239" y="172"/>
                  <a:pt x="239" y="172"/>
                </a:cubicBezTo>
                <a:cubicBezTo>
                  <a:pt x="239" y="172"/>
                  <a:pt x="240" y="173"/>
                  <a:pt x="240" y="174"/>
                </a:cubicBezTo>
                <a:cubicBezTo>
                  <a:pt x="240" y="175"/>
                  <a:pt x="239" y="177"/>
                  <a:pt x="239" y="177"/>
                </a:cubicBezTo>
                <a:cubicBezTo>
                  <a:pt x="239" y="177"/>
                  <a:pt x="239" y="179"/>
                  <a:pt x="239" y="181"/>
                </a:cubicBezTo>
                <a:cubicBezTo>
                  <a:pt x="240" y="183"/>
                  <a:pt x="240" y="184"/>
                  <a:pt x="240" y="184"/>
                </a:cubicBezTo>
                <a:cubicBezTo>
                  <a:pt x="240" y="184"/>
                  <a:pt x="241" y="188"/>
                  <a:pt x="239" y="190"/>
                </a:cubicBezTo>
                <a:cubicBezTo>
                  <a:pt x="237" y="191"/>
                  <a:pt x="233" y="190"/>
                  <a:pt x="233" y="190"/>
                </a:cubicBezTo>
                <a:cubicBezTo>
                  <a:pt x="233" y="190"/>
                  <a:pt x="231" y="191"/>
                  <a:pt x="228" y="191"/>
                </a:cubicBezTo>
                <a:cubicBezTo>
                  <a:pt x="224" y="191"/>
                  <a:pt x="219" y="190"/>
                  <a:pt x="219" y="190"/>
                </a:cubicBezTo>
                <a:cubicBezTo>
                  <a:pt x="219" y="190"/>
                  <a:pt x="217" y="191"/>
                  <a:pt x="215" y="191"/>
                </a:cubicBezTo>
                <a:cubicBezTo>
                  <a:pt x="212" y="190"/>
                  <a:pt x="210" y="190"/>
                  <a:pt x="210" y="190"/>
                </a:cubicBezTo>
                <a:cubicBezTo>
                  <a:pt x="210" y="190"/>
                  <a:pt x="207" y="190"/>
                  <a:pt x="207" y="189"/>
                </a:cubicBezTo>
                <a:cubicBezTo>
                  <a:pt x="206" y="188"/>
                  <a:pt x="207" y="186"/>
                  <a:pt x="207" y="186"/>
                </a:cubicBezTo>
                <a:cubicBezTo>
                  <a:pt x="207" y="186"/>
                  <a:pt x="207" y="184"/>
                  <a:pt x="208" y="182"/>
                </a:cubicBezTo>
                <a:cubicBezTo>
                  <a:pt x="210" y="181"/>
                  <a:pt x="212" y="180"/>
                  <a:pt x="212" y="179"/>
                </a:cubicBezTo>
                <a:cubicBezTo>
                  <a:pt x="215" y="175"/>
                  <a:pt x="216" y="172"/>
                  <a:pt x="216" y="172"/>
                </a:cubicBezTo>
                <a:cubicBezTo>
                  <a:pt x="216" y="172"/>
                  <a:pt x="218" y="165"/>
                  <a:pt x="218" y="158"/>
                </a:cubicBezTo>
                <a:cubicBezTo>
                  <a:pt x="218" y="150"/>
                  <a:pt x="217" y="144"/>
                  <a:pt x="217" y="144"/>
                </a:cubicBezTo>
                <a:cubicBezTo>
                  <a:pt x="217" y="144"/>
                  <a:pt x="216" y="138"/>
                  <a:pt x="215" y="135"/>
                </a:cubicBezTo>
                <a:cubicBezTo>
                  <a:pt x="213" y="132"/>
                  <a:pt x="211" y="132"/>
                  <a:pt x="211" y="132"/>
                </a:cubicBezTo>
                <a:cubicBezTo>
                  <a:pt x="211" y="132"/>
                  <a:pt x="210" y="135"/>
                  <a:pt x="210" y="141"/>
                </a:cubicBezTo>
                <a:cubicBezTo>
                  <a:pt x="209" y="150"/>
                  <a:pt x="209" y="162"/>
                  <a:pt x="209" y="162"/>
                </a:cubicBezTo>
                <a:cubicBezTo>
                  <a:pt x="209" y="162"/>
                  <a:pt x="209" y="165"/>
                  <a:pt x="209" y="168"/>
                </a:cubicBezTo>
                <a:cubicBezTo>
                  <a:pt x="209" y="170"/>
                  <a:pt x="207" y="173"/>
                  <a:pt x="207" y="173"/>
                </a:cubicBezTo>
                <a:cubicBezTo>
                  <a:pt x="207" y="177"/>
                  <a:pt x="207" y="177"/>
                  <a:pt x="207" y="177"/>
                </a:cubicBezTo>
                <a:cubicBezTo>
                  <a:pt x="207" y="177"/>
                  <a:pt x="208" y="179"/>
                  <a:pt x="208" y="181"/>
                </a:cubicBezTo>
                <a:cubicBezTo>
                  <a:pt x="208" y="183"/>
                  <a:pt x="206" y="184"/>
                  <a:pt x="206" y="184"/>
                </a:cubicBezTo>
                <a:cubicBezTo>
                  <a:pt x="206" y="184"/>
                  <a:pt x="202" y="187"/>
                  <a:pt x="198" y="186"/>
                </a:cubicBezTo>
                <a:cubicBezTo>
                  <a:pt x="196" y="186"/>
                  <a:pt x="192" y="186"/>
                  <a:pt x="189" y="186"/>
                </a:cubicBezTo>
                <a:cubicBezTo>
                  <a:pt x="184" y="185"/>
                  <a:pt x="180" y="183"/>
                  <a:pt x="180" y="183"/>
                </a:cubicBezTo>
                <a:cubicBezTo>
                  <a:pt x="180" y="183"/>
                  <a:pt x="178" y="183"/>
                  <a:pt x="178" y="181"/>
                </a:cubicBezTo>
                <a:cubicBezTo>
                  <a:pt x="178" y="179"/>
                  <a:pt x="180" y="175"/>
                  <a:pt x="180" y="175"/>
                </a:cubicBezTo>
                <a:cubicBezTo>
                  <a:pt x="180" y="175"/>
                  <a:pt x="184" y="173"/>
                  <a:pt x="185" y="170"/>
                </a:cubicBezTo>
                <a:cubicBezTo>
                  <a:pt x="188" y="166"/>
                  <a:pt x="188" y="161"/>
                  <a:pt x="188" y="161"/>
                </a:cubicBezTo>
                <a:cubicBezTo>
                  <a:pt x="188" y="161"/>
                  <a:pt x="191" y="152"/>
                  <a:pt x="191" y="144"/>
                </a:cubicBezTo>
                <a:cubicBezTo>
                  <a:pt x="191" y="134"/>
                  <a:pt x="189" y="126"/>
                  <a:pt x="189" y="126"/>
                </a:cubicBezTo>
                <a:cubicBezTo>
                  <a:pt x="189" y="126"/>
                  <a:pt x="185" y="126"/>
                  <a:pt x="183" y="126"/>
                </a:cubicBezTo>
                <a:cubicBezTo>
                  <a:pt x="180" y="126"/>
                  <a:pt x="178" y="126"/>
                  <a:pt x="178" y="126"/>
                </a:cubicBezTo>
                <a:cubicBezTo>
                  <a:pt x="178" y="126"/>
                  <a:pt x="158" y="127"/>
                  <a:pt x="152" y="126"/>
                </a:cubicBezTo>
                <a:cubicBezTo>
                  <a:pt x="139" y="125"/>
                  <a:pt x="133" y="120"/>
                  <a:pt x="133" y="120"/>
                </a:cubicBezTo>
                <a:cubicBezTo>
                  <a:pt x="133" y="120"/>
                  <a:pt x="130" y="119"/>
                  <a:pt x="129" y="120"/>
                </a:cubicBezTo>
                <a:cubicBezTo>
                  <a:pt x="125" y="120"/>
                  <a:pt x="119" y="122"/>
                  <a:pt x="119" y="122"/>
                </a:cubicBezTo>
                <a:cubicBezTo>
                  <a:pt x="119" y="122"/>
                  <a:pt x="118" y="129"/>
                  <a:pt x="118" y="135"/>
                </a:cubicBezTo>
                <a:cubicBezTo>
                  <a:pt x="119" y="145"/>
                  <a:pt x="121" y="156"/>
                  <a:pt x="121" y="156"/>
                </a:cubicBezTo>
                <a:cubicBezTo>
                  <a:pt x="121" y="156"/>
                  <a:pt x="121" y="158"/>
                  <a:pt x="122" y="161"/>
                </a:cubicBezTo>
                <a:cubicBezTo>
                  <a:pt x="122" y="165"/>
                  <a:pt x="122" y="170"/>
                  <a:pt x="122" y="170"/>
                </a:cubicBezTo>
                <a:cubicBezTo>
                  <a:pt x="122" y="170"/>
                  <a:pt x="125" y="174"/>
                  <a:pt x="126" y="177"/>
                </a:cubicBezTo>
                <a:cubicBezTo>
                  <a:pt x="127" y="180"/>
                  <a:pt x="127" y="182"/>
                  <a:pt x="127" y="182"/>
                </a:cubicBezTo>
                <a:cubicBezTo>
                  <a:pt x="127" y="182"/>
                  <a:pt x="126" y="185"/>
                  <a:pt x="124" y="185"/>
                </a:cubicBezTo>
                <a:cubicBezTo>
                  <a:pt x="120" y="186"/>
                  <a:pt x="112" y="185"/>
                  <a:pt x="112" y="185"/>
                </a:cubicBezTo>
                <a:cubicBezTo>
                  <a:pt x="112" y="185"/>
                  <a:pt x="109" y="185"/>
                  <a:pt x="107" y="185"/>
                </a:cubicBezTo>
                <a:cubicBezTo>
                  <a:pt x="105" y="185"/>
                  <a:pt x="103" y="184"/>
                  <a:pt x="103" y="184"/>
                </a:cubicBezTo>
                <a:cubicBezTo>
                  <a:pt x="103" y="184"/>
                  <a:pt x="102" y="184"/>
                  <a:pt x="101" y="184"/>
                </a:cubicBezTo>
                <a:cubicBezTo>
                  <a:pt x="99" y="184"/>
                  <a:pt x="97" y="184"/>
                  <a:pt x="97" y="184"/>
                </a:cubicBezTo>
                <a:cubicBezTo>
                  <a:pt x="97" y="184"/>
                  <a:pt x="98" y="180"/>
                  <a:pt x="99" y="178"/>
                </a:cubicBezTo>
                <a:cubicBezTo>
                  <a:pt x="101" y="176"/>
                  <a:pt x="104" y="175"/>
                  <a:pt x="104" y="175"/>
                </a:cubicBezTo>
                <a:cubicBezTo>
                  <a:pt x="104" y="175"/>
                  <a:pt x="106" y="173"/>
                  <a:pt x="106" y="172"/>
                </a:cubicBezTo>
                <a:cubicBezTo>
                  <a:pt x="106" y="170"/>
                  <a:pt x="105" y="169"/>
                  <a:pt x="105" y="169"/>
                </a:cubicBezTo>
                <a:cubicBezTo>
                  <a:pt x="105" y="169"/>
                  <a:pt x="104" y="168"/>
                  <a:pt x="103" y="167"/>
                </a:cubicBezTo>
                <a:cubicBezTo>
                  <a:pt x="102" y="166"/>
                  <a:pt x="101" y="163"/>
                  <a:pt x="101" y="163"/>
                </a:cubicBezTo>
                <a:cubicBezTo>
                  <a:pt x="101" y="163"/>
                  <a:pt x="99" y="160"/>
                  <a:pt x="98" y="155"/>
                </a:cubicBezTo>
                <a:cubicBezTo>
                  <a:pt x="96" y="151"/>
                  <a:pt x="96" y="145"/>
                  <a:pt x="96" y="145"/>
                </a:cubicBezTo>
                <a:cubicBezTo>
                  <a:pt x="96" y="145"/>
                  <a:pt x="94" y="138"/>
                  <a:pt x="93" y="132"/>
                </a:cubicBezTo>
                <a:cubicBezTo>
                  <a:pt x="92" y="125"/>
                  <a:pt x="91" y="119"/>
                  <a:pt x="91" y="119"/>
                </a:cubicBezTo>
                <a:cubicBezTo>
                  <a:pt x="91" y="119"/>
                  <a:pt x="90" y="120"/>
                  <a:pt x="89" y="121"/>
                </a:cubicBezTo>
                <a:cubicBezTo>
                  <a:pt x="88" y="122"/>
                  <a:pt x="86" y="122"/>
                  <a:pt x="86" y="122"/>
                </a:cubicBezTo>
                <a:cubicBezTo>
                  <a:pt x="86" y="122"/>
                  <a:pt x="83" y="123"/>
                  <a:pt x="82" y="126"/>
                </a:cubicBezTo>
                <a:cubicBezTo>
                  <a:pt x="78" y="133"/>
                  <a:pt x="75" y="145"/>
                  <a:pt x="75" y="145"/>
                </a:cubicBezTo>
                <a:cubicBezTo>
                  <a:pt x="75" y="145"/>
                  <a:pt x="72" y="154"/>
                  <a:pt x="72" y="161"/>
                </a:cubicBezTo>
                <a:cubicBezTo>
                  <a:pt x="72" y="168"/>
                  <a:pt x="75" y="175"/>
                  <a:pt x="75" y="175"/>
                </a:cubicBezTo>
                <a:cubicBezTo>
                  <a:pt x="75" y="175"/>
                  <a:pt x="78" y="179"/>
                  <a:pt x="75" y="181"/>
                </a:cubicBezTo>
                <a:cubicBezTo>
                  <a:pt x="69" y="185"/>
                  <a:pt x="59" y="184"/>
                  <a:pt x="59" y="184"/>
                </a:cubicBezTo>
                <a:cubicBezTo>
                  <a:pt x="59" y="184"/>
                  <a:pt x="56" y="184"/>
                  <a:pt x="54" y="184"/>
                </a:cubicBezTo>
                <a:cubicBezTo>
                  <a:pt x="51" y="183"/>
                  <a:pt x="48" y="182"/>
                  <a:pt x="48" y="182"/>
                </a:cubicBezTo>
                <a:cubicBezTo>
                  <a:pt x="48" y="182"/>
                  <a:pt x="45" y="182"/>
                  <a:pt x="48" y="176"/>
                </a:cubicBezTo>
                <a:cubicBezTo>
                  <a:pt x="49" y="173"/>
                  <a:pt x="51" y="172"/>
                  <a:pt x="51" y="172"/>
                </a:cubicBezTo>
                <a:cubicBezTo>
                  <a:pt x="51" y="172"/>
                  <a:pt x="54" y="171"/>
                  <a:pt x="54" y="169"/>
                </a:cubicBezTo>
                <a:cubicBezTo>
                  <a:pt x="55" y="167"/>
                  <a:pt x="54" y="165"/>
                  <a:pt x="54" y="165"/>
                </a:cubicBezTo>
                <a:cubicBezTo>
                  <a:pt x="54" y="165"/>
                  <a:pt x="52" y="162"/>
                  <a:pt x="52" y="157"/>
                </a:cubicBezTo>
                <a:cubicBezTo>
                  <a:pt x="53" y="149"/>
                  <a:pt x="55" y="140"/>
                  <a:pt x="55" y="137"/>
                </a:cubicBezTo>
                <a:cubicBezTo>
                  <a:pt x="56" y="134"/>
                  <a:pt x="56" y="123"/>
                  <a:pt x="58" y="112"/>
                </a:cubicBezTo>
                <a:cubicBezTo>
                  <a:pt x="60" y="100"/>
                  <a:pt x="64" y="90"/>
                  <a:pt x="64" y="90"/>
                </a:cubicBezTo>
                <a:cubicBezTo>
                  <a:pt x="64" y="90"/>
                  <a:pt x="63" y="88"/>
                  <a:pt x="63" y="85"/>
                </a:cubicBezTo>
                <a:cubicBezTo>
                  <a:pt x="63" y="83"/>
                  <a:pt x="64" y="82"/>
                  <a:pt x="64" y="81"/>
                </a:cubicBezTo>
                <a:cubicBezTo>
                  <a:pt x="64" y="80"/>
                  <a:pt x="62" y="78"/>
                  <a:pt x="62" y="78"/>
                </a:cubicBezTo>
                <a:cubicBezTo>
                  <a:pt x="62" y="78"/>
                  <a:pt x="57" y="82"/>
                  <a:pt x="53" y="83"/>
                </a:cubicBezTo>
                <a:cubicBezTo>
                  <a:pt x="49" y="85"/>
                  <a:pt x="46" y="85"/>
                  <a:pt x="43" y="86"/>
                </a:cubicBezTo>
                <a:cubicBezTo>
                  <a:pt x="39" y="86"/>
                  <a:pt x="36" y="87"/>
                  <a:pt x="36" y="87"/>
                </a:cubicBezTo>
                <a:cubicBezTo>
                  <a:pt x="36" y="87"/>
                  <a:pt x="34" y="89"/>
                  <a:pt x="32" y="91"/>
                </a:cubicBezTo>
                <a:cubicBezTo>
                  <a:pt x="30" y="93"/>
                  <a:pt x="29" y="94"/>
                  <a:pt x="29" y="94"/>
                </a:cubicBezTo>
                <a:cubicBezTo>
                  <a:pt x="29" y="94"/>
                  <a:pt x="27" y="98"/>
                  <a:pt x="25" y="99"/>
                </a:cubicBezTo>
                <a:cubicBezTo>
                  <a:pt x="24" y="100"/>
                  <a:pt x="24" y="98"/>
                  <a:pt x="24" y="98"/>
                </a:cubicBezTo>
                <a:cubicBezTo>
                  <a:pt x="24" y="98"/>
                  <a:pt x="23" y="95"/>
                  <a:pt x="23" y="93"/>
                </a:cubicBezTo>
                <a:cubicBezTo>
                  <a:pt x="24" y="88"/>
                  <a:pt x="25" y="82"/>
                  <a:pt x="25" y="82"/>
                </a:cubicBezTo>
                <a:cubicBezTo>
                  <a:pt x="25" y="82"/>
                  <a:pt x="20" y="89"/>
                  <a:pt x="19" y="98"/>
                </a:cubicBezTo>
                <a:cubicBezTo>
                  <a:pt x="17" y="113"/>
                  <a:pt x="19" y="133"/>
                  <a:pt x="19" y="133"/>
                </a:cubicBezTo>
                <a:cubicBezTo>
                  <a:pt x="19" y="133"/>
                  <a:pt x="19" y="140"/>
                  <a:pt x="19" y="146"/>
                </a:cubicBezTo>
                <a:cubicBezTo>
                  <a:pt x="18" y="154"/>
                  <a:pt x="15" y="161"/>
                  <a:pt x="15" y="161"/>
                </a:cubicBezTo>
                <a:cubicBezTo>
                  <a:pt x="15" y="161"/>
                  <a:pt x="12" y="165"/>
                  <a:pt x="12" y="169"/>
                </a:cubicBezTo>
                <a:cubicBezTo>
                  <a:pt x="11" y="173"/>
                  <a:pt x="11" y="176"/>
                  <a:pt x="11" y="176"/>
                </a:cubicBezTo>
                <a:cubicBezTo>
                  <a:pt x="11" y="176"/>
                  <a:pt x="12" y="178"/>
                  <a:pt x="11" y="179"/>
                </a:cubicBezTo>
                <a:cubicBezTo>
                  <a:pt x="8" y="183"/>
                  <a:pt x="8" y="179"/>
                  <a:pt x="7" y="178"/>
                </a:cubicBezTo>
                <a:cubicBezTo>
                  <a:pt x="6" y="178"/>
                  <a:pt x="5" y="179"/>
                  <a:pt x="5" y="179"/>
                </a:cubicBezTo>
                <a:cubicBezTo>
                  <a:pt x="5" y="179"/>
                  <a:pt x="3" y="181"/>
                  <a:pt x="2" y="180"/>
                </a:cubicBezTo>
                <a:cubicBezTo>
                  <a:pt x="2" y="179"/>
                  <a:pt x="4" y="176"/>
                  <a:pt x="4" y="176"/>
                </a:cubicBezTo>
                <a:cubicBezTo>
                  <a:pt x="4" y="176"/>
                  <a:pt x="4" y="175"/>
                  <a:pt x="5" y="174"/>
                </a:cubicBezTo>
                <a:cubicBezTo>
                  <a:pt x="5" y="172"/>
                  <a:pt x="5" y="169"/>
                  <a:pt x="5" y="166"/>
                </a:cubicBezTo>
                <a:cubicBezTo>
                  <a:pt x="6" y="163"/>
                  <a:pt x="6" y="161"/>
                  <a:pt x="6" y="161"/>
                </a:cubicBezTo>
                <a:cubicBezTo>
                  <a:pt x="6" y="161"/>
                  <a:pt x="8" y="155"/>
                  <a:pt x="8" y="148"/>
                </a:cubicBezTo>
                <a:cubicBezTo>
                  <a:pt x="7" y="137"/>
                  <a:pt x="3" y="121"/>
                  <a:pt x="3" y="121"/>
                </a:cubicBezTo>
                <a:cubicBezTo>
                  <a:pt x="3" y="121"/>
                  <a:pt x="0" y="108"/>
                  <a:pt x="0" y="97"/>
                </a:cubicBezTo>
                <a:cubicBezTo>
                  <a:pt x="0" y="83"/>
                  <a:pt x="3" y="71"/>
                  <a:pt x="3" y="71"/>
                </a:cubicBezTo>
                <a:cubicBezTo>
                  <a:pt x="3" y="71"/>
                  <a:pt x="7" y="63"/>
                  <a:pt x="9" y="58"/>
                </a:cubicBezTo>
                <a:cubicBezTo>
                  <a:pt x="11" y="51"/>
                  <a:pt x="12" y="46"/>
                  <a:pt x="12" y="46"/>
                </a:cubicBezTo>
                <a:cubicBezTo>
                  <a:pt x="12" y="46"/>
                  <a:pt x="12" y="41"/>
                  <a:pt x="13" y="38"/>
                </a:cubicBezTo>
                <a:cubicBezTo>
                  <a:pt x="14" y="36"/>
                  <a:pt x="18" y="32"/>
                  <a:pt x="20" y="29"/>
                </a:cubicBezTo>
                <a:cubicBezTo>
                  <a:pt x="22" y="24"/>
                  <a:pt x="24" y="21"/>
                  <a:pt x="24" y="21"/>
                </a:cubicBezTo>
                <a:cubicBezTo>
                  <a:pt x="24" y="21"/>
                  <a:pt x="25" y="16"/>
                  <a:pt x="26" y="14"/>
                </a:cubicBezTo>
                <a:cubicBezTo>
                  <a:pt x="29" y="10"/>
                  <a:pt x="33" y="7"/>
                  <a:pt x="33" y="7"/>
                </a:cubicBezTo>
                <a:cubicBezTo>
                  <a:pt x="33" y="7"/>
                  <a:pt x="36" y="3"/>
                  <a:pt x="39" y="3"/>
                </a:cubicBezTo>
                <a:cubicBezTo>
                  <a:pt x="48" y="3"/>
                  <a:pt x="67" y="8"/>
                  <a:pt x="67" y="8"/>
                </a:cubicBezTo>
                <a:cubicBezTo>
                  <a:pt x="67" y="8"/>
                  <a:pt x="71" y="9"/>
                  <a:pt x="75" y="9"/>
                </a:cubicBezTo>
              </a:path>
            </a:pathLst>
          </a:custGeom>
          <a:solidFill>
            <a:schemeClr val="tx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 name="Rhino_front_view"/>
          <p:cNvSpPr>
            <a:spLocks/>
          </p:cNvSpPr>
          <p:nvPr/>
        </p:nvSpPr>
        <p:spPr bwMode="auto">
          <a:xfrm>
            <a:off x="1259632" y="4509120"/>
            <a:ext cx="788464" cy="720080"/>
          </a:xfrm>
          <a:custGeom>
            <a:avLst/>
            <a:gdLst/>
            <a:ahLst/>
            <a:cxnLst>
              <a:cxn ang="0">
                <a:pos x="12" y="47"/>
              </a:cxn>
              <a:cxn ang="0">
                <a:pos x="53" y="26"/>
              </a:cxn>
              <a:cxn ang="0">
                <a:pos x="98" y="19"/>
              </a:cxn>
              <a:cxn ang="0">
                <a:pos x="168" y="44"/>
              </a:cxn>
              <a:cxn ang="0">
                <a:pos x="177" y="51"/>
              </a:cxn>
              <a:cxn ang="0">
                <a:pos x="182" y="37"/>
              </a:cxn>
              <a:cxn ang="0">
                <a:pos x="183" y="32"/>
              </a:cxn>
              <a:cxn ang="0">
                <a:pos x="192" y="51"/>
              </a:cxn>
              <a:cxn ang="0">
                <a:pos x="189" y="65"/>
              </a:cxn>
              <a:cxn ang="0">
                <a:pos x="192" y="80"/>
              </a:cxn>
              <a:cxn ang="0">
                <a:pos x="192" y="97"/>
              </a:cxn>
              <a:cxn ang="0">
                <a:pos x="209" y="102"/>
              </a:cxn>
              <a:cxn ang="0">
                <a:pos x="204" y="125"/>
              </a:cxn>
              <a:cxn ang="0">
                <a:pos x="236" y="128"/>
              </a:cxn>
              <a:cxn ang="0">
                <a:pos x="223" y="152"/>
              </a:cxn>
              <a:cxn ang="0">
                <a:pos x="193" y="178"/>
              </a:cxn>
              <a:cxn ang="0">
                <a:pos x="150" y="156"/>
              </a:cxn>
              <a:cxn ang="0">
                <a:pos x="141" y="164"/>
              </a:cxn>
              <a:cxn ang="0">
                <a:pos x="140" y="170"/>
              </a:cxn>
              <a:cxn ang="0">
                <a:pos x="143" y="178"/>
              </a:cxn>
              <a:cxn ang="0">
                <a:pos x="147" y="193"/>
              </a:cxn>
              <a:cxn ang="0">
                <a:pos x="122" y="194"/>
              </a:cxn>
              <a:cxn ang="0">
                <a:pos x="121" y="172"/>
              </a:cxn>
              <a:cxn ang="0">
                <a:pos x="120" y="146"/>
              </a:cxn>
              <a:cxn ang="0">
                <a:pos x="112" y="145"/>
              </a:cxn>
              <a:cxn ang="0">
                <a:pos x="106" y="167"/>
              </a:cxn>
              <a:cxn ang="0">
                <a:pos x="109" y="183"/>
              </a:cxn>
              <a:cxn ang="0">
                <a:pos x="103" y="194"/>
              </a:cxn>
              <a:cxn ang="0">
                <a:pos x="76" y="191"/>
              </a:cxn>
              <a:cxn ang="0">
                <a:pos x="82" y="158"/>
              </a:cxn>
              <a:cxn ang="0">
                <a:pos x="69" y="153"/>
              </a:cxn>
              <a:cxn ang="0">
                <a:pos x="71" y="168"/>
              </a:cxn>
              <a:cxn ang="0">
                <a:pos x="69" y="182"/>
              </a:cxn>
              <a:cxn ang="0">
                <a:pos x="49" y="182"/>
              </a:cxn>
              <a:cxn ang="0">
                <a:pos x="47" y="172"/>
              </a:cxn>
              <a:cxn ang="0">
                <a:pos x="31" y="133"/>
              </a:cxn>
            </a:cxnLst>
            <a:rect l="0" t="0" r="r" b="b"/>
            <a:pathLst>
              <a:path w="239" h="197">
                <a:moveTo>
                  <a:pt x="8" y="99"/>
                </a:moveTo>
                <a:cubicBezTo>
                  <a:pt x="8" y="99"/>
                  <a:pt x="0" y="58"/>
                  <a:pt x="12" y="47"/>
                </a:cubicBezTo>
                <a:cubicBezTo>
                  <a:pt x="15" y="45"/>
                  <a:pt x="23" y="37"/>
                  <a:pt x="35" y="32"/>
                </a:cubicBezTo>
                <a:cubicBezTo>
                  <a:pt x="37" y="30"/>
                  <a:pt x="44" y="24"/>
                  <a:pt x="53" y="26"/>
                </a:cubicBezTo>
                <a:cubicBezTo>
                  <a:pt x="56" y="25"/>
                  <a:pt x="72" y="12"/>
                  <a:pt x="78" y="15"/>
                </a:cubicBezTo>
                <a:cubicBezTo>
                  <a:pt x="82" y="16"/>
                  <a:pt x="94" y="19"/>
                  <a:pt x="98" y="19"/>
                </a:cubicBezTo>
                <a:cubicBezTo>
                  <a:pt x="102" y="17"/>
                  <a:pt x="120" y="0"/>
                  <a:pt x="132" y="12"/>
                </a:cubicBezTo>
                <a:cubicBezTo>
                  <a:pt x="135" y="13"/>
                  <a:pt x="153" y="9"/>
                  <a:pt x="168" y="44"/>
                </a:cubicBezTo>
                <a:cubicBezTo>
                  <a:pt x="170" y="47"/>
                  <a:pt x="172" y="49"/>
                  <a:pt x="172" y="49"/>
                </a:cubicBezTo>
                <a:cubicBezTo>
                  <a:pt x="172" y="49"/>
                  <a:pt x="175" y="49"/>
                  <a:pt x="177" y="51"/>
                </a:cubicBezTo>
                <a:cubicBezTo>
                  <a:pt x="179" y="51"/>
                  <a:pt x="180" y="51"/>
                  <a:pt x="178" y="48"/>
                </a:cubicBezTo>
                <a:cubicBezTo>
                  <a:pt x="178" y="46"/>
                  <a:pt x="179" y="39"/>
                  <a:pt x="182" y="37"/>
                </a:cubicBezTo>
                <a:cubicBezTo>
                  <a:pt x="183" y="36"/>
                  <a:pt x="182" y="34"/>
                  <a:pt x="182" y="33"/>
                </a:cubicBezTo>
                <a:cubicBezTo>
                  <a:pt x="181" y="32"/>
                  <a:pt x="182" y="32"/>
                  <a:pt x="183" y="32"/>
                </a:cubicBezTo>
                <a:cubicBezTo>
                  <a:pt x="185" y="32"/>
                  <a:pt x="201" y="32"/>
                  <a:pt x="197" y="45"/>
                </a:cubicBezTo>
                <a:cubicBezTo>
                  <a:pt x="197" y="46"/>
                  <a:pt x="192" y="51"/>
                  <a:pt x="192" y="51"/>
                </a:cubicBezTo>
                <a:cubicBezTo>
                  <a:pt x="192" y="51"/>
                  <a:pt x="192" y="53"/>
                  <a:pt x="191" y="56"/>
                </a:cubicBezTo>
                <a:cubicBezTo>
                  <a:pt x="191" y="58"/>
                  <a:pt x="190" y="65"/>
                  <a:pt x="189" y="65"/>
                </a:cubicBezTo>
                <a:cubicBezTo>
                  <a:pt x="189" y="66"/>
                  <a:pt x="190" y="67"/>
                  <a:pt x="190" y="68"/>
                </a:cubicBezTo>
                <a:cubicBezTo>
                  <a:pt x="190" y="69"/>
                  <a:pt x="197" y="74"/>
                  <a:pt x="192" y="80"/>
                </a:cubicBezTo>
                <a:cubicBezTo>
                  <a:pt x="191" y="81"/>
                  <a:pt x="190" y="83"/>
                  <a:pt x="190" y="83"/>
                </a:cubicBezTo>
                <a:cubicBezTo>
                  <a:pt x="190" y="83"/>
                  <a:pt x="190" y="93"/>
                  <a:pt x="192" y="97"/>
                </a:cubicBezTo>
                <a:cubicBezTo>
                  <a:pt x="194" y="99"/>
                  <a:pt x="196" y="103"/>
                  <a:pt x="196" y="104"/>
                </a:cubicBezTo>
                <a:cubicBezTo>
                  <a:pt x="197" y="105"/>
                  <a:pt x="206" y="103"/>
                  <a:pt x="209" y="102"/>
                </a:cubicBezTo>
                <a:cubicBezTo>
                  <a:pt x="211" y="101"/>
                  <a:pt x="213" y="101"/>
                  <a:pt x="212" y="104"/>
                </a:cubicBezTo>
                <a:cubicBezTo>
                  <a:pt x="212" y="107"/>
                  <a:pt x="205" y="123"/>
                  <a:pt x="204" y="125"/>
                </a:cubicBezTo>
                <a:cubicBezTo>
                  <a:pt x="205" y="127"/>
                  <a:pt x="208" y="127"/>
                  <a:pt x="209" y="127"/>
                </a:cubicBezTo>
                <a:cubicBezTo>
                  <a:pt x="209" y="128"/>
                  <a:pt x="230" y="126"/>
                  <a:pt x="236" y="128"/>
                </a:cubicBezTo>
                <a:cubicBezTo>
                  <a:pt x="238" y="129"/>
                  <a:pt x="239" y="129"/>
                  <a:pt x="238" y="130"/>
                </a:cubicBezTo>
                <a:cubicBezTo>
                  <a:pt x="238" y="131"/>
                  <a:pt x="229" y="146"/>
                  <a:pt x="223" y="152"/>
                </a:cubicBezTo>
                <a:cubicBezTo>
                  <a:pt x="222" y="153"/>
                  <a:pt x="210" y="161"/>
                  <a:pt x="208" y="162"/>
                </a:cubicBezTo>
                <a:cubicBezTo>
                  <a:pt x="209" y="163"/>
                  <a:pt x="208" y="175"/>
                  <a:pt x="193" y="178"/>
                </a:cubicBezTo>
                <a:cubicBezTo>
                  <a:pt x="190" y="178"/>
                  <a:pt x="165" y="184"/>
                  <a:pt x="163" y="173"/>
                </a:cubicBezTo>
                <a:cubicBezTo>
                  <a:pt x="160" y="169"/>
                  <a:pt x="152" y="159"/>
                  <a:pt x="150" y="156"/>
                </a:cubicBezTo>
                <a:cubicBezTo>
                  <a:pt x="148" y="153"/>
                  <a:pt x="146" y="152"/>
                  <a:pt x="146" y="152"/>
                </a:cubicBezTo>
                <a:cubicBezTo>
                  <a:pt x="146" y="152"/>
                  <a:pt x="143" y="161"/>
                  <a:pt x="141" y="164"/>
                </a:cubicBezTo>
                <a:cubicBezTo>
                  <a:pt x="141" y="166"/>
                  <a:pt x="141" y="167"/>
                  <a:pt x="140" y="168"/>
                </a:cubicBezTo>
                <a:cubicBezTo>
                  <a:pt x="140" y="169"/>
                  <a:pt x="140" y="170"/>
                  <a:pt x="140" y="170"/>
                </a:cubicBezTo>
                <a:cubicBezTo>
                  <a:pt x="140" y="171"/>
                  <a:pt x="140" y="171"/>
                  <a:pt x="140" y="171"/>
                </a:cubicBezTo>
                <a:cubicBezTo>
                  <a:pt x="140" y="171"/>
                  <a:pt x="141" y="176"/>
                  <a:pt x="143" y="178"/>
                </a:cubicBezTo>
                <a:cubicBezTo>
                  <a:pt x="145" y="180"/>
                  <a:pt x="152" y="183"/>
                  <a:pt x="151" y="188"/>
                </a:cubicBezTo>
                <a:cubicBezTo>
                  <a:pt x="151" y="191"/>
                  <a:pt x="149" y="193"/>
                  <a:pt x="147" y="193"/>
                </a:cubicBezTo>
                <a:cubicBezTo>
                  <a:pt x="145" y="194"/>
                  <a:pt x="134" y="194"/>
                  <a:pt x="133" y="194"/>
                </a:cubicBezTo>
                <a:cubicBezTo>
                  <a:pt x="132" y="193"/>
                  <a:pt x="126" y="196"/>
                  <a:pt x="122" y="194"/>
                </a:cubicBezTo>
                <a:cubicBezTo>
                  <a:pt x="119" y="192"/>
                  <a:pt x="116" y="191"/>
                  <a:pt x="120" y="181"/>
                </a:cubicBezTo>
                <a:cubicBezTo>
                  <a:pt x="121" y="177"/>
                  <a:pt x="121" y="172"/>
                  <a:pt x="121" y="172"/>
                </a:cubicBezTo>
                <a:cubicBezTo>
                  <a:pt x="121" y="172"/>
                  <a:pt x="119" y="158"/>
                  <a:pt x="122" y="154"/>
                </a:cubicBezTo>
                <a:cubicBezTo>
                  <a:pt x="121" y="152"/>
                  <a:pt x="120" y="147"/>
                  <a:pt x="120" y="146"/>
                </a:cubicBezTo>
                <a:cubicBezTo>
                  <a:pt x="120" y="145"/>
                  <a:pt x="118" y="145"/>
                  <a:pt x="118" y="145"/>
                </a:cubicBezTo>
                <a:cubicBezTo>
                  <a:pt x="118" y="145"/>
                  <a:pt x="114" y="146"/>
                  <a:pt x="112" y="145"/>
                </a:cubicBezTo>
                <a:cubicBezTo>
                  <a:pt x="111" y="147"/>
                  <a:pt x="110" y="147"/>
                  <a:pt x="109" y="147"/>
                </a:cubicBezTo>
                <a:cubicBezTo>
                  <a:pt x="107" y="147"/>
                  <a:pt x="106" y="165"/>
                  <a:pt x="106" y="167"/>
                </a:cubicBezTo>
                <a:cubicBezTo>
                  <a:pt x="105" y="170"/>
                  <a:pt x="105" y="176"/>
                  <a:pt x="105" y="177"/>
                </a:cubicBezTo>
                <a:cubicBezTo>
                  <a:pt x="106" y="178"/>
                  <a:pt x="108" y="182"/>
                  <a:pt x="109" y="183"/>
                </a:cubicBezTo>
                <a:cubicBezTo>
                  <a:pt x="110" y="184"/>
                  <a:pt x="115" y="189"/>
                  <a:pt x="110" y="193"/>
                </a:cubicBezTo>
                <a:cubicBezTo>
                  <a:pt x="108" y="194"/>
                  <a:pt x="105" y="194"/>
                  <a:pt x="103" y="194"/>
                </a:cubicBezTo>
                <a:cubicBezTo>
                  <a:pt x="102" y="193"/>
                  <a:pt x="89" y="197"/>
                  <a:pt x="85" y="194"/>
                </a:cubicBezTo>
                <a:cubicBezTo>
                  <a:pt x="83" y="194"/>
                  <a:pt x="76" y="195"/>
                  <a:pt x="76" y="191"/>
                </a:cubicBezTo>
                <a:cubicBezTo>
                  <a:pt x="75" y="187"/>
                  <a:pt x="79" y="181"/>
                  <a:pt x="82" y="178"/>
                </a:cubicBezTo>
                <a:cubicBezTo>
                  <a:pt x="84" y="175"/>
                  <a:pt x="85" y="164"/>
                  <a:pt x="82" y="158"/>
                </a:cubicBezTo>
                <a:cubicBezTo>
                  <a:pt x="79" y="152"/>
                  <a:pt x="74" y="145"/>
                  <a:pt x="74" y="145"/>
                </a:cubicBezTo>
                <a:cubicBezTo>
                  <a:pt x="74" y="145"/>
                  <a:pt x="70" y="150"/>
                  <a:pt x="69" y="153"/>
                </a:cubicBezTo>
                <a:cubicBezTo>
                  <a:pt x="69" y="156"/>
                  <a:pt x="69" y="164"/>
                  <a:pt x="69" y="164"/>
                </a:cubicBezTo>
                <a:cubicBezTo>
                  <a:pt x="69" y="165"/>
                  <a:pt x="70" y="167"/>
                  <a:pt x="71" y="168"/>
                </a:cubicBezTo>
                <a:cubicBezTo>
                  <a:pt x="73" y="169"/>
                  <a:pt x="78" y="175"/>
                  <a:pt x="75" y="178"/>
                </a:cubicBezTo>
                <a:cubicBezTo>
                  <a:pt x="72" y="180"/>
                  <a:pt x="71" y="182"/>
                  <a:pt x="69" y="182"/>
                </a:cubicBezTo>
                <a:cubicBezTo>
                  <a:pt x="53" y="182"/>
                  <a:pt x="53" y="182"/>
                  <a:pt x="53" y="182"/>
                </a:cubicBezTo>
                <a:cubicBezTo>
                  <a:pt x="50" y="182"/>
                  <a:pt x="49" y="182"/>
                  <a:pt x="49" y="182"/>
                </a:cubicBezTo>
                <a:cubicBezTo>
                  <a:pt x="48" y="182"/>
                  <a:pt x="46" y="183"/>
                  <a:pt x="45" y="182"/>
                </a:cubicBezTo>
                <a:cubicBezTo>
                  <a:pt x="45" y="180"/>
                  <a:pt x="44" y="177"/>
                  <a:pt x="47" y="172"/>
                </a:cubicBezTo>
                <a:cubicBezTo>
                  <a:pt x="48" y="169"/>
                  <a:pt x="49" y="161"/>
                  <a:pt x="43" y="156"/>
                </a:cubicBezTo>
                <a:cubicBezTo>
                  <a:pt x="41" y="153"/>
                  <a:pt x="29" y="137"/>
                  <a:pt x="31" y="133"/>
                </a:cubicBezTo>
                <a:cubicBezTo>
                  <a:pt x="29" y="129"/>
                  <a:pt x="12" y="111"/>
                  <a:pt x="8" y="99"/>
                </a:cubicBezTo>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2" name="Rhino"/>
          <p:cNvSpPr>
            <a:spLocks/>
          </p:cNvSpPr>
          <p:nvPr/>
        </p:nvSpPr>
        <p:spPr bwMode="auto">
          <a:xfrm>
            <a:off x="1187624" y="5536317"/>
            <a:ext cx="1065314" cy="484971"/>
          </a:xfrm>
          <a:custGeom>
            <a:avLst/>
            <a:gdLst/>
            <a:ahLst/>
            <a:cxnLst>
              <a:cxn ang="0">
                <a:pos x="36" y="113"/>
              </a:cxn>
              <a:cxn ang="0">
                <a:pos x="4" y="79"/>
              </a:cxn>
              <a:cxn ang="0">
                <a:pos x="4" y="70"/>
              </a:cxn>
              <a:cxn ang="0">
                <a:pos x="38" y="85"/>
              </a:cxn>
              <a:cxn ang="0">
                <a:pos x="40" y="78"/>
              </a:cxn>
              <a:cxn ang="0">
                <a:pos x="42" y="68"/>
              </a:cxn>
              <a:cxn ang="0">
                <a:pos x="55" y="77"/>
              </a:cxn>
              <a:cxn ang="0">
                <a:pos x="62" y="51"/>
              </a:cxn>
              <a:cxn ang="0">
                <a:pos x="53" y="43"/>
              </a:cxn>
              <a:cxn ang="0">
                <a:pos x="47" y="33"/>
              </a:cxn>
              <a:cxn ang="0">
                <a:pos x="49" y="29"/>
              </a:cxn>
              <a:cxn ang="0">
                <a:pos x="60" y="33"/>
              </a:cxn>
              <a:cxn ang="0">
                <a:pos x="73" y="35"/>
              </a:cxn>
              <a:cxn ang="0">
                <a:pos x="71" y="24"/>
              </a:cxn>
              <a:cxn ang="0">
                <a:pos x="80" y="20"/>
              </a:cxn>
              <a:cxn ang="0">
                <a:pos x="84" y="24"/>
              </a:cxn>
              <a:cxn ang="0">
                <a:pos x="90" y="14"/>
              </a:cxn>
              <a:cxn ang="0">
                <a:pos x="102" y="6"/>
              </a:cxn>
              <a:cxn ang="0">
                <a:pos x="117" y="2"/>
              </a:cxn>
              <a:cxn ang="0">
                <a:pos x="133" y="2"/>
              </a:cxn>
              <a:cxn ang="0">
                <a:pos x="166" y="3"/>
              </a:cxn>
              <a:cxn ang="0">
                <a:pos x="185" y="6"/>
              </a:cxn>
              <a:cxn ang="0">
                <a:pos x="224" y="2"/>
              </a:cxn>
              <a:cxn ang="0">
                <a:pos x="263" y="2"/>
              </a:cxn>
              <a:cxn ang="0">
                <a:pos x="307" y="7"/>
              </a:cxn>
              <a:cxn ang="0">
                <a:pos x="338" y="31"/>
              </a:cxn>
              <a:cxn ang="0">
                <a:pos x="346" y="47"/>
              </a:cxn>
              <a:cxn ang="0">
                <a:pos x="346" y="69"/>
              </a:cxn>
              <a:cxn ang="0">
                <a:pos x="327" y="106"/>
              </a:cxn>
              <a:cxn ang="0">
                <a:pos x="318" y="129"/>
              </a:cxn>
              <a:cxn ang="0">
                <a:pos x="314" y="141"/>
              </a:cxn>
              <a:cxn ang="0">
                <a:pos x="308" y="149"/>
              </a:cxn>
              <a:cxn ang="0">
                <a:pos x="309" y="162"/>
              </a:cxn>
              <a:cxn ang="0">
                <a:pos x="296" y="164"/>
              </a:cxn>
              <a:cxn ang="0">
                <a:pos x="282" y="156"/>
              </a:cxn>
              <a:cxn ang="0">
                <a:pos x="291" y="143"/>
              </a:cxn>
              <a:cxn ang="0">
                <a:pos x="291" y="128"/>
              </a:cxn>
              <a:cxn ang="0">
                <a:pos x="285" y="106"/>
              </a:cxn>
              <a:cxn ang="0">
                <a:pos x="273" y="105"/>
              </a:cxn>
              <a:cxn ang="0">
                <a:pos x="216" y="122"/>
              </a:cxn>
              <a:cxn ang="0">
                <a:pos x="192" y="133"/>
              </a:cxn>
              <a:cxn ang="0">
                <a:pos x="193" y="141"/>
              </a:cxn>
              <a:cxn ang="0">
                <a:pos x="202" y="164"/>
              </a:cxn>
              <a:cxn ang="0">
                <a:pos x="188" y="168"/>
              </a:cxn>
              <a:cxn ang="0">
                <a:pos x="174" y="160"/>
              </a:cxn>
              <a:cxn ang="0">
                <a:pos x="176" y="147"/>
              </a:cxn>
              <a:cxn ang="0">
                <a:pos x="169" y="141"/>
              </a:cxn>
              <a:cxn ang="0">
                <a:pos x="167" y="152"/>
              </a:cxn>
              <a:cxn ang="0">
                <a:pos x="168" y="165"/>
              </a:cxn>
              <a:cxn ang="0">
                <a:pos x="147" y="166"/>
              </a:cxn>
              <a:cxn ang="0">
                <a:pos x="140" y="161"/>
              </a:cxn>
              <a:cxn ang="0">
                <a:pos x="149" y="152"/>
              </a:cxn>
              <a:cxn ang="0">
                <a:pos x="143" y="128"/>
              </a:cxn>
              <a:cxn ang="0">
                <a:pos x="124" y="116"/>
              </a:cxn>
              <a:cxn ang="0">
                <a:pos x="107" y="115"/>
              </a:cxn>
              <a:cxn ang="0">
                <a:pos x="98" y="116"/>
              </a:cxn>
              <a:cxn ang="0">
                <a:pos x="72" y="129"/>
              </a:cxn>
              <a:cxn ang="0">
                <a:pos x="57" y="133"/>
              </a:cxn>
              <a:cxn ang="0">
                <a:pos x="41" y="133"/>
              </a:cxn>
            </a:cxnLst>
            <a:rect l="0" t="0" r="r" b="b"/>
            <a:pathLst>
              <a:path w="349" h="170">
                <a:moveTo>
                  <a:pt x="37" y="121"/>
                </a:moveTo>
                <a:cubicBezTo>
                  <a:pt x="37" y="121"/>
                  <a:pt x="36" y="118"/>
                  <a:pt x="36" y="116"/>
                </a:cubicBezTo>
                <a:cubicBezTo>
                  <a:pt x="36" y="115"/>
                  <a:pt x="36" y="113"/>
                  <a:pt x="36" y="113"/>
                </a:cubicBezTo>
                <a:cubicBezTo>
                  <a:pt x="36" y="113"/>
                  <a:pt x="27" y="106"/>
                  <a:pt x="20" y="100"/>
                </a:cubicBezTo>
                <a:cubicBezTo>
                  <a:pt x="15" y="94"/>
                  <a:pt x="11" y="89"/>
                  <a:pt x="11" y="89"/>
                </a:cubicBezTo>
                <a:cubicBezTo>
                  <a:pt x="11" y="89"/>
                  <a:pt x="7" y="84"/>
                  <a:pt x="4" y="79"/>
                </a:cubicBezTo>
                <a:cubicBezTo>
                  <a:pt x="2" y="75"/>
                  <a:pt x="0" y="70"/>
                  <a:pt x="0" y="70"/>
                </a:cubicBezTo>
                <a:cubicBezTo>
                  <a:pt x="0" y="70"/>
                  <a:pt x="0" y="69"/>
                  <a:pt x="1" y="69"/>
                </a:cubicBezTo>
                <a:cubicBezTo>
                  <a:pt x="2" y="69"/>
                  <a:pt x="4" y="70"/>
                  <a:pt x="4" y="70"/>
                </a:cubicBezTo>
                <a:cubicBezTo>
                  <a:pt x="4" y="70"/>
                  <a:pt x="10" y="75"/>
                  <a:pt x="17" y="79"/>
                </a:cubicBezTo>
                <a:cubicBezTo>
                  <a:pt x="24" y="83"/>
                  <a:pt x="33" y="85"/>
                  <a:pt x="33" y="85"/>
                </a:cubicBezTo>
                <a:cubicBezTo>
                  <a:pt x="33" y="85"/>
                  <a:pt x="35" y="85"/>
                  <a:pt x="38" y="85"/>
                </a:cubicBezTo>
                <a:cubicBezTo>
                  <a:pt x="39" y="85"/>
                  <a:pt x="42" y="85"/>
                  <a:pt x="42" y="85"/>
                </a:cubicBezTo>
                <a:cubicBezTo>
                  <a:pt x="42" y="85"/>
                  <a:pt x="40" y="83"/>
                  <a:pt x="40" y="81"/>
                </a:cubicBezTo>
                <a:cubicBezTo>
                  <a:pt x="39" y="79"/>
                  <a:pt x="40" y="78"/>
                  <a:pt x="40" y="78"/>
                </a:cubicBezTo>
                <a:cubicBezTo>
                  <a:pt x="40" y="78"/>
                  <a:pt x="39" y="75"/>
                  <a:pt x="38" y="73"/>
                </a:cubicBezTo>
                <a:cubicBezTo>
                  <a:pt x="38" y="71"/>
                  <a:pt x="39" y="69"/>
                  <a:pt x="39" y="69"/>
                </a:cubicBezTo>
                <a:cubicBezTo>
                  <a:pt x="39" y="69"/>
                  <a:pt x="40" y="68"/>
                  <a:pt x="42" y="68"/>
                </a:cubicBezTo>
                <a:cubicBezTo>
                  <a:pt x="46" y="68"/>
                  <a:pt x="47" y="70"/>
                  <a:pt x="47" y="70"/>
                </a:cubicBezTo>
                <a:cubicBezTo>
                  <a:pt x="47" y="70"/>
                  <a:pt x="50" y="73"/>
                  <a:pt x="52" y="75"/>
                </a:cubicBezTo>
                <a:cubicBezTo>
                  <a:pt x="53" y="76"/>
                  <a:pt x="55" y="77"/>
                  <a:pt x="55" y="77"/>
                </a:cubicBezTo>
                <a:cubicBezTo>
                  <a:pt x="55" y="77"/>
                  <a:pt x="58" y="76"/>
                  <a:pt x="60" y="71"/>
                </a:cubicBezTo>
                <a:cubicBezTo>
                  <a:pt x="62" y="66"/>
                  <a:pt x="64" y="57"/>
                  <a:pt x="64" y="57"/>
                </a:cubicBezTo>
                <a:cubicBezTo>
                  <a:pt x="64" y="57"/>
                  <a:pt x="62" y="54"/>
                  <a:pt x="62" y="51"/>
                </a:cubicBezTo>
                <a:cubicBezTo>
                  <a:pt x="62" y="49"/>
                  <a:pt x="64" y="46"/>
                  <a:pt x="64" y="46"/>
                </a:cubicBezTo>
                <a:cubicBezTo>
                  <a:pt x="64" y="46"/>
                  <a:pt x="60" y="47"/>
                  <a:pt x="57" y="46"/>
                </a:cubicBezTo>
                <a:cubicBezTo>
                  <a:pt x="54" y="45"/>
                  <a:pt x="53" y="43"/>
                  <a:pt x="53" y="43"/>
                </a:cubicBezTo>
                <a:cubicBezTo>
                  <a:pt x="53" y="43"/>
                  <a:pt x="50" y="42"/>
                  <a:pt x="49" y="39"/>
                </a:cubicBezTo>
                <a:cubicBezTo>
                  <a:pt x="48" y="38"/>
                  <a:pt x="47" y="35"/>
                  <a:pt x="47" y="35"/>
                </a:cubicBezTo>
                <a:cubicBezTo>
                  <a:pt x="47" y="35"/>
                  <a:pt x="48" y="34"/>
                  <a:pt x="47" y="33"/>
                </a:cubicBezTo>
                <a:cubicBezTo>
                  <a:pt x="47" y="32"/>
                  <a:pt x="46" y="31"/>
                  <a:pt x="46" y="31"/>
                </a:cubicBezTo>
                <a:cubicBezTo>
                  <a:pt x="46" y="30"/>
                  <a:pt x="47" y="30"/>
                  <a:pt x="47" y="30"/>
                </a:cubicBezTo>
                <a:cubicBezTo>
                  <a:pt x="47" y="30"/>
                  <a:pt x="48" y="29"/>
                  <a:pt x="49" y="29"/>
                </a:cubicBezTo>
                <a:cubicBezTo>
                  <a:pt x="51" y="30"/>
                  <a:pt x="52" y="31"/>
                  <a:pt x="52" y="31"/>
                </a:cubicBezTo>
                <a:cubicBezTo>
                  <a:pt x="52" y="31"/>
                  <a:pt x="53" y="31"/>
                  <a:pt x="56" y="32"/>
                </a:cubicBezTo>
                <a:cubicBezTo>
                  <a:pt x="57" y="32"/>
                  <a:pt x="58" y="32"/>
                  <a:pt x="60" y="33"/>
                </a:cubicBezTo>
                <a:cubicBezTo>
                  <a:pt x="61" y="33"/>
                  <a:pt x="62" y="34"/>
                  <a:pt x="63" y="34"/>
                </a:cubicBezTo>
                <a:cubicBezTo>
                  <a:pt x="64" y="34"/>
                  <a:pt x="66" y="34"/>
                  <a:pt x="67" y="34"/>
                </a:cubicBezTo>
                <a:cubicBezTo>
                  <a:pt x="70" y="35"/>
                  <a:pt x="73" y="35"/>
                  <a:pt x="73" y="35"/>
                </a:cubicBezTo>
                <a:cubicBezTo>
                  <a:pt x="74" y="35"/>
                  <a:pt x="74" y="35"/>
                  <a:pt x="74" y="35"/>
                </a:cubicBezTo>
                <a:cubicBezTo>
                  <a:pt x="74" y="35"/>
                  <a:pt x="71" y="33"/>
                  <a:pt x="70" y="29"/>
                </a:cubicBezTo>
                <a:cubicBezTo>
                  <a:pt x="69" y="26"/>
                  <a:pt x="71" y="24"/>
                  <a:pt x="71" y="24"/>
                </a:cubicBezTo>
                <a:cubicBezTo>
                  <a:pt x="71" y="24"/>
                  <a:pt x="71" y="23"/>
                  <a:pt x="73" y="21"/>
                </a:cubicBezTo>
                <a:cubicBezTo>
                  <a:pt x="74" y="21"/>
                  <a:pt x="79" y="19"/>
                  <a:pt x="79" y="19"/>
                </a:cubicBezTo>
                <a:cubicBezTo>
                  <a:pt x="79" y="19"/>
                  <a:pt x="79" y="19"/>
                  <a:pt x="80" y="20"/>
                </a:cubicBezTo>
                <a:cubicBezTo>
                  <a:pt x="81" y="20"/>
                  <a:pt x="81" y="21"/>
                  <a:pt x="81" y="21"/>
                </a:cubicBezTo>
                <a:cubicBezTo>
                  <a:pt x="81" y="22"/>
                  <a:pt x="82" y="23"/>
                  <a:pt x="82" y="23"/>
                </a:cubicBezTo>
                <a:cubicBezTo>
                  <a:pt x="82" y="23"/>
                  <a:pt x="83" y="23"/>
                  <a:pt x="84" y="24"/>
                </a:cubicBezTo>
                <a:cubicBezTo>
                  <a:pt x="85" y="25"/>
                  <a:pt x="85" y="27"/>
                  <a:pt x="85" y="27"/>
                </a:cubicBezTo>
                <a:cubicBezTo>
                  <a:pt x="87" y="27"/>
                  <a:pt x="87" y="27"/>
                  <a:pt x="87" y="27"/>
                </a:cubicBezTo>
                <a:cubicBezTo>
                  <a:pt x="87" y="27"/>
                  <a:pt x="87" y="20"/>
                  <a:pt x="90" y="14"/>
                </a:cubicBezTo>
                <a:cubicBezTo>
                  <a:pt x="91" y="13"/>
                  <a:pt x="92" y="11"/>
                  <a:pt x="94" y="10"/>
                </a:cubicBezTo>
                <a:cubicBezTo>
                  <a:pt x="95" y="9"/>
                  <a:pt x="97" y="9"/>
                  <a:pt x="97" y="9"/>
                </a:cubicBezTo>
                <a:cubicBezTo>
                  <a:pt x="97" y="9"/>
                  <a:pt x="100" y="8"/>
                  <a:pt x="102" y="6"/>
                </a:cubicBezTo>
                <a:cubicBezTo>
                  <a:pt x="103" y="6"/>
                  <a:pt x="104" y="5"/>
                  <a:pt x="104" y="5"/>
                </a:cubicBezTo>
                <a:cubicBezTo>
                  <a:pt x="105" y="4"/>
                  <a:pt x="108" y="3"/>
                  <a:pt x="108" y="3"/>
                </a:cubicBezTo>
                <a:cubicBezTo>
                  <a:pt x="108" y="3"/>
                  <a:pt x="113" y="2"/>
                  <a:pt x="117" y="2"/>
                </a:cubicBezTo>
                <a:cubicBezTo>
                  <a:pt x="120" y="1"/>
                  <a:pt x="122" y="2"/>
                  <a:pt x="122" y="2"/>
                </a:cubicBezTo>
                <a:cubicBezTo>
                  <a:pt x="122" y="2"/>
                  <a:pt x="124" y="3"/>
                  <a:pt x="126" y="3"/>
                </a:cubicBezTo>
                <a:cubicBezTo>
                  <a:pt x="128" y="3"/>
                  <a:pt x="131" y="2"/>
                  <a:pt x="133" y="2"/>
                </a:cubicBezTo>
                <a:cubicBezTo>
                  <a:pt x="136" y="2"/>
                  <a:pt x="138" y="3"/>
                  <a:pt x="138" y="3"/>
                </a:cubicBezTo>
                <a:cubicBezTo>
                  <a:pt x="138" y="3"/>
                  <a:pt x="150" y="2"/>
                  <a:pt x="158" y="2"/>
                </a:cubicBezTo>
                <a:cubicBezTo>
                  <a:pt x="162" y="2"/>
                  <a:pt x="166" y="3"/>
                  <a:pt x="166" y="3"/>
                </a:cubicBezTo>
                <a:cubicBezTo>
                  <a:pt x="166" y="3"/>
                  <a:pt x="168" y="3"/>
                  <a:pt x="171" y="4"/>
                </a:cubicBezTo>
                <a:cubicBezTo>
                  <a:pt x="173" y="4"/>
                  <a:pt x="175" y="5"/>
                  <a:pt x="177" y="6"/>
                </a:cubicBezTo>
                <a:cubicBezTo>
                  <a:pt x="181" y="7"/>
                  <a:pt x="185" y="6"/>
                  <a:pt x="185" y="6"/>
                </a:cubicBezTo>
                <a:cubicBezTo>
                  <a:pt x="185" y="6"/>
                  <a:pt x="188" y="6"/>
                  <a:pt x="192" y="6"/>
                </a:cubicBezTo>
                <a:cubicBezTo>
                  <a:pt x="196" y="6"/>
                  <a:pt x="202" y="5"/>
                  <a:pt x="208" y="5"/>
                </a:cubicBezTo>
                <a:cubicBezTo>
                  <a:pt x="216" y="4"/>
                  <a:pt x="224" y="2"/>
                  <a:pt x="224" y="2"/>
                </a:cubicBezTo>
                <a:cubicBezTo>
                  <a:pt x="224" y="2"/>
                  <a:pt x="239" y="1"/>
                  <a:pt x="245" y="0"/>
                </a:cubicBezTo>
                <a:cubicBezTo>
                  <a:pt x="247" y="0"/>
                  <a:pt x="250" y="0"/>
                  <a:pt x="250" y="0"/>
                </a:cubicBezTo>
                <a:cubicBezTo>
                  <a:pt x="250" y="0"/>
                  <a:pt x="257" y="1"/>
                  <a:pt x="263" y="2"/>
                </a:cubicBezTo>
                <a:cubicBezTo>
                  <a:pt x="266" y="3"/>
                  <a:pt x="271" y="3"/>
                  <a:pt x="271" y="3"/>
                </a:cubicBezTo>
                <a:cubicBezTo>
                  <a:pt x="271" y="3"/>
                  <a:pt x="289" y="4"/>
                  <a:pt x="299" y="5"/>
                </a:cubicBezTo>
                <a:cubicBezTo>
                  <a:pt x="304" y="6"/>
                  <a:pt x="307" y="7"/>
                  <a:pt x="307" y="7"/>
                </a:cubicBezTo>
                <a:cubicBezTo>
                  <a:pt x="307" y="7"/>
                  <a:pt x="312" y="9"/>
                  <a:pt x="318" y="13"/>
                </a:cubicBezTo>
                <a:cubicBezTo>
                  <a:pt x="323" y="16"/>
                  <a:pt x="329" y="22"/>
                  <a:pt x="329" y="22"/>
                </a:cubicBezTo>
                <a:cubicBezTo>
                  <a:pt x="329" y="22"/>
                  <a:pt x="334" y="26"/>
                  <a:pt x="338" y="31"/>
                </a:cubicBezTo>
                <a:cubicBezTo>
                  <a:pt x="341" y="35"/>
                  <a:pt x="343" y="39"/>
                  <a:pt x="343" y="39"/>
                </a:cubicBezTo>
                <a:cubicBezTo>
                  <a:pt x="343" y="39"/>
                  <a:pt x="344" y="40"/>
                  <a:pt x="345" y="43"/>
                </a:cubicBezTo>
                <a:cubicBezTo>
                  <a:pt x="345" y="44"/>
                  <a:pt x="345" y="45"/>
                  <a:pt x="346" y="47"/>
                </a:cubicBezTo>
                <a:cubicBezTo>
                  <a:pt x="346" y="48"/>
                  <a:pt x="347" y="49"/>
                  <a:pt x="347" y="49"/>
                </a:cubicBezTo>
                <a:cubicBezTo>
                  <a:pt x="347" y="49"/>
                  <a:pt x="349" y="53"/>
                  <a:pt x="348" y="58"/>
                </a:cubicBezTo>
                <a:cubicBezTo>
                  <a:pt x="348" y="63"/>
                  <a:pt x="346" y="69"/>
                  <a:pt x="346" y="69"/>
                </a:cubicBezTo>
                <a:cubicBezTo>
                  <a:pt x="346" y="69"/>
                  <a:pt x="342" y="77"/>
                  <a:pt x="338" y="85"/>
                </a:cubicBezTo>
                <a:cubicBezTo>
                  <a:pt x="335" y="92"/>
                  <a:pt x="332" y="99"/>
                  <a:pt x="332" y="99"/>
                </a:cubicBezTo>
                <a:cubicBezTo>
                  <a:pt x="332" y="99"/>
                  <a:pt x="329" y="104"/>
                  <a:pt x="327" y="106"/>
                </a:cubicBezTo>
                <a:cubicBezTo>
                  <a:pt x="326" y="108"/>
                  <a:pt x="325" y="108"/>
                  <a:pt x="325" y="108"/>
                </a:cubicBezTo>
                <a:cubicBezTo>
                  <a:pt x="325" y="108"/>
                  <a:pt x="322" y="114"/>
                  <a:pt x="320" y="120"/>
                </a:cubicBezTo>
                <a:cubicBezTo>
                  <a:pt x="319" y="125"/>
                  <a:pt x="318" y="129"/>
                  <a:pt x="318" y="129"/>
                </a:cubicBezTo>
                <a:cubicBezTo>
                  <a:pt x="318" y="129"/>
                  <a:pt x="319" y="132"/>
                  <a:pt x="318" y="134"/>
                </a:cubicBezTo>
                <a:cubicBezTo>
                  <a:pt x="317" y="135"/>
                  <a:pt x="316" y="137"/>
                  <a:pt x="316" y="137"/>
                </a:cubicBezTo>
                <a:cubicBezTo>
                  <a:pt x="316" y="137"/>
                  <a:pt x="315" y="139"/>
                  <a:pt x="314" y="141"/>
                </a:cubicBezTo>
                <a:cubicBezTo>
                  <a:pt x="313" y="142"/>
                  <a:pt x="311" y="143"/>
                  <a:pt x="311" y="143"/>
                </a:cubicBezTo>
                <a:cubicBezTo>
                  <a:pt x="311" y="143"/>
                  <a:pt x="310" y="144"/>
                  <a:pt x="309" y="146"/>
                </a:cubicBezTo>
                <a:cubicBezTo>
                  <a:pt x="309" y="147"/>
                  <a:pt x="308" y="149"/>
                  <a:pt x="308" y="149"/>
                </a:cubicBezTo>
                <a:cubicBezTo>
                  <a:pt x="308" y="149"/>
                  <a:pt x="309" y="153"/>
                  <a:pt x="310" y="155"/>
                </a:cubicBezTo>
                <a:cubicBezTo>
                  <a:pt x="311" y="158"/>
                  <a:pt x="310" y="160"/>
                  <a:pt x="310" y="160"/>
                </a:cubicBezTo>
                <a:cubicBezTo>
                  <a:pt x="310" y="160"/>
                  <a:pt x="310" y="162"/>
                  <a:pt x="309" y="162"/>
                </a:cubicBezTo>
                <a:cubicBezTo>
                  <a:pt x="307" y="163"/>
                  <a:pt x="303" y="163"/>
                  <a:pt x="303" y="163"/>
                </a:cubicBezTo>
                <a:cubicBezTo>
                  <a:pt x="303" y="163"/>
                  <a:pt x="303" y="163"/>
                  <a:pt x="301" y="163"/>
                </a:cubicBezTo>
                <a:cubicBezTo>
                  <a:pt x="300" y="163"/>
                  <a:pt x="298" y="164"/>
                  <a:pt x="296" y="164"/>
                </a:cubicBezTo>
                <a:cubicBezTo>
                  <a:pt x="292" y="165"/>
                  <a:pt x="287" y="165"/>
                  <a:pt x="287" y="165"/>
                </a:cubicBezTo>
                <a:cubicBezTo>
                  <a:pt x="287" y="165"/>
                  <a:pt x="283" y="165"/>
                  <a:pt x="281" y="162"/>
                </a:cubicBezTo>
                <a:cubicBezTo>
                  <a:pt x="280" y="160"/>
                  <a:pt x="282" y="156"/>
                  <a:pt x="282" y="156"/>
                </a:cubicBezTo>
                <a:cubicBezTo>
                  <a:pt x="282" y="156"/>
                  <a:pt x="283" y="155"/>
                  <a:pt x="284" y="153"/>
                </a:cubicBezTo>
                <a:cubicBezTo>
                  <a:pt x="285" y="152"/>
                  <a:pt x="287" y="150"/>
                  <a:pt x="288" y="149"/>
                </a:cubicBezTo>
                <a:cubicBezTo>
                  <a:pt x="289" y="147"/>
                  <a:pt x="290" y="145"/>
                  <a:pt x="291" y="143"/>
                </a:cubicBezTo>
                <a:cubicBezTo>
                  <a:pt x="292" y="141"/>
                  <a:pt x="293" y="139"/>
                  <a:pt x="293" y="139"/>
                </a:cubicBezTo>
                <a:cubicBezTo>
                  <a:pt x="293" y="139"/>
                  <a:pt x="294" y="137"/>
                  <a:pt x="293" y="134"/>
                </a:cubicBezTo>
                <a:cubicBezTo>
                  <a:pt x="293" y="131"/>
                  <a:pt x="291" y="128"/>
                  <a:pt x="291" y="128"/>
                </a:cubicBezTo>
                <a:cubicBezTo>
                  <a:pt x="291" y="128"/>
                  <a:pt x="290" y="124"/>
                  <a:pt x="289" y="120"/>
                </a:cubicBezTo>
                <a:cubicBezTo>
                  <a:pt x="288" y="116"/>
                  <a:pt x="287" y="112"/>
                  <a:pt x="287" y="112"/>
                </a:cubicBezTo>
                <a:cubicBezTo>
                  <a:pt x="287" y="112"/>
                  <a:pt x="287" y="108"/>
                  <a:pt x="285" y="106"/>
                </a:cubicBezTo>
                <a:cubicBezTo>
                  <a:pt x="284" y="104"/>
                  <a:pt x="282" y="104"/>
                  <a:pt x="282" y="104"/>
                </a:cubicBezTo>
                <a:cubicBezTo>
                  <a:pt x="282" y="104"/>
                  <a:pt x="279" y="102"/>
                  <a:pt x="276" y="102"/>
                </a:cubicBezTo>
                <a:cubicBezTo>
                  <a:pt x="275" y="102"/>
                  <a:pt x="273" y="105"/>
                  <a:pt x="273" y="105"/>
                </a:cubicBezTo>
                <a:cubicBezTo>
                  <a:pt x="273" y="105"/>
                  <a:pt x="265" y="113"/>
                  <a:pt x="255" y="117"/>
                </a:cubicBezTo>
                <a:cubicBezTo>
                  <a:pt x="245" y="121"/>
                  <a:pt x="233" y="121"/>
                  <a:pt x="233" y="121"/>
                </a:cubicBezTo>
                <a:cubicBezTo>
                  <a:pt x="233" y="121"/>
                  <a:pt x="225" y="122"/>
                  <a:pt x="216" y="122"/>
                </a:cubicBezTo>
                <a:cubicBezTo>
                  <a:pt x="205" y="122"/>
                  <a:pt x="193" y="122"/>
                  <a:pt x="193" y="122"/>
                </a:cubicBezTo>
                <a:cubicBezTo>
                  <a:pt x="193" y="122"/>
                  <a:pt x="192" y="122"/>
                  <a:pt x="192" y="124"/>
                </a:cubicBezTo>
                <a:cubicBezTo>
                  <a:pt x="192" y="127"/>
                  <a:pt x="192" y="133"/>
                  <a:pt x="192" y="133"/>
                </a:cubicBezTo>
                <a:cubicBezTo>
                  <a:pt x="192" y="133"/>
                  <a:pt x="192" y="134"/>
                  <a:pt x="192" y="135"/>
                </a:cubicBezTo>
                <a:cubicBezTo>
                  <a:pt x="192" y="136"/>
                  <a:pt x="193" y="137"/>
                  <a:pt x="193" y="138"/>
                </a:cubicBezTo>
                <a:cubicBezTo>
                  <a:pt x="194" y="140"/>
                  <a:pt x="193" y="141"/>
                  <a:pt x="193" y="141"/>
                </a:cubicBezTo>
                <a:cubicBezTo>
                  <a:pt x="193" y="141"/>
                  <a:pt x="193" y="143"/>
                  <a:pt x="194" y="145"/>
                </a:cubicBezTo>
                <a:cubicBezTo>
                  <a:pt x="194" y="147"/>
                  <a:pt x="195" y="150"/>
                  <a:pt x="195" y="150"/>
                </a:cubicBezTo>
                <a:cubicBezTo>
                  <a:pt x="195" y="150"/>
                  <a:pt x="201" y="158"/>
                  <a:pt x="202" y="164"/>
                </a:cubicBezTo>
                <a:cubicBezTo>
                  <a:pt x="203" y="167"/>
                  <a:pt x="200" y="167"/>
                  <a:pt x="200" y="167"/>
                </a:cubicBezTo>
                <a:cubicBezTo>
                  <a:pt x="200" y="167"/>
                  <a:pt x="197" y="168"/>
                  <a:pt x="194" y="168"/>
                </a:cubicBezTo>
                <a:cubicBezTo>
                  <a:pt x="191" y="169"/>
                  <a:pt x="188" y="168"/>
                  <a:pt x="188" y="168"/>
                </a:cubicBezTo>
                <a:cubicBezTo>
                  <a:pt x="188" y="168"/>
                  <a:pt x="178" y="170"/>
                  <a:pt x="173" y="169"/>
                </a:cubicBezTo>
                <a:cubicBezTo>
                  <a:pt x="170" y="168"/>
                  <a:pt x="172" y="164"/>
                  <a:pt x="172" y="164"/>
                </a:cubicBezTo>
                <a:cubicBezTo>
                  <a:pt x="172" y="164"/>
                  <a:pt x="173" y="162"/>
                  <a:pt x="174" y="160"/>
                </a:cubicBezTo>
                <a:cubicBezTo>
                  <a:pt x="175" y="158"/>
                  <a:pt x="177" y="156"/>
                  <a:pt x="177" y="156"/>
                </a:cubicBezTo>
                <a:cubicBezTo>
                  <a:pt x="177" y="156"/>
                  <a:pt x="177" y="151"/>
                  <a:pt x="176" y="148"/>
                </a:cubicBezTo>
                <a:cubicBezTo>
                  <a:pt x="176" y="147"/>
                  <a:pt x="176" y="147"/>
                  <a:pt x="176" y="147"/>
                </a:cubicBezTo>
                <a:cubicBezTo>
                  <a:pt x="176" y="147"/>
                  <a:pt x="174" y="144"/>
                  <a:pt x="172" y="142"/>
                </a:cubicBezTo>
                <a:cubicBezTo>
                  <a:pt x="171" y="141"/>
                  <a:pt x="170" y="139"/>
                  <a:pt x="170" y="139"/>
                </a:cubicBezTo>
                <a:cubicBezTo>
                  <a:pt x="170" y="139"/>
                  <a:pt x="169" y="138"/>
                  <a:pt x="169" y="141"/>
                </a:cubicBezTo>
                <a:cubicBezTo>
                  <a:pt x="168" y="143"/>
                  <a:pt x="168" y="148"/>
                  <a:pt x="168" y="148"/>
                </a:cubicBezTo>
                <a:cubicBezTo>
                  <a:pt x="168" y="148"/>
                  <a:pt x="168" y="149"/>
                  <a:pt x="167" y="150"/>
                </a:cubicBezTo>
                <a:cubicBezTo>
                  <a:pt x="167" y="151"/>
                  <a:pt x="167" y="151"/>
                  <a:pt x="167" y="152"/>
                </a:cubicBezTo>
                <a:cubicBezTo>
                  <a:pt x="166" y="152"/>
                  <a:pt x="166" y="154"/>
                  <a:pt x="166" y="154"/>
                </a:cubicBezTo>
                <a:cubicBezTo>
                  <a:pt x="166" y="154"/>
                  <a:pt x="170" y="159"/>
                  <a:pt x="170" y="162"/>
                </a:cubicBezTo>
                <a:cubicBezTo>
                  <a:pt x="171" y="165"/>
                  <a:pt x="168" y="165"/>
                  <a:pt x="168" y="165"/>
                </a:cubicBezTo>
                <a:cubicBezTo>
                  <a:pt x="168" y="165"/>
                  <a:pt x="161" y="167"/>
                  <a:pt x="156" y="167"/>
                </a:cubicBezTo>
                <a:cubicBezTo>
                  <a:pt x="151" y="167"/>
                  <a:pt x="148" y="167"/>
                  <a:pt x="148" y="167"/>
                </a:cubicBezTo>
                <a:cubicBezTo>
                  <a:pt x="148" y="167"/>
                  <a:pt x="147" y="167"/>
                  <a:pt x="147" y="166"/>
                </a:cubicBezTo>
                <a:cubicBezTo>
                  <a:pt x="146" y="166"/>
                  <a:pt x="146" y="165"/>
                  <a:pt x="146" y="165"/>
                </a:cubicBezTo>
                <a:cubicBezTo>
                  <a:pt x="146" y="165"/>
                  <a:pt x="141" y="165"/>
                  <a:pt x="140" y="164"/>
                </a:cubicBezTo>
                <a:cubicBezTo>
                  <a:pt x="139" y="163"/>
                  <a:pt x="140" y="161"/>
                  <a:pt x="140" y="161"/>
                </a:cubicBezTo>
                <a:cubicBezTo>
                  <a:pt x="140" y="161"/>
                  <a:pt x="141" y="158"/>
                  <a:pt x="142" y="157"/>
                </a:cubicBezTo>
                <a:cubicBezTo>
                  <a:pt x="143" y="156"/>
                  <a:pt x="145" y="155"/>
                  <a:pt x="145" y="155"/>
                </a:cubicBezTo>
                <a:cubicBezTo>
                  <a:pt x="145" y="155"/>
                  <a:pt x="148" y="155"/>
                  <a:pt x="149" y="152"/>
                </a:cubicBezTo>
                <a:cubicBezTo>
                  <a:pt x="151" y="150"/>
                  <a:pt x="151" y="146"/>
                  <a:pt x="151" y="146"/>
                </a:cubicBezTo>
                <a:cubicBezTo>
                  <a:pt x="151" y="146"/>
                  <a:pt x="151" y="142"/>
                  <a:pt x="148" y="136"/>
                </a:cubicBezTo>
                <a:cubicBezTo>
                  <a:pt x="147" y="133"/>
                  <a:pt x="143" y="128"/>
                  <a:pt x="143" y="128"/>
                </a:cubicBezTo>
                <a:cubicBezTo>
                  <a:pt x="143" y="128"/>
                  <a:pt x="138" y="125"/>
                  <a:pt x="135" y="122"/>
                </a:cubicBezTo>
                <a:cubicBezTo>
                  <a:pt x="133" y="119"/>
                  <a:pt x="132" y="116"/>
                  <a:pt x="132" y="116"/>
                </a:cubicBezTo>
                <a:cubicBezTo>
                  <a:pt x="132" y="116"/>
                  <a:pt x="128" y="117"/>
                  <a:pt x="124" y="116"/>
                </a:cubicBezTo>
                <a:cubicBezTo>
                  <a:pt x="120" y="116"/>
                  <a:pt x="116" y="113"/>
                  <a:pt x="116" y="113"/>
                </a:cubicBezTo>
                <a:cubicBezTo>
                  <a:pt x="116" y="113"/>
                  <a:pt x="114" y="115"/>
                  <a:pt x="111" y="116"/>
                </a:cubicBezTo>
                <a:cubicBezTo>
                  <a:pt x="110" y="116"/>
                  <a:pt x="107" y="115"/>
                  <a:pt x="107" y="115"/>
                </a:cubicBezTo>
                <a:cubicBezTo>
                  <a:pt x="107" y="115"/>
                  <a:pt x="105" y="113"/>
                  <a:pt x="104" y="112"/>
                </a:cubicBezTo>
                <a:cubicBezTo>
                  <a:pt x="102" y="111"/>
                  <a:pt x="100" y="109"/>
                  <a:pt x="100" y="109"/>
                </a:cubicBezTo>
                <a:cubicBezTo>
                  <a:pt x="100" y="109"/>
                  <a:pt x="100" y="114"/>
                  <a:pt x="98" y="116"/>
                </a:cubicBezTo>
                <a:cubicBezTo>
                  <a:pt x="96" y="117"/>
                  <a:pt x="91" y="117"/>
                  <a:pt x="91" y="117"/>
                </a:cubicBezTo>
                <a:cubicBezTo>
                  <a:pt x="91" y="117"/>
                  <a:pt x="88" y="121"/>
                  <a:pt x="84" y="124"/>
                </a:cubicBezTo>
                <a:cubicBezTo>
                  <a:pt x="78" y="127"/>
                  <a:pt x="72" y="129"/>
                  <a:pt x="72" y="129"/>
                </a:cubicBezTo>
                <a:cubicBezTo>
                  <a:pt x="72" y="129"/>
                  <a:pt x="71" y="130"/>
                  <a:pt x="70" y="130"/>
                </a:cubicBezTo>
                <a:cubicBezTo>
                  <a:pt x="69" y="131"/>
                  <a:pt x="67" y="133"/>
                  <a:pt x="65" y="134"/>
                </a:cubicBezTo>
                <a:cubicBezTo>
                  <a:pt x="61" y="135"/>
                  <a:pt x="57" y="133"/>
                  <a:pt x="57" y="133"/>
                </a:cubicBezTo>
                <a:cubicBezTo>
                  <a:pt x="57" y="133"/>
                  <a:pt x="54" y="135"/>
                  <a:pt x="50" y="135"/>
                </a:cubicBezTo>
                <a:cubicBezTo>
                  <a:pt x="47" y="135"/>
                  <a:pt x="44" y="135"/>
                  <a:pt x="44" y="135"/>
                </a:cubicBezTo>
                <a:cubicBezTo>
                  <a:pt x="44" y="135"/>
                  <a:pt x="43" y="135"/>
                  <a:pt x="41" y="133"/>
                </a:cubicBezTo>
                <a:cubicBezTo>
                  <a:pt x="40" y="132"/>
                  <a:pt x="39" y="130"/>
                  <a:pt x="38" y="129"/>
                </a:cubicBezTo>
                <a:cubicBezTo>
                  <a:pt x="36" y="125"/>
                  <a:pt x="37" y="121"/>
                  <a:pt x="37" y="121"/>
                </a:cubicBezTo>
              </a:path>
            </a:pathLst>
          </a:custGeom>
          <a:solidFill>
            <a:srgbClr val="5A2841"/>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3"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Tree>
    <p:extLst>
      <p:ext uri="{BB962C8B-B14F-4D97-AF65-F5344CB8AC3E}">
        <p14:creationId xmlns:p14="http://schemas.microsoft.com/office/powerpoint/2010/main" val="131234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elliott\AppData\Local\Microsoft\Windows\Temporary Internet Files\Content.Outlook\QWB9086I\booth (2).jpg"/>
          <p:cNvPicPr>
            <a:picLocks noChangeAspect="1" noChangeArrowheads="1"/>
          </p:cNvPicPr>
          <p:nvPr/>
        </p:nvPicPr>
        <p:blipFill>
          <a:blip r:embed="rId3" cstate="screen"/>
          <a:srcRect/>
          <a:stretch>
            <a:fillRect/>
          </a:stretch>
        </p:blipFill>
        <p:spPr bwMode="auto">
          <a:xfrm>
            <a:off x="0" y="0"/>
            <a:ext cx="9194536" cy="6858000"/>
          </a:xfrm>
          <a:prstGeom prst="rect">
            <a:avLst/>
          </a:prstGeom>
          <a:noFill/>
        </p:spPr>
      </p:pic>
      <p:sp>
        <p:nvSpPr>
          <p:cNvPr id="4" name="Segnaposto numero diapositiva 9"/>
          <p:cNvSpPr>
            <a:spLocks noGrp="1"/>
          </p:cNvSpPr>
          <p:nvPr>
            <p:ph type="sldNum" sz="quarter" idx="12"/>
          </p:nvPr>
        </p:nvSpPr>
        <p:spPr>
          <a:xfrm>
            <a:off x="7127589" y="6597352"/>
            <a:ext cx="2010027" cy="365125"/>
          </a:xfrm>
        </p:spPr>
        <p:txBody>
          <a:bodyPr/>
          <a:lstStyle/>
          <a:p>
            <a:pPr algn="r">
              <a:defRPr/>
            </a:pPr>
            <a:r>
              <a:rPr lang="it-IT" sz="1100" dirty="0">
                <a:solidFill>
                  <a:schemeClr val="bg1"/>
                </a:solidFill>
              </a:rPr>
              <a:t>27</a:t>
            </a:r>
          </a:p>
        </p:txBody>
      </p:sp>
      <p:sp>
        <p:nvSpPr>
          <p:cNvPr id="6" name="Text Placeholder 6"/>
          <p:cNvSpPr txBox="1">
            <a:spLocks/>
          </p:cNvSpPr>
          <p:nvPr/>
        </p:nvSpPr>
        <p:spPr>
          <a:xfrm rot="16200000">
            <a:off x="-848634" y="5825298"/>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649019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9"/>
          <p:cNvSpPr>
            <a:spLocks noGrp="1"/>
          </p:cNvSpPr>
          <p:nvPr>
            <p:ph type="sldNum" sz="quarter" idx="12"/>
          </p:nvPr>
        </p:nvSpPr>
        <p:spPr>
          <a:xfrm>
            <a:off x="7127589" y="6597352"/>
            <a:ext cx="2010027" cy="365125"/>
          </a:xfrm>
        </p:spPr>
        <p:txBody>
          <a:bodyPr/>
          <a:lstStyle/>
          <a:p>
            <a:pPr algn="r">
              <a:defRPr/>
            </a:pPr>
            <a:r>
              <a:rPr lang="it-IT" sz="1100" dirty="0">
                <a:solidFill>
                  <a:schemeClr val="bg1"/>
                </a:solidFill>
              </a:rPr>
              <a:t>27</a:t>
            </a:r>
          </a:p>
        </p:txBody>
      </p:sp>
      <p:sp>
        <p:nvSpPr>
          <p:cNvPr id="5" name="Rectangle 18"/>
          <p:cNvSpPr/>
          <p:nvPr/>
        </p:nvSpPr>
        <p:spPr>
          <a:xfrm flipH="1">
            <a:off x="-111126"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pic>
        <p:nvPicPr>
          <p:cNvPr id="2" name="Picture 2"/>
          <p:cNvPicPr>
            <a:picLocks noChangeAspect="1" noChangeArrowheads="1"/>
          </p:cNvPicPr>
          <p:nvPr/>
        </p:nvPicPr>
        <p:blipFill>
          <a:blip r:embed="rId3" cstate="print"/>
          <a:srcRect t="3411" r="3006" b="5044"/>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5649019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809962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it-IT" altLang="en-US" sz="2500" dirty="0">
                <a:solidFill>
                  <a:srgbClr val="FF6600"/>
                </a:solidFill>
                <a:cs typeface="Geneva"/>
              </a:rPr>
              <a:t>La perdita di specie a causa del traffico illegale è la </a:t>
            </a:r>
            <a:r>
              <a:rPr lang="it-IT" altLang="en-US" sz="2500" dirty="0">
                <a:solidFill>
                  <a:schemeClr val="accent6">
                    <a:lumMod val="75000"/>
                  </a:schemeClr>
                </a:solidFill>
                <a:cs typeface="Geneva"/>
              </a:rPr>
              <a:t>seconda causa di estinzione</a:t>
            </a:r>
            <a:endParaRPr lang="en-IE" altLang="en-US" sz="2500" dirty="0">
              <a:solidFill>
                <a:schemeClr val="accent6">
                  <a:lumMod val="75000"/>
                </a:schemeClr>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579712"/>
            <a:ext cx="5867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Blip>
                <a:blip r:embed="rId3"/>
              </a:buBlip>
            </a:pPr>
            <a:r>
              <a:rPr lang="it-IT" altLang="en-US" sz="2000" dirty="0">
                <a:solidFill>
                  <a:srgbClr val="404040"/>
                </a:solidFill>
                <a:cs typeface="Geneva"/>
              </a:rPr>
              <a:t> Ogni anno vengono sterminati in Africa più di 20.000 elefanti dei circa 415.000 ancora esistenti. </a:t>
            </a:r>
            <a:r>
              <a:rPr lang="it-IT" altLang="en-US" sz="2000" b="1" dirty="0">
                <a:solidFill>
                  <a:srgbClr val="404040"/>
                </a:solidFill>
                <a:cs typeface="Geneva"/>
              </a:rPr>
              <a:t>In 10 anni abbiamo perso il 20% degli elefanti africani!</a:t>
            </a:r>
            <a:endParaRPr lang="it-IT" altLang="en-US" sz="2000" dirty="0">
              <a:solidFill>
                <a:srgbClr val="404040"/>
              </a:solidFill>
              <a:cs typeface="Geneva"/>
            </a:endParaRPr>
          </a:p>
          <a:p>
            <a:pPr>
              <a:buBlip>
                <a:blip r:embed="rId3"/>
              </a:buBlip>
            </a:pPr>
            <a:r>
              <a:rPr lang="it-IT" sz="2000" dirty="0"/>
              <a:t> Delle circa 4000 tigri rimaste ne vengono uccise </a:t>
            </a:r>
            <a:r>
              <a:rPr lang="it-IT" sz="2000" b="1" dirty="0"/>
              <a:t>2 a settimana.</a:t>
            </a:r>
          </a:p>
          <a:p>
            <a:pPr>
              <a:buBlip>
                <a:blip r:embed="rId3"/>
              </a:buBlip>
            </a:pPr>
            <a:r>
              <a:rPr lang="it-IT" sz="2000" b="1" dirty="0"/>
              <a:t> Nel 2015 abbiamo perso 1015 rinoceronti. </a:t>
            </a:r>
          </a:p>
          <a:p>
            <a:pPr>
              <a:buBlip>
                <a:blip r:embed="rId3"/>
              </a:buBlip>
            </a:pPr>
            <a:r>
              <a:rPr lang="it-IT" sz="2000" b="1" dirty="0"/>
              <a:t> </a:t>
            </a:r>
            <a:r>
              <a:rPr lang="it-IT" sz="2000" dirty="0"/>
              <a:t>L’UNEP considera che anche a causa del bracconaggio </a:t>
            </a:r>
            <a:r>
              <a:rPr lang="it-IT" sz="2000" b="1" dirty="0"/>
              <a:t>i gorilla </a:t>
            </a:r>
            <a:r>
              <a:rPr lang="it-IT" sz="2000" dirty="0"/>
              <a:t>potrebbero estinguersi entro il 2025.</a:t>
            </a:r>
            <a:endParaRPr lang="it-IT" sz="2000" b="1" dirty="0"/>
          </a:p>
          <a:p>
            <a:pPr eaLnBrk="1" hangingPunct="1">
              <a:lnSpc>
                <a:spcPts val="2600"/>
              </a:lnSpc>
              <a:spcBef>
                <a:spcPct val="0"/>
              </a:spcBef>
              <a:buNone/>
            </a:pPr>
            <a:endParaRPr lang="it-IT"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R:\scambio\per isabella\HI_108547.jpg"/>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01" y="2636911"/>
            <a:ext cx="2484000" cy="1656000"/>
          </a:xfrm>
          <a:prstGeom prst="rect">
            <a:avLst/>
          </a:prstGeom>
          <a:noFill/>
        </p:spPr>
      </p:pic>
      <p:sp>
        <p:nvSpPr>
          <p:cNvPr id="12"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000" dirty="0"/>
              <a:t>3</a:t>
            </a:r>
            <a:endParaRPr kumimoji="0" lang="it-IT"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20" name="Picture 12" descr="miriam2010102816543312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72200" y="4581129"/>
            <a:ext cx="2484996" cy="1656184"/>
          </a:xfrm>
          <a:prstGeom prst="rect">
            <a:avLst/>
          </a:prstGeom>
          <a:noFill/>
          <a:ln>
            <a:solidFill>
              <a:srgbClr val="215968"/>
            </a:solidFill>
          </a:ln>
        </p:spPr>
      </p:pic>
      <p:sp>
        <p:nvSpPr>
          <p:cNvPr id="15" name="Text Placeholder 6"/>
          <p:cNvSpPr txBox="1">
            <a:spLocks/>
          </p:cNvSpPr>
          <p:nvPr/>
        </p:nvSpPr>
        <p:spPr>
          <a:xfrm>
            <a:off x="6876256" y="4365104"/>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a:t>
            </a:r>
            <a:r>
              <a:rPr kumimoji="0" lang="fr-CH" sz="2800" b="0" i="0" u="none" strike="noStrike" kern="1200" cap="none" spc="0" normalizeH="0" baseline="0" noProof="0" dirty="0">
                <a:ln>
                  <a:noFill/>
                </a:ln>
                <a:solidFill>
                  <a:schemeClr val="tx1"/>
                </a:solidFill>
                <a:effectLst/>
                <a:uLnTx/>
                <a:uFillTx/>
                <a:latin typeface="+mn-lt"/>
                <a:ea typeface="+mn-ea"/>
                <a:cs typeface="+mn-cs"/>
              </a:rPr>
              <a:t>© WWF</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CasellaDiTesto 15"/>
          <p:cNvSpPr txBox="1"/>
          <p:nvPr/>
        </p:nvSpPr>
        <p:spPr>
          <a:xfrm>
            <a:off x="467544" y="6474822"/>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708025" y="2744788"/>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892" name="Title 1"/>
          <p:cNvSpPr txBox="1">
            <a:spLocks/>
          </p:cNvSpPr>
          <p:nvPr/>
        </p:nvSpPr>
        <p:spPr bwMode="auto">
          <a:xfrm>
            <a:off x="644525" y="2717800"/>
            <a:ext cx="13731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lnSpc>
                <a:spcPts val="1800"/>
              </a:lnSpc>
              <a:spcBef>
                <a:spcPct val="0"/>
              </a:spcBef>
              <a:buFontTx/>
              <a:buNone/>
            </a:pPr>
            <a:r>
              <a:rPr lang="en-IE" altLang="en-US" sz="1200" dirty="0">
                <a:solidFill>
                  <a:srgbClr val="262626"/>
                </a:solidFill>
                <a:cs typeface="Geneva"/>
              </a:rPr>
              <a:t>Il WWF è </a:t>
            </a:r>
            <a:r>
              <a:rPr lang="en-IE" altLang="en-US" sz="1200" dirty="0" err="1">
                <a:solidFill>
                  <a:srgbClr val="262626"/>
                </a:solidFill>
                <a:cs typeface="Geneva"/>
              </a:rPr>
              <a:t>presente</a:t>
            </a:r>
            <a:r>
              <a:rPr lang="en-IE" altLang="en-US" sz="1200" dirty="0">
                <a:solidFill>
                  <a:srgbClr val="262626"/>
                </a:solidFill>
                <a:cs typeface="Geneva"/>
              </a:rPr>
              <a:t> in </a:t>
            </a:r>
            <a:r>
              <a:rPr lang="en-IE" altLang="en-US" sz="1200" dirty="0" err="1">
                <a:solidFill>
                  <a:srgbClr val="262626"/>
                </a:solidFill>
                <a:cs typeface="Geneva"/>
              </a:rPr>
              <a:t>più</a:t>
            </a:r>
            <a:r>
              <a:rPr lang="en-IE" altLang="en-US" sz="1200" dirty="0">
                <a:solidFill>
                  <a:srgbClr val="262626"/>
                </a:solidFill>
                <a:cs typeface="Geneva"/>
              </a:rPr>
              <a:t> </a:t>
            </a:r>
            <a:r>
              <a:rPr lang="en-IE" altLang="en-US" sz="1200" dirty="0" err="1">
                <a:solidFill>
                  <a:srgbClr val="262626"/>
                </a:solidFill>
                <a:cs typeface="Geneva"/>
              </a:rPr>
              <a:t>di</a:t>
            </a:r>
            <a:r>
              <a:rPr lang="en-IE" altLang="en-US" sz="1200" dirty="0">
                <a:solidFill>
                  <a:srgbClr val="262626"/>
                </a:solidFill>
                <a:cs typeface="Geneva"/>
              </a:rPr>
              <a:t> 100 </a:t>
            </a:r>
            <a:r>
              <a:rPr lang="en-IE" altLang="en-US" sz="1200" dirty="0" err="1">
                <a:solidFill>
                  <a:srgbClr val="262626"/>
                </a:solidFill>
                <a:cs typeface="Geneva"/>
              </a:rPr>
              <a:t>Paesi</a:t>
            </a:r>
            <a:r>
              <a:rPr lang="en-IE" altLang="en-US" sz="1200" dirty="0">
                <a:solidFill>
                  <a:srgbClr val="262626"/>
                </a:solidFill>
                <a:cs typeface="Geneva"/>
              </a:rPr>
              <a:t> </a:t>
            </a:r>
            <a:r>
              <a:rPr lang="en-IE" altLang="en-US" sz="1200" dirty="0" err="1">
                <a:solidFill>
                  <a:srgbClr val="262626"/>
                </a:solidFill>
                <a:cs typeface="Geneva"/>
              </a:rPr>
              <a:t>nel</a:t>
            </a:r>
            <a:r>
              <a:rPr lang="en-IE" altLang="en-US" sz="1200" dirty="0">
                <a:solidFill>
                  <a:srgbClr val="262626"/>
                </a:solidFill>
                <a:cs typeface="Geneva"/>
              </a:rPr>
              <a:t> </a:t>
            </a:r>
            <a:r>
              <a:rPr lang="en-IE" altLang="en-US" sz="1200" dirty="0" err="1">
                <a:solidFill>
                  <a:srgbClr val="262626"/>
                </a:solidFill>
                <a:cs typeface="Geneva"/>
              </a:rPr>
              <a:t>mondo</a:t>
            </a:r>
            <a:endParaRPr lang="en-IE" altLang="en-US" sz="1200" dirty="0">
              <a:solidFill>
                <a:srgbClr val="262626"/>
              </a:solidFill>
              <a:cs typeface="Geneva"/>
            </a:endParaRPr>
          </a:p>
        </p:txBody>
      </p:sp>
      <p:sp>
        <p:nvSpPr>
          <p:cNvPr id="18" name="Title 1"/>
          <p:cNvSpPr txBox="1">
            <a:spLocks/>
          </p:cNvSpPr>
          <p:nvPr/>
        </p:nvSpPr>
        <p:spPr>
          <a:xfrm>
            <a:off x="606425" y="237807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a:solidFill>
                  <a:srgbClr val="878935"/>
                </a:solidFill>
                <a:ea typeface="+mj-ea"/>
              </a:rPr>
              <a:t>+100</a:t>
            </a:r>
          </a:p>
        </p:txBody>
      </p:sp>
      <p:cxnSp>
        <p:nvCxnSpPr>
          <p:cNvPr id="20" name="Straight Connector 19"/>
          <p:cNvCxnSpPr/>
          <p:nvPr/>
        </p:nvCxnSpPr>
        <p:spPr>
          <a:xfrm>
            <a:off x="1241425" y="4865688"/>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895" name="Title 1"/>
          <p:cNvSpPr txBox="1">
            <a:spLocks/>
          </p:cNvSpPr>
          <p:nvPr/>
        </p:nvSpPr>
        <p:spPr bwMode="auto">
          <a:xfrm>
            <a:off x="1177925" y="4838700"/>
            <a:ext cx="19462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lnSpc>
                <a:spcPts val="1800"/>
              </a:lnSpc>
              <a:spcBef>
                <a:spcPct val="0"/>
              </a:spcBef>
              <a:buFontTx/>
              <a:buNone/>
            </a:pPr>
            <a:r>
              <a:rPr lang="en-IE" altLang="en-US" sz="1200" dirty="0">
                <a:solidFill>
                  <a:srgbClr val="262626"/>
                </a:solidFill>
                <a:cs typeface="Geneva"/>
              </a:rPr>
              <a:t>Anno </a:t>
            </a:r>
            <a:r>
              <a:rPr lang="en-IE" altLang="en-US" sz="1200" dirty="0" err="1">
                <a:solidFill>
                  <a:srgbClr val="262626"/>
                </a:solidFill>
                <a:cs typeface="Geneva"/>
              </a:rPr>
              <a:t>di</a:t>
            </a:r>
            <a:r>
              <a:rPr lang="en-IE" altLang="en-US" sz="1200" dirty="0">
                <a:solidFill>
                  <a:srgbClr val="262626"/>
                </a:solidFill>
                <a:cs typeface="Geneva"/>
              </a:rPr>
              <a:t> </a:t>
            </a:r>
            <a:r>
              <a:rPr lang="en-IE" altLang="en-US" sz="1200" dirty="0" err="1">
                <a:solidFill>
                  <a:srgbClr val="262626"/>
                </a:solidFill>
                <a:cs typeface="Geneva"/>
              </a:rPr>
              <a:t>fondazione</a:t>
            </a:r>
            <a:r>
              <a:rPr lang="en-IE" altLang="en-US" sz="1200" dirty="0">
                <a:solidFill>
                  <a:srgbClr val="262626"/>
                </a:solidFill>
                <a:cs typeface="Geneva"/>
              </a:rPr>
              <a:t> del WWF (Gland, </a:t>
            </a:r>
            <a:r>
              <a:rPr lang="en-IE" altLang="en-US" sz="1200" dirty="0" err="1">
                <a:solidFill>
                  <a:srgbClr val="262626"/>
                </a:solidFill>
                <a:cs typeface="Geneva"/>
              </a:rPr>
              <a:t>Svizzera</a:t>
            </a:r>
            <a:r>
              <a:rPr lang="en-IE" altLang="en-US" sz="1200" dirty="0">
                <a:solidFill>
                  <a:srgbClr val="262626"/>
                </a:solidFill>
                <a:cs typeface="Geneva"/>
              </a:rPr>
              <a:t>)</a:t>
            </a:r>
          </a:p>
        </p:txBody>
      </p:sp>
      <p:sp>
        <p:nvSpPr>
          <p:cNvPr id="22" name="Title 1"/>
          <p:cNvSpPr txBox="1">
            <a:spLocks/>
          </p:cNvSpPr>
          <p:nvPr/>
        </p:nvSpPr>
        <p:spPr>
          <a:xfrm>
            <a:off x="1139825" y="449897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a:solidFill>
                  <a:srgbClr val="878935"/>
                </a:solidFill>
                <a:ea typeface="+mj-ea"/>
              </a:rPr>
              <a:t>1961</a:t>
            </a:r>
          </a:p>
        </p:txBody>
      </p:sp>
      <p:sp>
        <p:nvSpPr>
          <p:cNvPr id="37897" name="Oval 23"/>
          <p:cNvSpPr>
            <a:spLocks noChangeArrowheads="1"/>
          </p:cNvSpPr>
          <p:nvPr/>
        </p:nvSpPr>
        <p:spPr bwMode="auto">
          <a:xfrm>
            <a:off x="3860800" y="2917825"/>
            <a:ext cx="144463" cy="142875"/>
          </a:xfrm>
          <a:prstGeom prst="ellipse">
            <a:avLst/>
          </a:prstGeom>
          <a:solidFill>
            <a:srgbClr val="878935"/>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ctr" eaLnBrk="1" hangingPunct="1">
              <a:spcBef>
                <a:spcPct val="0"/>
              </a:spcBef>
              <a:buFontTx/>
              <a:buNone/>
            </a:pPr>
            <a:endParaRPr lang="en-US" altLang="en-US" sz="1800">
              <a:solidFill>
                <a:srgbClr val="FFFFFF"/>
              </a:solidFill>
              <a:cs typeface="Geneva"/>
            </a:endParaRPr>
          </a:p>
        </p:txBody>
      </p:sp>
      <p:cxnSp>
        <p:nvCxnSpPr>
          <p:cNvPr id="26" name="Straight Connector 25"/>
          <p:cNvCxnSpPr/>
          <p:nvPr/>
        </p:nvCxnSpPr>
        <p:spPr>
          <a:xfrm rot="5400000">
            <a:off x="3768725" y="3208338"/>
            <a:ext cx="32861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755576" y="3861048"/>
            <a:ext cx="2343150" cy="0"/>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7900" name="Oval 31"/>
          <p:cNvSpPr>
            <a:spLocks noChangeArrowheads="1"/>
          </p:cNvSpPr>
          <p:nvPr/>
        </p:nvSpPr>
        <p:spPr bwMode="auto">
          <a:xfrm>
            <a:off x="4540250" y="4381500"/>
            <a:ext cx="144463" cy="144463"/>
          </a:xfrm>
          <a:prstGeom prst="ellipse">
            <a:avLst/>
          </a:prstGeom>
          <a:solidFill>
            <a:srgbClr val="878935"/>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ctr" eaLnBrk="1" hangingPunct="1">
              <a:spcBef>
                <a:spcPct val="0"/>
              </a:spcBef>
              <a:buFontTx/>
              <a:buNone/>
            </a:pPr>
            <a:endParaRPr lang="en-US" altLang="en-US" sz="1800">
              <a:solidFill>
                <a:srgbClr val="FFFFFF"/>
              </a:solidFill>
              <a:cs typeface="Geneva"/>
            </a:endParaRPr>
          </a:p>
        </p:txBody>
      </p:sp>
      <p:cxnSp>
        <p:nvCxnSpPr>
          <p:cNvPr id="33" name="Straight Connector 32"/>
          <p:cNvCxnSpPr/>
          <p:nvPr/>
        </p:nvCxnSpPr>
        <p:spPr>
          <a:xfrm rot="5400000">
            <a:off x="4217194" y="4906169"/>
            <a:ext cx="793750" cy="158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a:off x="1809750" y="5371627"/>
            <a:ext cx="2805113" cy="158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7903" name="Oval 37"/>
          <p:cNvSpPr>
            <a:spLocks noChangeArrowheads="1"/>
          </p:cNvSpPr>
          <p:nvPr/>
        </p:nvSpPr>
        <p:spPr bwMode="auto">
          <a:xfrm>
            <a:off x="5743575" y="2112963"/>
            <a:ext cx="144463" cy="144462"/>
          </a:xfrm>
          <a:prstGeom prst="ellipse">
            <a:avLst/>
          </a:prstGeom>
          <a:solidFill>
            <a:srgbClr val="878935"/>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ctr" eaLnBrk="1" hangingPunct="1">
              <a:spcBef>
                <a:spcPct val="0"/>
              </a:spcBef>
              <a:buFontTx/>
              <a:buNone/>
            </a:pPr>
            <a:endParaRPr lang="en-US" altLang="en-US" sz="1800">
              <a:solidFill>
                <a:srgbClr val="FFFFFF"/>
              </a:solidFill>
              <a:cs typeface="Geneva"/>
            </a:endParaRPr>
          </a:p>
        </p:txBody>
      </p:sp>
      <p:cxnSp>
        <p:nvCxnSpPr>
          <p:cNvPr id="39" name="Straight Connector 38"/>
          <p:cNvCxnSpPr/>
          <p:nvPr/>
        </p:nvCxnSpPr>
        <p:spPr>
          <a:xfrm rot="10800000">
            <a:off x="5862638" y="2176463"/>
            <a:ext cx="766762"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564313" y="28717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906" name="Title 1"/>
          <p:cNvSpPr txBox="1">
            <a:spLocks/>
          </p:cNvSpPr>
          <p:nvPr/>
        </p:nvSpPr>
        <p:spPr bwMode="auto">
          <a:xfrm>
            <a:off x="6502400" y="2844800"/>
            <a:ext cx="13731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IE" altLang="en-US" sz="1200" dirty="0">
                <a:solidFill>
                  <a:srgbClr val="262626"/>
                </a:solidFill>
                <a:cs typeface="Geneva"/>
              </a:rPr>
              <a:t>Lo staff </a:t>
            </a:r>
            <a:r>
              <a:rPr lang="en-IE" altLang="en-US" sz="1200" dirty="0" err="1">
                <a:solidFill>
                  <a:srgbClr val="262626"/>
                </a:solidFill>
                <a:cs typeface="Geneva"/>
              </a:rPr>
              <a:t>che</a:t>
            </a:r>
            <a:r>
              <a:rPr lang="en-IE" altLang="en-US" sz="1200" dirty="0">
                <a:solidFill>
                  <a:srgbClr val="262626"/>
                </a:solidFill>
                <a:cs typeface="Geneva"/>
              </a:rPr>
              <a:t> </a:t>
            </a:r>
            <a:r>
              <a:rPr lang="en-IE" altLang="en-US" sz="1200" dirty="0" err="1">
                <a:solidFill>
                  <a:srgbClr val="262626"/>
                </a:solidFill>
                <a:cs typeface="Geneva"/>
              </a:rPr>
              <a:t>lavora</a:t>
            </a:r>
            <a:r>
              <a:rPr lang="en-IE" altLang="en-US" sz="1200" dirty="0">
                <a:solidFill>
                  <a:srgbClr val="262626"/>
                </a:solidFill>
                <a:cs typeface="Geneva"/>
              </a:rPr>
              <a:t> per </a:t>
            </a:r>
            <a:r>
              <a:rPr lang="en-IE" altLang="en-US" sz="1200" dirty="0" err="1">
                <a:solidFill>
                  <a:srgbClr val="262626"/>
                </a:solidFill>
                <a:cs typeface="Geneva"/>
              </a:rPr>
              <a:t>il</a:t>
            </a:r>
            <a:r>
              <a:rPr lang="en-IE" altLang="en-US" sz="1200" dirty="0">
                <a:solidFill>
                  <a:srgbClr val="262626"/>
                </a:solidFill>
                <a:cs typeface="Geneva"/>
              </a:rPr>
              <a:t> WWF </a:t>
            </a:r>
            <a:r>
              <a:rPr lang="en-IE" altLang="en-US" sz="1200" dirty="0" err="1">
                <a:solidFill>
                  <a:srgbClr val="262626"/>
                </a:solidFill>
                <a:cs typeface="Geneva"/>
              </a:rPr>
              <a:t>nel</a:t>
            </a:r>
            <a:r>
              <a:rPr lang="en-IE" altLang="en-US" sz="1200" dirty="0">
                <a:solidFill>
                  <a:srgbClr val="262626"/>
                </a:solidFill>
                <a:cs typeface="Geneva"/>
              </a:rPr>
              <a:t> </a:t>
            </a:r>
            <a:r>
              <a:rPr lang="en-IE" altLang="en-US" sz="1200" dirty="0" err="1">
                <a:solidFill>
                  <a:srgbClr val="262626"/>
                </a:solidFill>
                <a:cs typeface="Geneva"/>
              </a:rPr>
              <a:t>mondo</a:t>
            </a:r>
            <a:r>
              <a:rPr lang="en-IE" altLang="en-US" sz="1200" dirty="0">
                <a:solidFill>
                  <a:srgbClr val="262626"/>
                </a:solidFill>
                <a:cs typeface="Geneva"/>
              </a:rPr>
              <a:t> </a:t>
            </a:r>
          </a:p>
        </p:txBody>
      </p:sp>
      <p:sp>
        <p:nvSpPr>
          <p:cNvPr id="43" name="Title 1"/>
          <p:cNvSpPr txBox="1">
            <a:spLocks/>
          </p:cNvSpPr>
          <p:nvPr/>
        </p:nvSpPr>
        <p:spPr>
          <a:xfrm>
            <a:off x="6462713" y="25050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a:solidFill>
                  <a:srgbClr val="878935"/>
                </a:solidFill>
                <a:ea typeface="+mj-ea"/>
              </a:rPr>
              <a:t>+5000</a:t>
            </a:r>
          </a:p>
        </p:txBody>
      </p:sp>
      <p:cxnSp>
        <p:nvCxnSpPr>
          <p:cNvPr id="44" name="Straight Connector 43"/>
          <p:cNvCxnSpPr/>
          <p:nvPr/>
        </p:nvCxnSpPr>
        <p:spPr>
          <a:xfrm rot="5400000">
            <a:off x="6429375" y="2376488"/>
            <a:ext cx="39846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7909" name="Oval 46"/>
          <p:cNvSpPr>
            <a:spLocks noChangeArrowheads="1"/>
          </p:cNvSpPr>
          <p:nvPr/>
        </p:nvSpPr>
        <p:spPr bwMode="auto">
          <a:xfrm>
            <a:off x="5434013" y="4106863"/>
            <a:ext cx="144462" cy="144462"/>
          </a:xfrm>
          <a:prstGeom prst="ellipse">
            <a:avLst/>
          </a:prstGeom>
          <a:solidFill>
            <a:srgbClr val="878935"/>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ctr" eaLnBrk="1" hangingPunct="1">
              <a:spcBef>
                <a:spcPct val="0"/>
              </a:spcBef>
              <a:buFontTx/>
              <a:buNone/>
            </a:pPr>
            <a:endParaRPr lang="en-US" altLang="en-US" sz="1800">
              <a:solidFill>
                <a:srgbClr val="FFFFFF"/>
              </a:solidFill>
              <a:cs typeface="Geneva"/>
            </a:endParaRPr>
          </a:p>
        </p:txBody>
      </p:sp>
      <p:cxnSp>
        <p:nvCxnSpPr>
          <p:cNvPr id="48" name="Straight Connector 47"/>
          <p:cNvCxnSpPr>
            <a:endCxn id="37909" idx="6"/>
          </p:cNvCxnSpPr>
          <p:nvPr/>
        </p:nvCxnSpPr>
        <p:spPr>
          <a:xfrm rot="10800000" flipV="1">
            <a:off x="5578475" y="4171950"/>
            <a:ext cx="1050925" cy="793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64313" y="48656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912" name="Title 1"/>
          <p:cNvSpPr txBox="1">
            <a:spLocks/>
          </p:cNvSpPr>
          <p:nvPr/>
        </p:nvSpPr>
        <p:spPr bwMode="auto">
          <a:xfrm>
            <a:off x="6502400" y="4838700"/>
            <a:ext cx="19177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lnSpc>
                <a:spcPts val="1800"/>
              </a:lnSpc>
              <a:spcBef>
                <a:spcPct val="0"/>
              </a:spcBef>
              <a:buFontTx/>
              <a:buNone/>
            </a:pPr>
            <a:r>
              <a:rPr lang="en-IE" altLang="en-US" sz="1200" dirty="0">
                <a:solidFill>
                  <a:srgbClr val="262626"/>
                </a:solidFill>
                <a:cs typeface="Geneva"/>
              </a:rPr>
              <a:t>I </a:t>
            </a:r>
            <a:r>
              <a:rPr lang="en-IE" altLang="en-US" sz="1200" dirty="0" err="1">
                <a:solidFill>
                  <a:srgbClr val="262626"/>
                </a:solidFill>
                <a:cs typeface="Geneva"/>
              </a:rPr>
              <a:t>soci</a:t>
            </a:r>
            <a:r>
              <a:rPr lang="en-IE" altLang="en-US" sz="1200" dirty="0">
                <a:solidFill>
                  <a:srgbClr val="262626"/>
                </a:solidFill>
                <a:cs typeface="Geneva"/>
              </a:rPr>
              <a:t> e </a:t>
            </a:r>
            <a:r>
              <a:rPr lang="en-IE" altLang="en-US" sz="1200" dirty="0" err="1">
                <a:solidFill>
                  <a:srgbClr val="262626"/>
                </a:solidFill>
                <a:cs typeface="Geneva"/>
              </a:rPr>
              <a:t>sostenitori</a:t>
            </a:r>
            <a:r>
              <a:rPr lang="en-IE" altLang="en-US" sz="1200" dirty="0">
                <a:solidFill>
                  <a:srgbClr val="262626"/>
                </a:solidFill>
                <a:cs typeface="Geneva"/>
              </a:rPr>
              <a:t> del WWF </a:t>
            </a:r>
            <a:r>
              <a:rPr lang="en-IE" altLang="en-US" sz="1200" dirty="0" err="1">
                <a:solidFill>
                  <a:srgbClr val="262626"/>
                </a:solidFill>
                <a:cs typeface="Geneva"/>
              </a:rPr>
              <a:t>nel</a:t>
            </a:r>
            <a:r>
              <a:rPr lang="en-IE" altLang="en-US" sz="1200" dirty="0">
                <a:solidFill>
                  <a:srgbClr val="262626"/>
                </a:solidFill>
                <a:cs typeface="Geneva"/>
              </a:rPr>
              <a:t> </a:t>
            </a:r>
            <a:r>
              <a:rPr lang="en-IE" altLang="en-US" sz="1200" dirty="0" err="1">
                <a:solidFill>
                  <a:srgbClr val="262626"/>
                </a:solidFill>
                <a:cs typeface="Geneva"/>
              </a:rPr>
              <a:t>mondo</a:t>
            </a:r>
            <a:endParaRPr lang="en-IE" altLang="en-US" sz="1200" dirty="0">
              <a:solidFill>
                <a:srgbClr val="262626"/>
              </a:solidFill>
              <a:cs typeface="Geneva"/>
            </a:endParaRPr>
          </a:p>
        </p:txBody>
      </p:sp>
      <p:sp>
        <p:nvSpPr>
          <p:cNvPr id="51" name="Title 1"/>
          <p:cNvSpPr txBox="1">
            <a:spLocks/>
          </p:cNvSpPr>
          <p:nvPr/>
        </p:nvSpPr>
        <p:spPr>
          <a:xfrm>
            <a:off x="6462713" y="44989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a:solidFill>
                  <a:srgbClr val="878935"/>
                </a:solidFill>
                <a:ea typeface="+mj-ea"/>
              </a:rPr>
              <a:t>+5M</a:t>
            </a:r>
          </a:p>
        </p:txBody>
      </p:sp>
      <p:cxnSp>
        <p:nvCxnSpPr>
          <p:cNvPr id="52" name="Straight Connector 51"/>
          <p:cNvCxnSpPr/>
          <p:nvPr/>
        </p:nvCxnSpPr>
        <p:spPr>
          <a:xfrm rot="5400000">
            <a:off x="6429375" y="4370388"/>
            <a:ext cx="39846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7915" name="Title 1"/>
          <p:cNvSpPr txBox="1">
            <a:spLocks/>
          </p:cNvSpPr>
          <p:nvPr/>
        </p:nvSpPr>
        <p:spPr bwMode="auto">
          <a:xfrm>
            <a:off x="5434013" y="257175"/>
            <a:ext cx="346868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a:solidFill>
                  <a:schemeClr val="accent6">
                    <a:lumMod val="75000"/>
                  </a:schemeClr>
                </a:solidFill>
                <a:cs typeface="Geneva"/>
              </a:rPr>
              <a:t>Grazie!</a:t>
            </a:r>
          </a:p>
        </p:txBody>
      </p:sp>
      <p:pic>
        <p:nvPicPr>
          <p:cNvPr id="37916" name="Picture 34" descr="Panda stencil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2275" y="1628775"/>
            <a:ext cx="31559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1"/>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7" name="Straight Connector 6"/>
          <p:cNvCxnSpPr/>
          <p:nvPr/>
        </p:nvCxnSpPr>
        <p:spPr>
          <a:xfrm>
            <a:off x="403225" y="6451600"/>
            <a:ext cx="80930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921" name="TextBox 16"/>
          <p:cNvSpPr txBox="1">
            <a:spLocks noChangeArrowheads="1"/>
          </p:cNvSpPr>
          <p:nvPr/>
        </p:nvSpPr>
        <p:spPr bwMode="auto">
          <a:xfrm>
            <a:off x="6632575" y="6253163"/>
            <a:ext cx="18637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IE" altLang="en-US" sz="700">
                <a:solidFill>
                  <a:srgbClr val="404040"/>
                </a:solidFill>
                <a:cs typeface="Geneva"/>
              </a:rPr>
              <a:t>Photo: © Michel Roggo / WWF-Canon</a:t>
            </a:r>
          </a:p>
        </p:txBody>
      </p:sp>
      <p:sp>
        <p:nvSpPr>
          <p:cNvPr id="35" name="Rettangolo 34"/>
          <p:cNvSpPr/>
          <p:nvPr/>
        </p:nvSpPr>
        <p:spPr>
          <a:xfrm>
            <a:off x="4572000" y="836712"/>
            <a:ext cx="4572000" cy="646331"/>
          </a:xfrm>
          <a:prstGeom prst="rect">
            <a:avLst/>
          </a:prstGeom>
        </p:spPr>
        <p:txBody>
          <a:bodyPr>
            <a:spAutoFit/>
          </a:bodyPr>
          <a:lstStyle/>
          <a:p>
            <a:pPr algn="r"/>
            <a:r>
              <a:rPr lang="en-IE" altLang="en-US" b="1" dirty="0" err="1"/>
              <a:t>Aiutaci</a:t>
            </a:r>
            <a:r>
              <a:rPr lang="en-IE" altLang="en-US" b="1" dirty="0"/>
              <a:t> a </a:t>
            </a:r>
            <a:r>
              <a:rPr lang="en-IE" altLang="en-US" b="1" dirty="0" err="1"/>
              <a:t>salvare</a:t>
            </a:r>
            <a:r>
              <a:rPr lang="en-IE" altLang="en-US" b="1" dirty="0"/>
              <a:t> la </a:t>
            </a:r>
            <a:r>
              <a:rPr lang="en-IE" altLang="en-US" b="1" dirty="0" err="1"/>
              <a:t>natura</a:t>
            </a:r>
            <a:r>
              <a:rPr lang="en-IE" altLang="en-US" b="1" dirty="0"/>
              <a:t>! </a:t>
            </a:r>
            <a:r>
              <a:rPr lang="en-IE" altLang="en-US" b="1" dirty="0" err="1"/>
              <a:t>Diventa</a:t>
            </a:r>
            <a:r>
              <a:rPr lang="en-IE" altLang="en-US" b="1" dirty="0"/>
              <a:t> socio!</a:t>
            </a:r>
          </a:p>
          <a:p>
            <a:pPr algn="r"/>
            <a:r>
              <a:rPr lang="en-IE" altLang="en-US"/>
              <a:t>www.wwf.it</a:t>
            </a:r>
            <a:endParaRPr lang="en-IE" altLang="en-US" dirty="0"/>
          </a:p>
        </p:txBody>
      </p:sp>
      <p:cxnSp>
        <p:nvCxnSpPr>
          <p:cNvPr id="36" name="Straight Connector 5"/>
          <p:cNvCxnSpPr/>
          <p:nvPr/>
        </p:nvCxnSpPr>
        <p:spPr>
          <a:xfrm>
            <a:off x="2690813" y="763116"/>
            <a:ext cx="6453187" cy="1588"/>
          </a:xfrm>
          <a:prstGeom prst="line">
            <a:avLst/>
          </a:prstGeom>
          <a:ln w="63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7"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31</a:t>
            </a:r>
          </a:p>
        </p:txBody>
      </p:sp>
      <p:pic>
        <p:nvPicPr>
          <p:cNvPr id="1026" name="Picture 2"/>
          <p:cNvPicPr>
            <a:picLocks noChangeAspect="1" noChangeArrowheads="1"/>
          </p:cNvPicPr>
          <p:nvPr/>
        </p:nvPicPr>
        <p:blipFill>
          <a:blip r:embed="rId4" cstate="screen"/>
          <a:srcRect/>
          <a:stretch>
            <a:fillRect/>
          </a:stretch>
        </p:blipFill>
        <p:spPr bwMode="auto">
          <a:xfrm>
            <a:off x="144463" y="118517"/>
            <a:ext cx="4105275" cy="1438275"/>
          </a:xfrm>
          <a:prstGeom prst="rect">
            <a:avLst/>
          </a:prstGeom>
          <a:noFill/>
          <a:ln w="9525">
            <a:noFill/>
            <a:miter lim="800000"/>
            <a:headEnd/>
            <a:tailEnd/>
          </a:ln>
          <a:effectLst/>
        </p:spPr>
      </p:pic>
      <p:sp>
        <p:nvSpPr>
          <p:cNvPr id="38" name="Rettangolo 37"/>
          <p:cNvSpPr/>
          <p:nvPr/>
        </p:nvSpPr>
        <p:spPr>
          <a:xfrm>
            <a:off x="683568" y="5733256"/>
            <a:ext cx="4572000" cy="646331"/>
          </a:xfrm>
          <a:prstGeom prst="rect">
            <a:avLst/>
          </a:prstGeom>
        </p:spPr>
        <p:txBody>
          <a:bodyPr>
            <a:spAutoFit/>
          </a:bodyPr>
          <a:lstStyle/>
          <a:p>
            <a:r>
              <a:rPr lang="en-IE" altLang="en-US" b="1" i="1" dirty="0">
                <a:solidFill>
                  <a:srgbClr val="FF0000"/>
                </a:solidFill>
              </a:rPr>
              <a:t>QUI INSERIRE SITO INTERNET OA E INDIRIZZO EMAIL REFERENTE</a:t>
            </a:r>
          </a:p>
        </p:txBody>
      </p:sp>
    </p:spTree>
    <p:extLst>
      <p:ext uri="{BB962C8B-B14F-4D97-AF65-F5344CB8AC3E}">
        <p14:creationId xmlns:p14="http://schemas.microsoft.com/office/powerpoint/2010/main" val="192717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99592" y="-27384"/>
            <a:ext cx="7992888" cy="6940361"/>
          </a:xfrm>
          <a:prstGeom prst="rect">
            <a:avLst/>
          </a:prstGeom>
          <a:noFill/>
        </p:spPr>
        <p:txBody>
          <a:bodyPr wrap="square" rtlCol="0">
            <a:spAutoFit/>
          </a:bodyPr>
          <a:lstStyle/>
          <a:p>
            <a:pPr>
              <a:defRPr/>
            </a:pPr>
            <a:r>
              <a:rPr lang="it-IT" b="1" dirty="0"/>
              <a:t>Di seguito tutte le risorse che possono essere utilizzate come base per la presentazione “Crimini di Natura”:</a:t>
            </a:r>
          </a:p>
          <a:p>
            <a:pPr>
              <a:defRPr/>
            </a:pPr>
            <a:endParaRPr lang="it-IT" b="1" dirty="0"/>
          </a:p>
          <a:p>
            <a:r>
              <a:rPr lang="it-IT" sz="1700" dirty="0"/>
              <a:t>Sito WWF dedicato alla Campagna “Crimini di Natura”: http://criminidinatura.wwf.it/</a:t>
            </a:r>
          </a:p>
          <a:p>
            <a:r>
              <a:rPr lang="it-IT" sz="1700" dirty="0"/>
              <a:t>Video Campagna Stop ai crimini di Natura (2014): https://www.youtube.com/watch?v=r_PC-MR3KfA</a:t>
            </a:r>
          </a:p>
          <a:p>
            <a:r>
              <a:rPr lang="it-IT" sz="1700" dirty="0"/>
              <a:t>Video “La strage degli elefanti in Camerun”: https://www.youtube.com/watch?v=a07mz15XRo0</a:t>
            </a:r>
          </a:p>
          <a:p>
            <a:r>
              <a:rPr lang="it-IT" sz="1700" dirty="0"/>
              <a:t>Video “La sua vita non vale un corno” (2012): https://www.youtube.com/watch?v=ztMOqD4XbEs (rinoceronti)</a:t>
            </a:r>
          </a:p>
          <a:p>
            <a:r>
              <a:rPr lang="it-IT" sz="1700" dirty="0"/>
              <a:t>Video “Il cuore verde dell’Africa” (2011): https://www.youtube.com/watch?v=9nIYf_0ujJo (gorilla)</a:t>
            </a:r>
          </a:p>
          <a:p>
            <a:r>
              <a:rPr lang="it-IT" sz="1700" dirty="0" err="1"/>
              <a:t>Docu-film</a:t>
            </a:r>
            <a:r>
              <a:rPr lang="it-IT" sz="1700" dirty="0"/>
              <a:t> “Voli pericolosi”; https://www.youtube.com/watch?v=Y12BevEJryw (Un estratto del documentario inchiesta di Giordano </a:t>
            </a:r>
            <a:r>
              <a:rPr lang="it-IT" sz="1700" dirty="0" err="1"/>
              <a:t>Cossu</a:t>
            </a:r>
            <a:r>
              <a:rPr lang="it-IT" sz="1700" dirty="0"/>
              <a:t> e Luca </a:t>
            </a:r>
            <a:r>
              <a:rPr lang="it-IT" sz="1700" dirty="0" err="1"/>
              <a:t>Verducci</a:t>
            </a:r>
            <a:r>
              <a:rPr lang="it-IT" sz="1700" dirty="0"/>
              <a:t> dedicato all’attività antibracconaggio delle Guardie volontarie del WWF)</a:t>
            </a:r>
          </a:p>
          <a:p>
            <a:r>
              <a:rPr lang="it-IT" sz="1700" dirty="0"/>
              <a:t>Sintesi Dossier WWF “Crimini di Natura” (2014): http://criminidinatura.wwf.it/dossier/intro-dossier_01.pdf</a:t>
            </a:r>
          </a:p>
          <a:p>
            <a:r>
              <a:rPr lang="it-IT" sz="1700" dirty="0"/>
              <a:t>Dossier WWF “</a:t>
            </a:r>
            <a:r>
              <a:rPr lang="it-IT" sz="1700" dirty="0" err="1"/>
              <a:t>#Furto</a:t>
            </a:r>
            <a:r>
              <a:rPr lang="it-IT" sz="1700" dirty="0"/>
              <a:t> di Natura. Storie di bracconaggio </a:t>
            </a:r>
            <a:r>
              <a:rPr lang="it-IT" sz="1700" dirty="0" err="1"/>
              <a:t>Made</a:t>
            </a:r>
            <a:r>
              <a:rPr lang="it-IT" sz="1700" dirty="0"/>
              <a:t> in Italy”: http://awsassets.wwfit.panda.org/downloads/furtodinatura_2016_28_09_def.pdf</a:t>
            </a:r>
          </a:p>
          <a:p>
            <a:r>
              <a:rPr lang="it-IT" sz="1700" dirty="0"/>
              <a:t>Dossier WWF “Crimini di Natura” (2014): http://awsassets.wwfit.panda.org/downloads/dossier_stop_crimini_di_natura2ott_def_low.pdf</a:t>
            </a:r>
          </a:p>
          <a:p>
            <a:r>
              <a:rPr lang="it-IT" sz="1700" dirty="0"/>
              <a:t>Dossier WWF Italia “Guardie... &amp; Ladri di natura. Viaggio nell’ altra </a:t>
            </a:r>
            <a:r>
              <a:rPr lang="it-IT" sz="1700" dirty="0" err="1"/>
              <a:t>italia</a:t>
            </a:r>
            <a:r>
              <a:rPr lang="it-IT" sz="1700" dirty="0"/>
              <a:t> che difende i beni comuni. Report sull’attività delle guardie volontarie del wwf” (2012): http://awsassets.wwfit.panda.org/downloads/dossierwwf_guardie_20dicembre12_completo.pdf</a:t>
            </a:r>
          </a:p>
        </p:txBody>
      </p:sp>
      <p:sp>
        <p:nvSpPr>
          <p:cNvPr id="4" name="Rectangle 11"/>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Segnaposto numero diapositiva 4"/>
          <p:cNvSpPr>
            <a:spLocks noGrp="1"/>
          </p:cNvSpPr>
          <p:nvPr>
            <p:ph type="sldNum" sz="quarter" idx="12"/>
          </p:nvPr>
        </p:nvSpPr>
        <p:spPr>
          <a:xfrm>
            <a:off x="6974904" y="6520259"/>
            <a:ext cx="2133600" cy="365125"/>
          </a:xfrm>
        </p:spPr>
        <p:txBody>
          <a:bodyPr/>
          <a:lstStyle/>
          <a:p>
            <a:r>
              <a:rPr lang="it-IT" dirty="0">
                <a:solidFill>
                  <a:schemeClr val="tx1"/>
                </a:solidFill>
              </a:rPr>
              <a:t>29</a:t>
            </a:r>
          </a:p>
        </p:txBody>
      </p:sp>
      <p:pic>
        <p:nvPicPr>
          <p:cNvPr id="6" name="Picture 13" descr="master panda.jpg"/>
          <p:cNvPicPr>
            <a:picLocks noChangeAspect="1"/>
          </p:cNvPicPr>
          <p:nvPr/>
        </p:nvPicPr>
        <p:blipFill>
          <a:blip r:embed="rId2"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565" y="980728"/>
            <a:ext cx="832092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Tree>
    <p:extLst>
      <p:ext uri="{BB962C8B-B14F-4D97-AF65-F5344CB8AC3E}">
        <p14:creationId xmlns:p14="http://schemas.microsoft.com/office/powerpoint/2010/main" val="716539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6"/>
          <p:cNvSpPr txBox="1">
            <a:spLocks/>
          </p:cNvSpPr>
          <p:nvPr/>
        </p:nvSpPr>
        <p:spPr>
          <a:xfrm rot="16200000">
            <a:off x="87469" y="5825298"/>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60832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isabella\AppData\Local\Microsoft\Windows\Temporary Internet Files\Content.IE5\27SDYFCD\IMG_0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77788"/>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228526" y="72107"/>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1"/>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Text Placeholder 6"/>
          <p:cNvSpPr txBox="1">
            <a:spLocks/>
          </p:cNvSpPr>
          <p:nvPr/>
        </p:nvSpPr>
        <p:spPr>
          <a:xfrm rot="16200000">
            <a:off x="-488594" y="5249235"/>
            <a:ext cx="1368152" cy="175955"/>
          </a:xfrm>
          <a:prstGeom prst="rect">
            <a:avLst/>
          </a:prstGeom>
        </p:spPr>
        <p:txBody>
          <a:bodyPr>
            <a:normAutofit fontScale="25000" lnSpcReduction="20000"/>
          </a:bodyPr>
          <a:lstStyle/>
          <a:p>
            <a:pPr marL="342900" marR="0" lvl="0" indent="-342900"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983985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Main routes of animal smuggling and prices "/>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8129" name="Picture 1" descr="C:\Users\isabella\AppData\Local\Microsoft\Windows\Temporary Internet Files\Content.Outlook\WAHW2AV9\07_sanzioni_penal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196752"/>
            <a:ext cx="7772378" cy="5279988"/>
          </a:xfrm>
          <a:prstGeom prst="rect">
            <a:avLst/>
          </a:prstGeom>
          <a:noFill/>
        </p:spPr>
      </p:pic>
      <p:sp>
        <p:nvSpPr>
          <p:cNvPr id="9" name="CasellaDiTesto 8"/>
          <p:cNvSpPr txBox="1"/>
          <p:nvPr/>
        </p:nvSpPr>
        <p:spPr>
          <a:xfrm>
            <a:off x="3851920" y="260648"/>
            <a:ext cx="5112568" cy="400110"/>
          </a:xfrm>
          <a:prstGeom prst="rect">
            <a:avLst/>
          </a:prstGeom>
          <a:noFill/>
        </p:spPr>
        <p:txBody>
          <a:bodyPr wrap="square" rtlCol="0">
            <a:spAutoFit/>
          </a:bodyPr>
          <a:lstStyle/>
          <a:p>
            <a:r>
              <a:rPr lang="it-IT" sz="2000" dirty="0">
                <a:latin typeface="Arial Black" pitchFamily="34" charset="0"/>
              </a:rPr>
              <a:t>WWF – Campagna crimini di natura</a:t>
            </a:r>
          </a:p>
        </p:txBody>
      </p:sp>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egnaposto numero diapositiva 6"/>
          <p:cNvSpPr>
            <a:spLocks noGrp="1"/>
          </p:cNvSpPr>
          <p:nvPr>
            <p:ph type="sldNum" sz="quarter" idx="12"/>
          </p:nvPr>
        </p:nvSpPr>
        <p:spPr>
          <a:xfrm>
            <a:off x="7046912" y="6525344"/>
            <a:ext cx="2133600" cy="365125"/>
          </a:xfrm>
        </p:spPr>
        <p:txBody>
          <a:bodyPr/>
          <a:lstStyle/>
          <a:p>
            <a:r>
              <a:rPr lang="it-IT" dirty="0">
                <a:solidFill>
                  <a:schemeClr val="tx1"/>
                </a:solidFill>
              </a:rPr>
              <a:t>30</a:t>
            </a:r>
          </a:p>
        </p:txBody>
      </p:sp>
      <p:sp>
        <p:nvSpPr>
          <p:cNvPr id="8"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1" name="CasellaDiTesto 10"/>
          <p:cNvSpPr txBox="1"/>
          <p:nvPr/>
        </p:nvSpPr>
        <p:spPr>
          <a:xfrm>
            <a:off x="467544"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530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9592" y="1115786"/>
            <a:ext cx="7291667" cy="5265542"/>
          </a:xfrm>
          <a:prstGeom prst="rect">
            <a:avLst/>
          </a:prstGeom>
          <a:noFill/>
          <a:ln w="9525">
            <a:noFill/>
            <a:miter lim="800000"/>
            <a:headEnd/>
            <a:tailEnd/>
          </a:ln>
          <a:effectLst/>
        </p:spPr>
      </p:pic>
      <p:sp>
        <p:nvSpPr>
          <p:cNvPr id="7"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000" dirty="0"/>
              <a:t>4</a:t>
            </a:r>
            <a:endParaRPr kumimoji="0" lang="it-IT"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asellaDiTesto 7"/>
          <p:cNvSpPr txBox="1"/>
          <p:nvPr/>
        </p:nvSpPr>
        <p:spPr>
          <a:xfrm>
            <a:off x="467544"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3305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err="1">
                <a:solidFill>
                  <a:srgbClr val="FF6600"/>
                </a:solidFill>
                <a:cs typeface="Geneva"/>
              </a:rPr>
              <a:t>Crimini</a:t>
            </a:r>
            <a:r>
              <a:rPr lang="en-GB" altLang="en-US" sz="2500" dirty="0">
                <a:solidFill>
                  <a:srgbClr val="FF6600"/>
                </a:solidFill>
                <a:cs typeface="Geneva"/>
              </a:rPr>
              <a:t> “</a:t>
            </a:r>
            <a:r>
              <a:rPr lang="en-GB" altLang="en-US" sz="2500" dirty="0" err="1">
                <a:solidFill>
                  <a:srgbClr val="FF6600"/>
                </a:solidFill>
                <a:cs typeface="Geneva"/>
              </a:rPr>
              <a:t>ambientali</a:t>
            </a:r>
            <a:r>
              <a:rPr lang="en-GB" altLang="en-US" sz="2500" dirty="0">
                <a:solidFill>
                  <a:srgbClr val="FF6600"/>
                </a:solidFill>
                <a:cs typeface="Geneva"/>
              </a:rPr>
              <a:t>”</a:t>
            </a:r>
          </a:p>
          <a:p>
            <a:pPr eaLnBrk="1" hangingPunct="1">
              <a:spcBef>
                <a:spcPct val="0"/>
              </a:spcBef>
              <a:buFontTx/>
              <a:buNone/>
            </a:pPr>
            <a:r>
              <a:rPr lang="en-GB" altLang="en-US" sz="2500" dirty="0" err="1">
                <a:solidFill>
                  <a:srgbClr val="D55522"/>
                </a:solidFill>
                <a:cs typeface="Geneva"/>
              </a:rPr>
              <a:t>Cosa</a:t>
            </a:r>
            <a:r>
              <a:rPr lang="en-GB" altLang="en-US" sz="2500" dirty="0">
                <a:solidFill>
                  <a:srgbClr val="D55522"/>
                </a:solidFill>
                <a:cs typeface="Geneva"/>
              </a:rPr>
              <a:t> </a:t>
            </a:r>
            <a:r>
              <a:rPr lang="en-GB" altLang="en-US" sz="2500" dirty="0" err="1">
                <a:solidFill>
                  <a:srgbClr val="D55522"/>
                </a:solidFill>
                <a:cs typeface="Geneva"/>
              </a:rPr>
              <a:t>intendiamo</a:t>
            </a:r>
            <a:r>
              <a:rPr lang="en-GB" altLang="en-US" sz="2500" dirty="0">
                <a:solidFill>
                  <a:srgbClr val="D55522"/>
                </a:solidFill>
                <a:cs typeface="Geneva"/>
              </a:rPr>
              <a:t>:</a:t>
            </a:r>
            <a:endParaRPr lang="en-IE" altLang="en-US" sz="2500" dirty="0">
              <a:solidFill>
                <a:srgbClr val="D55522"/>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651720"/>
            <a:ext cx="651544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Blip>
                <a:blip r:embed="rId3"/>
              </a:buBlip>
            </a:pPr>
            <a:r>
              <a:rPr lang="it-IT" altLang="en-US" sz="2000" dirty="0">
                <a:solidFill>
                  <a:srgbClr val="404040"/>
                </a:solidFill>
                <a:cs typeface="Geneva"/>
              </a:rPr>
              <a:t> </a:t>
            </a:r>
            <a:r>
              <a:rPr lang="it-IT" altLang="en-US" sz="2000" spc="-100" dirty="0">
                <a:solidFill>
                  <a:srgbClr val="404040"/>
                </a:solidFill>
                <a:cs typeface="Geneva"/>
              </a:rPr>
              <a:t>il prelievo e la commercializzazione di specie selvatiche</a:t>
            </a:r>
          </a:p>
          <a:p>
            <a:pPr eaLnBrk="1" hangingPunct="1">
              <a:lnSpc>
                <a:spcPts val="2600"/>
              </a:lnSpc>
              <a:spcBef>
                <a:spcPct val="0"/>
              </a:spcBef>
              <a:buBlip>
                <a:blip r:embed="rId3"/>
              </a:buBlip>
            </a:pPr>
            <a:r>
              <a:rPr lang="it-IT" altLang="en-US" sz="2000" dirty="0">
                <a:solidFill>
                  <a:srgbClr val="404040"/>
                </a:solidFill>
                <a:cs typeface="Geneva"/>
              </a:rPr>
              <a:t> il taglio illegale delle foreste</a:t>
            </a:r>
          </a:p>
          <a:p>
            <a:pPr eaLnBrk="1" hangingPunct="1">
              <a:lnSpc>
                <a:spcPts val="2600"/>
              </a:lnSpc>
              <a:spcBef>
                <a:spcPct val="0"/>
              </a:spcBef>
              <a:buBlip>
                <a:blip r:embed="rId3"/>
              </a:buBlip>
            </a:pPr>
            <a:r>
              <a:rPr lang="it-IT" altLang="en-US" sz="2000" dirty="0">
                <a:solidFill>
                  <a:srgbClr val="404040"/>
                </a:solidFill>
                <a:cs typeface="Geneva"/>
              </a:rPr>
              <a:t> la pesca illegale</a:t>
            </a:r>
          </a:p>
          <a:p>
            <a:pPr eaLnBrk="1" hangingPunct="1">
              <a:lnSpc>
                <a:spcPts val="2600"/>
              </a:lnSpc>
              <a:spcBef>
                <a:spcPct val="0"/>
              </a:spcBef>
              <a:buBlip>
                <a:blip r:embed="rId3"/>
              </a:buBlip>
            </a:pPr>
            <a:r>
              <a:rPr lang="it-IT" altLang="en-US" sz="2000" dirty="0">
                <a:solidFill>
                  <a:srgbClr val="404040"/>
                </a:solidFill>
                <a:cs typeface="Geneva"/>
              </a:rPr>
              <a:t> l’estrazione illegale di risorse minerarie  </a:t>
            </a:r>
          </a:p>
          <a:p>
            <a:pPr eaLnBrk="1" hangingPunct="1">
              <a:lnSpc>
                <a:spcPts val="2600"/>
              </a:lnSpc>
              <a:spcBef>
                <a:spcPct val="0"/>
              </a:spcBef>
              <a:buBlip>
                <a:blip r:embed="rId3"/>
              </a:buBlip>
            </a:pPr>
            <a:r>
              <a:rPr lang="it-IT" altLang="en-US" sz="2000" dirty="0">
                <a:solidFill>
                  <a:srgbClr val="404040"/>
                </a:solidFill>
                <a:cs typeface="Geneva"/>
              </a:rPr>
              <a:t> la distruzione illegale di habitat</a:t>
            </a:r>
          </a:p>
          <a:p>
            <a:pPr eaLnBrk="1" hangingPunct="1">
              <a:lnSpc>
                <a:spcPts val="2600"/>
              </a:lnSpc>
              <a:spcBef>
                <a:spcPct val="0"/>
              </a:spcBef>
              <a:buBlip>
                <a:blip r:embed="rId3"/>
              </a:buBlip>
            </a:pPr>
            <a:r>
              <a:rPr lang="it-IT" altLang="en-US" sz="2000" dirty="0">
                <a:solidFill>
                  <a:srgbClr val="404040"/>
                </a:solidFill>
                <a:cs typeface="Geneva"/>
              </a:rPr>
              <a:t> lo scarico illegale di rifiuti </a:t>
            </a:r>
            <a:r>
              <a:rPr lang="it-IT" altLang="en-US" sz="2000" dirty="0" err="1">
                <a:solidFill>
                  <a:srgbClr val="404040"/>
                </a:solidFill>
                <a:cs typeface="Geneva"/>
              </a:rPr>
              <a:t>tossici…</a:t>
            </a:r>
            <a:endParaRPr lang="it-IT" altLang="en-US" sz="2000" dirty="0">
              <a:solidFill>
                <a:srgbClr val="404040"/>
              </a:solidFill>
              <a:cs typeface="Geneva"/>
            </a:endParaRPr>
          </a:p>
          <a:p>
            <a:pPr eaLnBrk="1" hangingPunct="1">
              <a:lnSpc>
                <a:spcPts val="2600"/>
              </a:lnSpc>
              <a:spcBef>
                <a:spcPct val="0"/>
              </a:spcBef>
              <a:buFontTx/>
              <a:buNone/>
            </a:pPr>
            <a:endParaRPr lang="it-IT" altLang="en-US" sz="2000" dirty="0">
              <a:solidFill>
                <a:srgbClr val="404040"/>
              </a:solidFill>
              <a:cs typeface="Geneva"/>
            </a:endParaRPr>
          </a:p>
          <a:p>
            <a:pPr eaLnBrk="1" hangingPunct="1">
              <a:lnSpc>
                <a:spcPts val="2600"/>
              </a:lnSpc>
              <a:spcBef>
                <a:spcPct val="0"/>
              </a:spcBef>
              <a:buFontTx/>
              <a:buNone/>
            </a:pPr>
            <a:r>
              <a:rPr lang="it-IT" altLang="en-US" sz="2000" dirty="0" err="1">
                <a:solidFill>
                  <a:srgbClr val="404040"/>
                </a:solidFill>
                <a:cs typeface="Geneva"/>
              </a:rPr>
              <a:t>…</a:t>
            </a:r>
            <a:r>
              <a:rPr lang="it-IT" altLang="en-US" sz="1800" i="1" dirty="0" err="1">
                <a:solidFill>
                  <a:srgbClr val="404040"/>
                </a:solidFill>
                <a:cs typeface="Geneva"/>
              </a:rPr>
              <a:t>ignorando</a:t>
            </a:r>
            <a:r>
              <a:rPr lang="it-IT" altLang="en-US" sz="1800" i="1" dirty="0">
                <a:solidFill>
                  <a:srgbClr val="404040"/>
                </a:solidFill>
                <a:cs typeface="Geneva"/>
              </a:rPr>
              <a:t> e calpestando quelle leggi che le comunità nazionali e internazionali si sono date per preservare questo pianeta e la nostra esistenza.</a:t>
            </a: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R:\scambio\per isabella\HI_853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95728" y="2564904"/>
            <a:ext cx="2267744" cy="1728192"/>
          </a:xfrm>
          <a:prstGeom prst="rect">
            <a:avLst/>
          </a:prstGeom>
          <a:noFill/>
        </p:spPr>
      </p:pic>
      <p:pic>
        <p:nvPicPr>
          <p:cNvPr id="16" name="Picture 8" descr="R:\scambio\per isabella\HI_287306.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95728" y="4437112"/>
            <a:ext cx="2268760" cy="1951085"/>
          </a:xfrm>
          <a:prstGeom prst="rect">
            <a:avLst/>
          </a:prstGeom>
          <a:noFill/>
        </p:spPr>
      </p:pic>
      <p:sp>
        <p:nvSpPr>
          <p:cNvPr id="17"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5</a:t>
            </a:r>
          </a:p>
        </p:txBody>
      </p:sp>
      <p:sp>
        <p:nvSpPr>
          <p:cNvPr id="18" name="Text Placeholder 6"/>
          <p:cNvSpPr txBox="1">
            <a:spLocks/>
          </p:cNvSpPr>
          <p:nvPr/>
        </p:nvSpPr>
        <p:spPr>
          <a:xfrm>
            <a:off x="6516216" y="5773325"/>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0" name="Text Placeholder 6"/>
          <p:cNvSpPr txBox="1">
            <a:spLocks/>
          </p:cNvSpPr>
          <p:nvPr/>
        </p:nvSpPr>
        <p:spPr>
          <a:xfrm>
            <a:off x="7092280" y="4293096"/>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a:t>
            </a:r>
            <a:r>
              <a:rPr kumimoji="0" lang="fr-CH" sz="2800" b="0" i="0" u="none" strike="noStrike" kern="1200" cap="none" spc="0" normalizeH="0" baseline="0" noProof="0" dirty="0">
                <a:ln>
                  <a:noFill/>
                </a:ln>
                <a:solidFill>
                  <a:schemeClr val="tx1"/>
                </a:solidFill>
                <a:effectLst/>
                <a:uLnTx/>
                <a:uFillTx/>
                <a:latin typeface="+mn-lt"/>
                <a:ea typeface="+mn-ea"/>
                <a:cs typeface="+mn-cs"/>
              </a:rPr>
              <a:t>© WWF</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4104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9512" y="1215438"/>
            <a:ext cx="7900920" cy="5367000"/>
          </a:xfrm>
          <a:prstGeom prst="rect">
            <a:avLst/>
          </a:prstGeom>
          <a:noFill/>
          <a:ln w="9525">
            <a:noFill/>
            <a:miter lim="800000"/>
            <a:headEnd/>
            <a:tailEnd/>
          </a:ln>
          <a:effectLst/>
        </p:spPr>
      </p:pic>
      <p:sp>
        <p:nvSpPr>
          <p:cNvPr id="8"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6</a:t>
            </a:r>
          </a:p>
        </p:txBody>
      </p:sp>
      <p:sp>
        <p:nvSpPr>
          <p:cNvPr id="9" name="CasellaDiTesto 8"/>
          <p:cNvSpPr txBox="1"/>
          <p:nvPr/>
        </p:nvSpPr>
        <p:spPr>
          <a:xfrm>
            <a:off x="5796136" y="6237312"/>
            <a:ext cx="2592288" cy="215444"/>
          </a:xfrm>
          <a:prstGeom prst="rect">
            <a:avLst/>
          </a:prstGeom>
          <a:noFill/>
        </p:spPr>
        <p:txBody>
          <a:bodyPr wrap="square" rtlCol="0">
            <a:spAutoFit/>
          </a:bodyPr>
          <a:lstStyle/>
          <a:p>
            <a:r>
              <a:rPr lang="it-IT" sz="800" dirty="0"/>
              <a:t>Fonte: elaborazione WWF da dati UNEP 2014</a:t>
            </a:r>
          </a:p>
        </p:txBody>
      </p:sp>
    </p:spTree>
    <p:extLst>
      <p:ext uri="{BB962C8B-B14F-4D97-AF65-F5344CB8AC3E}">
        <p14:creationId xmlns:p14="http://schemas.microsoft.com/office/powerpoint/2010/main" val="2741046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5500" y="1124744"/>
            <a:ext cx="7620916" cy="5176796"/>
          </a:xfrm>
          <a:prstGeom prst="rect">
            <a:avLst/>
          </a:prstGeom>
          <a:noFill/>
          <a:ln w="9525">
            <a:noFill/>
            <a:miter lim="800000"/>
            <a:headEnd/>
            <a:tailEnd/>
          </a:ln>
          <a:effectLst/>
        </p:spPr>
      </p:pic>
      <p:sp>
        <p:nvSpPr>
          <p:cNvPr id="8"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7</a:t>
            </a:r>
          </a:p>
        </p:txBody>
      </p:sp>
      <p:sp>
        <p:nvSpPr>
          <p:cNvPr id="9" name="CasellaDiTesto 8"/>
          <p:cNvSpPr txBox="1"/>
          <p:nvPr/>
        </p:nvSpPr>
        <p:spPr>
          <a:xfrm>
            <a:off x="395536"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3"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tx1"/>
                </a:solidFill>
                <a:effectLst/>
                <a:uLnTx/>
                <a:uFillTx/>
                <a:latin typeface="+mn-lt"/>
                <a:ea typeface="+mn-ea"/>
                <a:cs typeface="+mn-cs"/>
              </a:rPr>
              <a:t>8</a:t>
            </a:r>
          </a:p>
        </p:txBody>
      </p:sp>
      <p:pic>
        <p:nvPicPr>
          <p:cNvPr id="9" name="Picture 2" descr="http://assets.wwf.org.uk/img/rhino_info_graphicfinal_2014hr3_20325.jpg"/>
          <p:cNvPicPr>
            <a:picLocks noChangeAspect="1" noChangeArrowheads="1"/>
          </p:cNvPicPr>
          <p:nvPr/>
        </p:nvPicPr>
        <p:blipFill>
          <a:blip r:embed="rId5" cstate="print"/>
          <a:srcRect/>
          <a:stretch>
            <a:fillRect/>
          </a:stretch>
        </p:blipFill>
        <p:spPr bwMode="auto">
          <a:xfrm>
            <a:off x="971600" y="1124744"/>
            <a:ext cx="7416824" cy="4946071"/>
          </a:xfrm>
          <a:prstGeom prst="rect">
            <a:avLst/>
          </a:prstGeom>
          <a:noFill/>
        </p:spPr>
      </p:pic>
      <p:sp>
        <p:nvSpPr>
          <p:cNvPr id="10" name="CasellaDiTesto 9"/>
          <p:cNvSpPr txBox="1"/>
          <p:nvPr/>
        </p:nvSpPr>
        <p:spPr>
          <a:xfrm>
            <a:off x="395536" y="6546830"/>
            <a:ext cx="4608512" cy="338554"/>
          </a:xfrm>
          <a:prstGeom prst="rect">
            <a:avLst/>
          </a:prstGeom>
          <a:noFill/>
        </p:spPr>
        <p:txBody>
          <a:bodyPr wrap="square" rtlCol="0">
            <a:spAutoFit/>
          </a:bodyPr>
          <a:lstStyle/>
          <a:p>
            <a:r>
              <a:rPr lang="it-IT" sz="800" dirty="0"/>
              <a:t>Fonte:  Dossier WWF  IT “Natura Connection”, 2014: http://awsassets.wwfit.panda.org/downloads/dossier_stop_crimini_di_natura2ott_def_low.pdf</a:t>
            </a:r>
          </a:p>
        </p:txBody>
      </p:sp>
    </p:spTree>
    <p:extLst>
      <p:ext uri="{BB962C8B-B14F-4D97-AF65-F5344CB8AC3E}">
        <p14:creationId xmlns:p14="http://schemas.microsoft.com/office/powerpoint/2010/main" val="274104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39" name="Title 1"/>
          <p:cNvSpPr txBox="1">
            <a:spLocks/>
          </p:cNvSpPr>
          <p:nvPr/>
        </p:nvSpPr>
        <p:spPr bwMode="auto">
          <a:xfrm>
            <a:off x="504825" y="1519238"/>
            <a:ext cx="3305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eaLnBrk="1" hangingPunct="1">
              <a:spcBef>
                <a:spcPct val="0"/>
              </a:spcBef>
              <a:buFontTx/>
              <a:buNone/>
            </a:pPr>
            <a:r>
              <a:rPr lang="en-GB" altLang="en-US" sz="2500" dirty="0" err="1">
                <a:solidFill>
                  <a:srgbClr val="FF6600"/>
                </a:solidFill>
                <a:cs typeface="Geneva"/>
              </a:rPr>
              <a:t>Crimini</a:t>
            </a:r>
            <a:r>
              <a:rPr lang="en-GB" altLang="en-US" sz="2500" dirty="0">
                <a:solidFill>
                  <a:srgbClr val="FF6600"/>
                </a:solidFill>
                <a:cs typeface="Geneva"/>
              </a:rPr>
              <a:t> “</a:t>
            </a:r>
            <a:r>
              <a:rPr lang="en-GB" altLang="en-US" sz="2500" dirty="0" err="1">
                <a:solidFill>
                  <a:srgbClr val="FF6600"/>
                </a:solidFill>
                <a:cs typeface="Geneva"/>
              </a:rPr>
              <a:t>ambientali</a:t>
            </a:r>
            <a:r>
              <a:rPr lang="en-GB" altLang="en-US" sz="2500" dirty="0">
                <a:solidFill>
                  <a:srgbClr val="FF6600"/>
                </a:solidFill>
                <a:cs typeface="Geneva"/>
              </a:rPr>
              <a:t>”</a:t>
            </a:r>
          </a:p>
          <a:p>
            <a:pPr eaLnBrk="1" hangingPunct="1">
              <a:spcBef>
                <a:spcPct val="0"/>
              </a:spcBef>
              <a:buFontTx/>
              <a:buNone/>
            </a:pPr>
            <a:r>
              <a:rPr lang="en-GB" altLang="en-US" sz="2500" dirty="0" err="1">
                <a:solidFill>
                  <a:srgbClr val="D55522"/>
                </a:solidFill>
                <a:cs typeface="Geneva"/>
              </a:rPr>
              <a:t>Cosa</a:t>
            </a:r>
            <a:r>
              <a:rPr lang="en-GB" altLang="en-US" sz="2500" dirty="0">
                <a:solidFill>
                  <a:srgbClr val="D55522"/>
                </a:solidFill>
                <a:cs typeface="Geneva"/>
              </a:rPr>
              <a:t> </a:t>
            </a:r>
            <a:r>
              <a:rPr lang="en-GB" altLang="en-US" sz="2500" dirty="0" err="1">
                <a:solidFill>
                  <a:srgbClr val="D55522"/>
                </a:solidFill>
                <a:cs typeface="Geneva"/>
              </a:rPr>
              <a:t>comportano</a:t>
            </a:r>
            <a:r>
              <a:rPr lang="en-GB" altLang="en-US" sz="2500" dirty="0">
                <a:solidFill>
                  <a:srgbClr val="D55522"/>
                </a:solidFill>
                <a:cs typeface="Geneva"/>
              </a:rPr>
              <a:t>:</a:t>
            </a:r>
            <a:endParaRPr lang="en-IE" altLang="en-US" sz="2500" dirty="0">
              <a:solidFill>
                <a:srgbClr val="D55522"/>
              </a:solidFill>
              <a:cs typeface="Geneva"/>
            </a:endParaRPr>
          </a:p>
        </p:txBody>
      </p:sp>
      <p:cxnSp>
        <p:nvCxnSpPr>
          <p:cNvPr id="13" name="Straight Connector 12"/>
          <p:cNvCxnSpPr/>
          <p:nvPr/>
        </p:nvCxnSpPr>
        <p:spPr>
          <a:xfrm>
            <a:off x="606425" y="247491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341" name="Title 1"/>
          <p:cNvSpPr txBox="1">
            <a:spLocks/>
          </p:cNvSpPr>
          <p:nvPr/>
        </p:nvSpPr>
        <p:spPr bwMode="auto">
          <a:xfrm>
            <a:off x="504825" y="2476500"/>
            <a:ext cx="565135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tabLst>
                <a:tab pos="190500" algn="l"/>
              </a:tabLst>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tabLst>
                <a:tab pos="190500" algn="l"/>
              </a:tabLst>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tabLst>
                <a:tab pos="190500" algn="l"/>
              </a:tabLst>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tabLst>
                <a:tab pos="190500" algn="l"/>
              </a:tabLst>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tabLst>
                <a:tab pos="190500" algn="l"/>
              </a:tabLst>
              <a:defRPr sz="2000">
                <a:solidFill>
                  <a:schemeClr val="tx1"/>
                </a:solidFill>
                <a:latin typeface="Arial" pitchFamily="34" charset="0"/>
                <a:ea typeface="Geneva"/>
                <a:cs typeface="Arial" pitchFamily="34" charset="0"/>
              </a:defRPr>
            </a:lvl9pPr>
          </a:lstStyle>
          <a:p>
            <a:pPr eaLnBrk="1" hangingPunct="1">
              <a:lnSpc>
                <a:spcPts val="2600"/>
              </a:lnSpc>
              <a:spcBef>
                <a:spcPct val="0"/>
              </a:spcBef>
              <a:buNone/>
            </a:pPr>
            <a:r>
              <a:rPr lang="it-IT" altLang="en-US" sz="2000" dirty="0">
                <a:solidFill>
                  <a:srgbClr val="404040"/>
                </a:solidFill>
                <a:cs typeface="Geneva"/>
              </a:rPr>
              <a:t>Il valore economico del mercato globale di crimini di Natura non tiene conto del </a:t>
            </a:r>
            <a:r>
              <a:rPr lang="it-IT" altLang="en-US" sz="2000" b="1" dirty="0">
                <a:solidFill>
                  <a:srgbClr val="404040"/>
                </a:solidFill>
                <a:cs typeface="Geneva"/>
              </a:rPr>
              <a:t>costo “umano”, “sociale” e “politico”. </a:t>
            </a: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None/>
            </a:pPr>
            <a:r>
              <a:rPr lang="it-IT" altLang="en-US" sz="2000" dirty="0">
                <a:solidFill>
                  <a:srgbClr val="404040"/>
                </a:solidFill>
                <a:cs typeface="Geneva"/>
              </a:rPr>
              <a:t>I casi più drammatici: </a:t>
            </a:r>
            <a:endParaRPr lang="it-IT" altLang="en-US" sz="1400" dirty="0">
              <a:solidFill>
                <a:srgbClr val="404040"/>
              </a:solidFill>
              <a:cs typeface="Geneva"/>
            </a:endParaRPr>
          </a:p>
          <a:p>
            <a:pPr eaLnBrk="1" hangingPunct="1">
              <a:lnSpc>
                <a:spcPts val="2600"/>
              </a:lnSpc>
              <a:spcBef>
                <a:spcPct val="0"/>
              </a:spcBef>
              <a:buBlip>
                <a:blip r:embed="rId3"/>
              </a:buBlip>
            </a:pPr>
            <a:r>
              <a:rPr lang="it-IT" altLang="en-US" sz="1800" dirty="0">
                <a:solidFill>
                  <a:srgbClr val="404040"/>
                </a:solidFill>
                <a:cs typeface="Geneva"/>
              </a:rPr>
              <a:t> Schiavitù infantile utilizzata per la raccolta  illegale di risorse naturali sempre più scarse</a:t>
            </a:r>
          </a:p>
          <a:p>
            <a:pPr eaLnBrk="1" hangingPunct="1">
              <a:lnSpc>
                <a:spcPts val="2600"/>
              </a:lnSpc>
              <a:spcBef>
                <a:spcPct val="0"/>
              </a:spcBef>
              <a:buBlip>
                <a:blip r:embed="rId3"/>
              </a:buBlip>
            </a:pPr>
            <a:r>
              <a:rPr lang="it-IT" altLang="en-US" sz="1800" dirty="0">
                <a:solidFill>
                  <a:srgbClr val="404040"/>
                </a:solidFill>
                <a:cs typeface="Geneva"/>
              </a:rPr>
              <a:t> Omicidi, saccheggi e minacce perpetuati da bande armate di bracconieri come ritorsione </a:t>
            </a:r>
          </a:p>
          <a:p>
            <a:pPr eaLnBrk="1" hangingPunct="1">
              <a:lnSpc>
                <a:spcPts val="2600"/>
              </a:lnSpc>
              <a:spcBef>
                <a:spcPct val="0"/>
              </a:spcBef>
              <a:buBlip>
                <a:blip r:embed="rId3"/>
              </a:buBlip>
            </a:pPr>
            <a:r>
              <a:rPr lang="it-IT" altLang="en-US" sz="1800" dirty="0">
                <a:solidFill>
                  <a:srgbClr val="404040"/>
                </a:solidFill>
                <a:cs typeface="Geneva"/>
              </a:rPr>
              <a:t> Comunità locali vessate ed utilizzate in modo strumentale per l’esercizio dell’illegalità</a:t>
            </a:r>
          </a:p>
          <a:p>
            <a:pPr eaLnBrk="1" hangingPunct="1">
              <a:lnSpc>
                <a:spcPts val="2600"/>
              </a:lnSpc>
              <a:spcBef>
                <a:spcPct val="0"/>
              </a:spcBef>
              <a:buNone/>
            </a:pPr>
            <a:endParaRPr lang="it-IT" altLang="en-US" sz="2000" dirty="0">
              <a:solidFill>
                <a:srgbClr val="404040"/>
              </a:solidFill>
              <a:cs typeface="Geneva"/>
            </a:endParaRPr>
          </a:p>
          <a:p>
            <a:pPr eaLnBrk="1" hangingPunct="1">
              <a:lnSpc>
                <a:spcPts val="2600"/>
              </a:lnSpc>
              <a:spcBef>
                <a:spcPct val="0"/>
              </a:spcBef>
              <a:buFontTx/>
              <a:buNone/>
            </a:pPr>
            <a:endParaRPr lang="en-IE" altLang="en-US" sz="2000" dirty="0">
              <a:solidFill>
                <a:srgbClr val="404040"/>
              </a:solidFill>
              <a:cs typeface="Geneva"/>
            </a:endParaRPr>
          </a:p>
        </p:txBody>
      </p:sp>
      <p:sp>
        <p:nvSpPr>
          <p:cNvPr id="19" name="Rectangle 18"/>
          <p:cNvSpPr/>
          <p:nvPr/>
        </p:nvSpPr>
        <p:spPr>
          <a:xfrm flipH="1">
            <a:off x="-7938" y="0"/>
            <a:ext cx="111126" cy="68580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4345" name="Title 1"/>
          <p:cNvSpPr txBox="1">
            <a:spLocks/>
          </p:cNvSpPr>
          <p:nvPr/>
        </p:nvSpPr>
        <p:spPr bwMode="auto">
          <a:xfrm>
            <a:off x="4738688" y="257175"/>
            <a:ext cx="416401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Arial" pitchFamily="34" charset="0"/>
                <a:ea typeface="Geneva"/>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ea typeface="Geneva"/>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ea typeface="Geneva"/>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ea typeface="Geneva"/>
                <a:cs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ea typeface="Geneva"/>
                <a:cs typeface="Arial" pitchFamily="34" charset="0"/>
              </a:defRPr>
            </a:lvl9pPr>
          </a:lstStyle>
          <a:p>
            <a:pPr algn="r" eaLnBrk="1" hangingPunct="1">
              <a:spcBef>
                <a:spcPct val="0"/>
              </a:spcBef>
              <a:buFontTx/>
              <a:buNone/>
            </a:pPr>
            <a:r>
              <a:rPr lang="en-GB" altLang="en-US" sz="2800" b="1" dirty="0" err="1">
                <a:solidFill>
                  <a:srgbClr val="0D0D0D"/>
                </a:solidFill>
                <a:cs typeface="Geneva"/>
              </a:rPr>
              <a:t>Crimini</a:t>
            </a:r>
            <a:r>
              <a:rPr lang="en-GB" altLang="en-US" sz="2800" b="1" dirty="0">
                <a:solidFill>
                  <a:srgbClr val="0D0D0D"/>
                </a:solidFill>
                <a:cs typeface="Geneva"/>
              </a:rPr>
              <a:t> </a:t>
            </a:r>
            <a:r>
              <a:rPr lang="en-GB" altLang="en-US" sz="2800" b="1" dirty="0" err="1">
                <a:solidFill>
                  <a:srgbClr val="0D0D0D"/>
                </a:solidFill>
                <a:cs typeface="Geneva"/>
              </a:rPr>
              <a:t>di</a:t>
            </a:r>
            <a:r>
              <a:rPr lang="en-GB" altLang="en-US" sz="2800" b="1" dirty="0">
                <a:solidFill>
                  <a:srgbClr val="0D0D0D"/>
                </a:solidFill>
                <a:cs typeface="Geneva"/>
              </a:rPr>
              <a:t> </a:t>
            </a:r>
            <a:r>
              <a:rPr lang="en-GB" altLang="en-US" sz="2800" b="1" dirty="0" err="1">
                <a:solidFill>
                  <a:srgbClr val="0D0D0D"/>
                </a:solidFill>
                <a:cs typeface="Geneva"/>
              </a:rPr>
              <a:t>Natura</a:t>
            </a:r>
            <a:endParaRPr lang="en-GB" altLang="en-US" sz="2800" b="1" dirty="0">
              <a:solidFill>
                <a:srgbClr val="0D0D0D"/>
              </a:solidFill>
              <a:cs typeface="Geneva"/>
            </a:endParaRPr>
          </a:p>
          <a:p>
            <a:pPr algn="r" eaLnBrk="1" hangingPunct="1">
              <a:spcBef>
                <a:spcPct val="0"/>
              </a:spcBef>
              <a:buFontTx/>
              <a:buNone/>
            </a:pPr>
            <a:r>
              <a:rPr lang="en-GB" altLang="en-US" sz="1400" dirty="0" err="1">
                <a:solidFill>
                  <a:srgbClr val="0D0D0D"/>
                </a:solidFill>
                <a:cs typeface="Geneva"/>
              </a:rPr>
              <a:t>Crimini</a:t>
            </a:r>
            <a:r>
              <a:rPr lang="en-GB" altLang="en-US" sz="1400" dirty="0">
                <a:solidFill>
                  <a:srgbClr val="0D0D0D"/>
                </a:solidFill>
                <a:cs typeface="Geneva"/>
              </a:rPr>
              <a:t> </a:t>
            </a:r>
            <a:r>
              <a:rPr lang="en-GB" altLang="en-US" sz="1400" dirty="0" err="1">
                <a:solidFill>
                  <a:srgbClr val="0D0D0D"/>
                </a:solidFill>
                <a:cs typeface="Geneva"/>
              </a:rPr>
              <a:t>di</a:t>
            </a:r>
            <a:r>
              <a:rPr lang="en-GB" altLang="en-US" sz="1400" dirty="0">
                <a:solidFill>
                  <a:srgbClr val="0D0D0D"/>
                </a:solidFill>
                <a:cs typeface="Geneva"/>
              </a:rPr>
              <a:t> </a:t>
            </a:r>
            <a:r>
              <a:rPr lang="en-GB" altLang="en-US" sz="1400" dirty="0" err="1">
                <a:solidFill>
                  <a:srgbClr val="0D0D0D"/>
                </a:solidFill>
                <a:cs typeface="Geneva"/>
              </a:rPr>
              <a:t>Futuro</a:t>
            </a:r>
            <a:r>
              <a:rPr lang="en-GB" altLang="en-US" sz="1400" dirty="0">
                <a:solidFill>
                  <a:srgbClr val="0D0D0D"/>
                </a:solidFill>
                <a:cs typeface="Geneva"/>
              </a:rPr>
              <a:t>, </a:t>
            </a:r>
            <a:r>
              <a:rPr lang="en-GB" altLang="en-US" sz="1400" dirty="0" err="1">
                <a:solidFill>
                  <a:srgbClr val="0D0D0D"/>
                </a:solidFill>
                <a:cs typeface="Geneva"/>
              </a:rPr>
              <a:t>oggi</a:t>
            </a:r>
            <a:endParaRPr lang="en-IE" altLang="en-US" sz="1400" dirty="0">
              <a:solidFill>
                <a:srgbClr val="0D0D0D"/>
              </a:solidFill>
              <a:cs typeface="Geneva"/>
            </a:endParaRPr>
          </a:p>
        </p:txBody>
      </p:sp>
      <p:pic>
        <p:nvPicPr>
          <p:cNvPr id="14346" name="Picture 13" descr="master panda.jpg"/>
          <p:cNvPicPr>
            <a:picLocks noChangeAspect="1"/>
          </p:cNvPicPr>
          <p:nvPr/>
        </p:nvPicPr>
        <p:blipFill>
          <a:blip r:embed="rId4" cstate="screen">
            <a:clrChange>
              <a:clrFrom>
                <a:srgbClr val="F1F1E7"/>
              </a:clrFrom>
              <a:clrTo>
                <a:srgbClr val="F1F1E7">
                  <a:alpha val="0"/>
                </a:srgbClr>
              </a:clrTo>
            </a:clrChange>
            <a:extLst>
              <a:ext uri="{28A0092B-C50C-407E-A947-70E740481C1C}">
                <a14:useLocalDpi xmlns:a14="http://schemas.microsoft.com/office/drawing/2010/main"/>
              </a:ext>
            </a:extLst>
          </a:blip>
          <a:srcRect/>
          <a:stretch>
            <a:fillRect/>
          </a:stretch>
        </p:blipFill>
        <p:spPr bwMode="auto">
          <a:xfrm>
            <a:off x="171450" y="114300"/>
            <a:ext cx="5270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6104" y="0"/>
            <a:ext cx="683568"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descr="R:\scambio\per isabella\HI_327754.jpg"/>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00" y="2636912"/>
            <a:ext cx="2484000" cy="1656000"/>
          </a:xfrm>
          <a:prstGeom prst="rect">
            <a:avLst/>
          </a:prstGeom>
          <a:noFill/>
        </p:spPr>
      </p:pic>
      <p:sp>
        <p:nvSpPr>
          <p:cNvPr id="15" name="Segnaposto numero diapositiva 9"/>
          <p:cNvSpPr txBox="1">
            <a:spLocks/>
          </p:cNvSpPr>
          <p:nvPr/>
        </p:nvSpPr>
        <p:spPr>
          <a:xfrm>
            <a:off x="6985695" y="6615847"/>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1000" dirty="0"/>
              <a:t>9</a:t>
            </a:r>
            <a:endParaRPr kumimoji="0" lang="it-IT"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6" name="Picture 8" descr="learn_20100305_algeria_arms_trafficking_getty"/>
          <p:cNvPicPr preferRelativeResize="0">
            <a:picLocks noChangeArrowheads="1"/>
          </p:cNvPicPr>
          <p:nvPr/>
        </p:nvPicPr>
        <p:blipFill>
          <a:blip r:embed="rId7" cstate="screen"/>
          <a:srcRect/>
          <a:stretch>
            <a:fillRect/>
          </a:stretch>
        </p:blipFill>
        <p:spPr bwMode="auto">
          <a:xfrm>
            <a:off x="6372200" y="4451054"/>
            <a:ext cx="2484000" cy="1656000"/>
          </a:xfrm>
          <a:prstGeom prst="rect">
            <a:avLst/>
          </a:prstGeom>
          <a:noFill/>
        </p:spPr>
      </p:pic>
      <p:sp>
        <p:nvSpPr>
          <p:cNvPr id="18" name="Text Placeholder 6"/>
          <p:cNvSpPr txBox="1">
            <a:spLocks/>
          </p:cNvSpPr>
          <p:nvPr/>
        </p:nvSpPr>
        <p:spPr>
          <a:xfrm>
            <a:off x="7020272" y="4261157"/>
            <a:ext cx="1368152"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a:ln>
                  <a:noFill/>
                </a:ln>
                <a:solidFill>
                  <a:schemeClr val="tx1"/>
                </a:solidFill>
                <a:effectLst/>
                <a:uLnTx/>
                <a:uFillTx/>
                <a:latin typeface="+mn-lt"/>
                <a:ea typeface="+mn-ea"/>
                <a:cs typeface="+mn-cs"/>
              </a:rPr>
              <a:t>	</a:t>
            </a:r>
            <a:r>
              <a:rPr kumimoji="0" lang="fr-CH" sz="2800" b="0" i="0" u="none" strike="noStrike" kern="1200" cap="none" spc="0" normalizeH="0" baseline="0" noProof="0" dirty="0">
                <a:ln>
                  <a:noFill/>
                </a:ln>
                <a:solidFill>
                  <a:schemeClr val="tx1"/>
                </a:solidFill>
                <a:effectLst/>
                <a:uLnTx/>
                <a:uFillTx/>
                <a:latin typeface="+mn-lt"/>
                <a:ea typeface="+mn-ea"/>
                <a:cs typeface="+mn-cs"/>
              </a:rPr>
              <a:t>© WWF</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4104681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2032</TotalTime>
  <Words>6900</Words>
  <Application>Microsoft Macintosh PowerPoint</Application>
  <PresentationFormat>Presentazione su schermo (4:3)</PresentationFormat>
  <Paragraphs>424</Paragraphs>
  <Slides>35</Slides>
  <Notes>33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35</vt:i4>
      </vt:variant>
    </vt:vector>
  </HeadingPairs>
  <TitlesOfParts>
    <vt:vector size="41" baseType="lpstr">
      <vt:lpstr>Arial</vt:lpstr>
      <vt:lpstr>Arial Black</vt:lpstr>
      <vt:lpstr>Calibri</vt:lpstr>
      <vt:lpstr>Geneva</vt:lpstr>
      <vt:lpstr>WWF</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Campagna Lupo del WWF Italia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isabella</dc:creator>
  <cp:lastModifiedBy>Utente di Microsoft Office</cp:lastModifiedBy>
  <cp:revision>157</cp:revision>
  <dcterms:created xsi:type="dcterms:W3CDTF">2017-04-06T14:58:00Z</dcterms:created>
  <dcterms:modified xsi:type="dcterms:W3CDTF">2019-02-11T21:03:06Z</dcterms:modified>
</cp:coreProperties>
</file>