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mpg" ContentType="video/mpeg"/>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2.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7" r:id="rId1"/>
  </p:sldMasterIdLst>
  <p:notesMasterIdLst>
    <p:notesMasterId r:id="rId51"/>
  </p:notesMasterIdLst>
  <p:handoutMasterIdLst>
    <p:handoutMasterId r:id="rId52"/>
  </p:handoutMasterIdLst>
  <p:sldIdLst>
    <p:sldId id="404" r:id="rId2"/>
    <p:sldId id="405" r:id="rId3"/>
    <p:sldId id="422" r:id="rId4"/>
    <p:sldId id="368" r:id="rId5"/>
    <p:sldId id="369" r:id="rId6"/>
    <p:sldId id="371" r:id="rId7"/>
    <p:sldId id="373" r:id="rId8"/>
    <p:sldId id="374" r:id="rId9"/>
    <p:sldId id="384" r:id="rId10"/>
    <p:sldId id="383" r:id="rId11"/>
    <p:sldId id="382" r:id="rId12"/>
    <p:sldId id="312" r:id="rId13"/>
    <p:sldId id="385" r:id="rId14"/>
    <p:sldId id="377" r:id="rId15"/>
    <p:sldId id="386" r:id="rId16"/>
    <p:sldId id="376" r:id="rId17"/>
    <p:sldId id="319" r:id="rId18"/>
    <p:sldId id="406" r:id="rId19"/>
    <p:sldId id="418" r:id="rId20"/>
    <p:sldId id="412" r:id="rId21"/>
    <p:sldId id="420" r:id="rId22"/>
    <p:sldId id="321" r:id="rId23"/>
    <p:sldId id="409" r:id="rId24"/>
    <p:sldId id="324" r:id="rId25"/>
    <p:sldId id="421" r:id="rId26"/>
    <p:sldId id="390" r:id="rId27"/>
    <p:sldId id="391" r:id="rId28"/>
    <p:sldId id="379" r:id="rId29"/>
    <p:sldId id="394" r:id="rId30"/>
    <p:sldId id="333" r:id="rId31"/>
    <p:sldId id="395" r:id="rId32"/>
    <p:sldId id="334" r:id="rId33"/>
    <p:sldId id="423" r:id="rId34"/>
    <p:sldId id="397" r:id="rId35"/>
    <p:sldId id="430" r:id="rId36"/>
    <p:sldId id="398" r:id="rId37"/>
    <p:sldId id="431" r:id="rId38"/>
    <p:sldId id="432" r:id="rId39"/>
    <p:sldId id="401" r:id="rId40"/>
    <p:sldId id="428" r:id="rId41"/>
    <p:sldId id="403" r:id="rId42"/>
    <p:sldId id="429" r:id="rId43"/>
    <p:sldId id="427" r:id="rId44"/>
    <p:sldId id="424" r:id="rId45"/>
    <p:sldId id="425" r:id="rId46"/>
    <p:sldId id="411" r:id="rId47"/>
    <p:sldId id="410" r:id="rId48"/>
    <p:sldId id="408" r:id="rId49"/>
    <p:sldId id="426" r:id="rId50"/>
  </p:sldIdLst>
  <p:sldSz cx="9144000" cy="6858000" type="screen4x3"/>
  <p:notesSz cx="6858000" cy="9144000"/>
  <p:defaultTextStyle>
    <a:defPPr>
      <a:defRPr lang="en-IE"/>
    </a:defPPr>
    <a:lvl1pPr algn="l" defTabSz="457200" rtl="0" fontAlgn="base">
      <a:spcBef>
        <a:spcPct val="0"/>
      </a:spcBef>
      <a:spcAft>
        <a:spcPct val="0"/>
      </a:spcAft>
      <a:defRPr sz="3200" kern="1200">
        <a:solidFill>
          <a:schemeClr val="tx1"/>
        </a:solidFill>
        <a:latin typeface="Arial" pitchFamily="34" charset="0"/>
        <a:ea typeface="Geneva"/>
        <a:cs typeface="Geneva"/>
      </a:defRPr>
    </a:lvl1pPr>
    <a:lvl2pPr marL="457200" algn="l" defTabSz="457200" rtl="0" fontAlgn="base">
      <a:spcBef>
        <a:spcPct val="0"/>
      </a:spcBef>
      <a:spcAft>
        <a:spcPct val="0"/>
      </a:spcAft>
      <a:defRPr sz="3200" kern="1200">
        <a:solidFill>
          <a:schemeClr val="tx1"/>
        </a:solidFill>
        <a:latin typeface="Arial" pitchFamily="34" charset="0"/>
        <a:ea typeface="Geneva"/>
        <a:cs typeface="Geneva"/>
      </a:defRPr>
    </a:lvl2pPr>
    <a:lvl3pPr marL="914400" algn="l" defTabSz="457200" rtl="0" fontAlgn="base">
      <a:spcBef>
        <a:spcPct val="0"/>
      </a:spcBef>
      <a:spcAft>
        <a:spcPct val="0"/>
      </a:spcAft>
      <a:defRPr sz="3200" kern="1200">
        <a:solidFill>
          <a:schemeClr val="tx1"/>
        </a:solidFill>
        <a:latin typeface="Arial" pitchFamily="34" charset="0"/>
        <a:ea typeface="Geneva"/>
        <a:cs typeface="Geneva"/>
      </a:defRPr>
    </a:lvl3pPr>
    <a:lvl4pPr marL="1371600" algn="l" defTabSz="457200" rtl="0" fontAlgn="base">
      <a:spcBef>
        <a:spcPct val="0"/>
      </a:spcBef>
      <a:spcAft>
        <a:spcPct val="0"/>
      </a:spcAft>
      <a:defRPr sz="3200" kern="1200">
        <a:solidFill>
          <a:schemeClr val="tx1"/>
        </a:solidFill>
        <a:latin typeface="Arial" pitchFamily="34" charset="0"/>
        <a:ea typeface="Geneva"/>
        <a:cs typeface="Geneva"/>
      </a:defRPr>
    </a:lvl4pPr>
    <a:lvl5pPr marL="1828800" algn="l" defTabSz="457200" rtl="0" fontAlgn="base">
      <a:spcBef>
        <a:spcPct val="0"/>
      </a:spcBef>
      <a:spcAft>
        <a:spcPct val="0"/>
      </a:spcAft>
      <a:defRPr sz="3200" kern="1200">
        <a:solidFill>
          <a:schemeClr val="tx1"/>
        </a:solidFill>
        <a:latin typeface="Arial" pitchFamily="34" charset="0"/>
        <a:ea typeface="Geneva"/>
        <a:cs typeface="Geneva"/>
      </a:defRPr>
    </a:lvl5pPr>
    <a:lvl6pPr marL="2286000" algn="l" defTabSz="914400" rtl="0" eaLnBrk="1" latinLnBrk="0" hangingPunct="1">
      <a:defRPr sz="3200" kern="1200">
        <a:solidFill>
          <a:schemeClr val="tx1"/>
        </a:solidFill>
        <a:latin typeface="Arial" pitchFamily="34" charset="0"/>
        <a:ea typeface="Geneva"/>
        <a:cs typeface="Geneva"/>
      </a:defRPr>
    </a:lvl6pPr>
    <a:lvl7pPr marL="2743200" algn="l" defTabSz="914400" rtl="0" eaLnBrk="1" latinLnBrk="0" hangingPunct="1">
      <a:defRPr sz="3200" kern="1200">
        <a:solidFill>
          <a:schemeClr val="tx1"/>
        </a:solidFill>
        <a:latin typeface="Arial" pitchFamily="34" charset="0"/>
        <a:ea typeface="Geneva"/>
        <a:cs typeface="Geneva"/>
      </a:defRPr>
    </a:lvl7pPr>
    <a:lvl8pPr marL="3200400" algn="l" defTabSz="914400" rtl="0" eaLnBrk="1" latinLnBrk="0" hangingPunct="1">
      <a:defRPr sz="3200" kern="1200">
        <a:solidFill>
          <a:schemeClr val="tx1"/>
        </a:solidFill>
        <a:latin typeface="Arial" pitchFamily="34" charset="0"/>
        <a:ea typeface="Geneva"/>
        <a:cs typeface="Geneva"/>
      </a:defRPr>
    </a:lvl8pPr>
    <a:lvl9pPr marL="3657600" algn="l" defTabSz="914400" rtl="0" eaLnBrk="1" latinLnBrk="0" hangingPunct="1">
      <a:defRPr sz="3200" kern="1200">
        <a:solidFill>
          <a:schemeClr val="tx1"/>
        </a:solidFill>
        <a:latin typeface="Arial" pitchFamily="34" charset="0"/>
        <a:ea typeface="Geneva"/>
        <a:cs typeface="Geneva"/>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BE34"/>
    <a:srgbClr val="83C937"/>
    <a:srgbClr val="60E949"/>
    <a:srgbClr val="5AEC46"/>
    <a:srgbClr val="C5DA74"/>
    <a:srgbClr val="D4DC22"/>
    <a:srgbClr val="878935"/>
    <a:srgbClr val="77B0BB"/>
    <a:srgbClr val="7CC8E5"/>
    <a:srgbClr val="C7D7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62" autoAdjust="0"/>
    <p:restoredTop sz="69608" autoAdjust="0"/>
  </p:normalViewPr>
  <p:slideViewPr>
    <p:cSldViewPr snapToGrid="0" snapToObjects="1">
      <p:cViewPr>
        <p:scale>
          <a:sx n="90" d="100"/>
          <a:sy n="90" d="100"/>
        </p:scale>
        <p:origin x="2896" y="6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handoutMaster" Target="handoutMasters/handoutMaster1.xml"/><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file:////192.168.0.21\datinumerici\2016\BILANCIO%202016\BILANCIO%20DI%20MISSIONE\Riclassificazione%20Economico%20per%20Bilancio%20Missione%202016.xls" TargetMode="External"/><Relationship Id="rId2"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b="0" i="0" u="none" strike="noStrike" baseline="0">
                <a:solidFill>
                  <a:srgbClr val="000000"/>
                </a:solidFill>
                <a:latin typeface="Calibri"/>
                <a:ea typeface="Calibri"/>
                <a:cs typeface="Calibri"/>
              </a:defRPr>
            </a:pPr>
            <a:r>
              <a:rPr lang="it-IT" sz="1600" b="1" i="0" u="none" strike="noStrike" baseline="0">
                <a:solidFill>
                  <a:srgbClr val="000000"/>
                </a:solidFill>
                <a:latin typeface="Calibri"/>
                <a:cs typeface="Calibri"/>
              </a:rPr>
              <a:t>WWF ITALIA BILANCIO 2016</a:t>
            </a:r>
          </a:p>
          <a:p>
            <a:pPr>
              <a:defRPr sz="1600" b="0" i="0" u="none" strike="noStrike" baseline="0">
                <a:solidFill>
                  <a:srgbClr val="000000"/>
                </a:solidFill>
                <a:latin typeface="Calibri"/>
                <a:ea typeface="Calibri"/>
                <a:cs typeface="Calibri"/>
              </a:defRPr>
            </a:pPr>
            <a:r>
              <a:rPr lang="it-IT" sz="1600" b="1" i="0" u="none" strike="noStrike" baseline="0">
                <a:solidFill>
                  <a:srgbClr val="000000"/>
                </a:solidFill>
                <a:latin typeface="Calibri"/>
                <a:cs typeface="Calibri"/>
              </a:rPr>
              <a:t>IMPIEGHI  </a:t>
            </a:r>
          </a:p>
          <a:p>
            <a:pPr>
              <a:defRPr sz="1600" b="0" i="0" u="none" strike="noStrike" baseline="0">
                <a:solidFill>
                  <a:srgbClr val="000000"/>
                </a:solidFill>
                <a:latin typeface="Calibri"/>
                <a:ea typeface="Calibri"/>
                <a:cs typeface="Calibri"/>
              </a:defRPr>
            </a:pPr>
            <a:r>
              <a:rPr lang="it-IT" sz="1600" b="1" i="0" u="none" strike="noStrike" baseline="0">
                <a:solidFill>
                  <a:srgbClr val="000000"/>
                </a:solidFill>
                <a:latin typeface="Calibri"/>
                <a:cs typeface="Calibri"/>
              </a:rPr>
              <a:t>€ 8.964.084,04</a:t>
            </a:r>
          </a:p>
        </c:rich>
      </c:tx>
      <c:overlay val="0"/>
    </c:title>
    <c:autoTitleDeleted val="0"/>
    <c:plotArea>
      <c:layout/>
      <c:pieChart>
        <c:varyColors val="1"/>
        <c:ser>
          <c:idx val="0"/>
          <c:order val="0"/>
          <c:dLbls>
            <c:dLbl>
              <c:idx val="2"/>
              <c:layout>
                <c:manualLayout>
                  <c:x val="0.0655369571555855"/>
                  <c:y val="0.0998027327959892"/>
                </c:manualLayout>
              </c:layout>
              <c:spPr/>
              <c:txPr>
                <a:bodyPr/>
                <a:lstStyle/>
                <a:p>
                  <a:pPr>
                    <a:defRPr sz="2400" b="1" i="0" u="none" strike="noStrike" baseline="0">
                      <a:solidFill>
                        <a:srgbClr val="000000"/>
                      </a:solidFill>
                      <a:latin typeface="Calibri"/>
                      <a:ea typeface="Calibri"/>
                      <a:cs typeface="Calibri"/>
                    </a:defRPr>
                  </a:pPr>
                  <a:endParaRPr lang="it-IT"/>
                </a:p>
              </c:txPr>
              <c:showLegendKey val="0"/>
              <c:showVal val="0"/>
              <c:showCatName val="0"/>
              <c:showSerName val="0"/>
              <c:showPercent val="1"/>
              <c:showBubbleSize val="0"/>
              <c:extLst>
                <c:ext xmlns:c15="http://schemas.microsoft.com/office/drawing/2012/chart" uri="{CE6537A1-D6FC-4f65-9D91-7224C49458BB}"/>
              </c:extLst>
            </c:dLbl>
            <c:dLbl>
              <c:idx val="3"/>
              <c:spPr/>
              <c:txPr>
                <a:bodyPr/>
                <a:lstStyle/>
                <a:p>
                  <a:pPr>
                    <a:defRPr sz="2400" b="1" i="0" u="none" strike="noStrike" baseline="0">
                      <a:solidFill>
                        <a:srgbClr val="000000"/>
                      </a:solidFill>
                      <a:latin typeface="Calibri"/>
                      <a:ea typeface="Calibri"/>
                      <a:cs typeface="Calibri"/>
                    </a:defRPr>
                  </a:pPr>
                  <a:endParaRPr lang="it-IT"/>
                </a:p>
              </c:txPr>
              <c:showLegendKey val="0"/>
              <c:showVal val="0"/>
              <c:showCatName val="0"/>
              <c:showSerName val="0"/>
              <c:showPercent val="1"/>
              <c:showBubbleSize val="0"/>
            </c:dLbl>
            <c:spPr>
              <a:noFill/>
              <a:ln>
                <a:noFill/>
              </a:ln>
              <a:effectLst/>
            </c:spPr>
            <c:txPr>
              <a:bodyPr/>
              <a:lstStyle/>
              <a:p>
                <a:pPr>
                  <a:defRPr sz="2800" b="1" i="0" u="none" strike="noStrike" baseline="0">
                    <a:solidFill>
                      <a:srgbClr val="000000"/>
                    </a:solidFill>
                    <a:latin typeface="Calibri"/>
                    <a:ea typeface="Calibri"/>
                    <a:cs typeface="Calibri"/>
                  </a:defRPr>
                </a:pPr>
                <a:endParaRPr lang="it-IT"/>
              </a:p>
            </c:txPr>
            <c:showLegendKey val="0"/>
            <c:showVal val="0"/>
            <c:showCatName val="0"/>
            <c:showSerName val="0"/>
            <c:showPercent val="1"/>
            <c:showBubbleSize val="0"/>
            <c:showLeaderLines val="1"/>
            <c:extLst>
              <c:ext xmlns:c15="http://schemas.microsoft.com/office/drawing/2012/chart" uri="{CE6537A1-D6FC-4f65-9D91-7224C49458BB}"/>
            </c:extLst>
          </c:dLbls>
          <c:cat>
            <c:strRef>
              <c:f>tabelle!$L$12:$L$15</c:f>
              <c:strCache>
                <c:ptCount val="4"/>
                <c:pt idx="0">
                  <c:v>attività di programma</c:v>
                </c:pt>
                <c:pt idx="1">
                  <c:v>attività di raccolta fondi</c:v>
                </c:pt>
                <c:pt idx="2">
                  <c:v>attività di supporto generale</c:v>
                </c:pt>
                <c:pt idx="3">
                  <c:v>altri oneri</c:v>
                </c:pt>
              </c:strCache>
            </c:strRef>
          </c:cat>
          <c:val>
            <c:numRef>
              <c:f>tabelle!$M$12:$M$15</c:f>
              <c:numCache>
                <c:formatCode>_-[$€-410]\ * #,##0_-;\-[$€-410]\ * #,##0_-;_-[$€-410]\ * "-"??_-;_-@_-</c:formatCode>
                <c:ptCount val="4"/>
                <c:pt idx="0">
                  <c:v>4.9293183124E6</c:v>
                </c:pt>
                <c:pt idx="1">
                  <c:v>2.8580742396E6</c:v>
                </c:pt>
                <c:pt idx="2">
                  <c:v>402225.2679999999</c:v>
                </c:pt>
                <c:pt idx="3">
                  <c:v>774466.0</c:v>
                </c:pt>
              </c:numCache>
            </c:numRef>
          </c:val>
        </c:ser>
        <c:dLbls>
          <c:showLegendKey val="0"/>
          <c:showVal val="0"/>
          <c:showCatName val="0"/>
          <c:showSerName val="0"/>
          <c:showPercent val="1"/>
          <c:showBubbleSize val="0"/>
          <c:showLeaderLines val="1"/>
        </c:dLbls>
        <c:firstSliceAng val="0"/>
      </c:pieChart>
      <c:spPr>
        <a:noFill/>
        <a:ln w="25400">
          <a:noFill/>
        </a:ln>
      </c:spPr>
    </c:plotArea>
    <c:legend>
      <c:legendPos val="r"/>
      <c:overlay val="0"/>
      <c:txPr>
        <a:bodyPr/>
        <a:lstStyle/>
        <a:p>
          <a:pPr>
            <a:defRPr sz="2000" b="0" i="0" u="none" strike="noStrike" baseline="0">
              <a:solidFill>
                <a:srgbClr val="000000"/>
              </a:solidFill>
              <a:latin typeface="Calibri"/>
              <a:ea typeface="Calibri"/>
              <a:cs typeface="Calibri"/>
            </a:defRPr>
          </a:pPr>
          <a:endParaRPr lang="it-IT"/>
        </a:p>
      </c:txPr>
    </c:legend>
    <c:plotVisOnly val="1"/>
    <c:dispBlanksAs val="zero"/>
    <c:showDLblsOverMax val="0"/>
  </c:chart>
  <c:txPr>
    <a:bodyPr/>
    <a:lstStyle/>
    <a:p>
      <a:pPr>
        <a:defRPr sz="1200" b="0" i="0" u="none" strike="noStrike" baseline="0">
          <a:solidFill>
            <a:srgbClr val="000000"/>
          </a:solidFill>
          <a:latin typeface="Calibri"/>
          <a:ea typeface="Calibri"/>
          <a:cs typeface="Calibri"/>
        </a:defRPr>
      </a:pPr>
      <a:endParaRPr lang="it-IT"/>
    </a:p>
  </c:tx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3.emf"/></Relationships>
</file>

<file path=ppt/drawings/drawing1.xml><?xml version="1.0" encoding="utf-8"?>
<c:userShapes xmlns:c="http://schemas.openxmlformats.org/drawingml/2006/chart">
  <cdr:relSizeAnchor xmlns:cdr="http://schemas.openxmlformats.org/drawingml/2006/chartDrawing">
    <cdr:from>
      <cdr:x>0.7219</cdr:x>
      <cdr:y>0.17217</cdr:y>
    </cdr:from>
    <cdr:to>
      <cdr:x>0.86023</cdr:x>
      <cdr:y>0.39859</cdr:y>
    </cdr:to>
    <cdr:sp macro="" textlink="">
      <cdr:nvSpPr>
        <cdr:cNvPr id="2" name="CasellaDiTesto 1"/>
        <cdr:cNvSpPr txBox="1"/>
      </cdr:nvSpPr>
      <cdr:spPr>
        <a:xfrm xmlns:a="http://schemas.openxmlformats.org/drawingml/2006/main">
          <a:off x="4772025" y="69532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it-IT"/>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CEE2D1B-488B-4A98-8EBD-733006132FED}" type="datetimeFigureOut">
              <a:rPr lang="it-IT" smtClean="0"/>
              <a:pPr/>
              <a:t>17/11/17</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ACC0285-F974-4B5F-ABC8-D560BFA5627C}" type="slidenum">
              <a:rPr lang="it-IT" smtClean="0"/>
              <a:pPr/>
              <a:t>‹n.›</a:t>
            </a:fld>
            <a:endParaRPr lang="it-IT"/>
          </a:p>
        </p:txBody>
      </p:sp>
    </p:spTree>
    <p:extLst>
      <p:ext uri="{BB962C8B-B14F-4D97-AF65-F5344CB8AC3E}">
        <p14:creationId xmlns:p14="http://schemas.microsoft.com/office/powerpoint/2010/main" val="30885909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bg-BG"/>
          </a:p>
        </p:txBody>
      </p:sp>
      <p:sp>
        <p:nvSpPr>
          <p:cNvPr id="593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2ECA48C0-C1CD-4A59-A02A-62207707B628}" type="datetime1">
              <a:rPr lang="en-IE"/>
              <a:pPr>
                <a:defRPr/>
              </a:pPr>
              <a:t>17/11/2017</a:t>
            </a:fld>
            <a:endParaRPr lang="en-IE"/>
          </a:p>
        </p:txBody>
      </p:sp>
      <p:sp>
        <p:nvSpPr>
          <p:cNvPr id="419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93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IE" noProof="0" smtClean="0"/>
              <a:t>Click to edit Master text styles</a:t>
            </a:r>
          </a:p>
          <a:p>
            <a:pPr lvl="1"/>
            <a:r>
              <a:rPr lang="en-IE" noProof="0" smtClean="0"/>
              <a:t>Second level</a:t>
            </a:r>
          </a:p>
          <a:p>
            <a:pPr lvl="2"/>
            <a:r>
              <a:rPr lang="en-IE" noProof="0" smtClean="0"/>
              <a:t>Third level</a:t>
            </a:r>
          </a:p>
          <a:p>
            <a:pPr lvl="3"/>
            <a:r>
              <a:rPr lang="en-IE" noProof="0" smtClean="0"/>
              <a:t>Fourth level</a:t>
            </a:r>
          </a:p>
          <a:p>
            <a:pPr lvl="4"/>
            <a:r>
              <a:rPr lang="en-IE" noProof="0" smtClean="0"/>
              <a:t>Fifth level</a:t>
            </a:r>
          </a:p>
        </p:txBody>
      </p:sp>
      <p:sp>
        <p:nvSpPr>
          <p:cNvPr id="593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bg-BG"/>
          </a:p>
        </p:txBody>
      </p:sp>
      <p:sp>
        <p:nvSpPr>
          <p:cNvPr id="593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3D95D17E-4558-4982-A717-275996F5AB6C}" type="slidenum">
              <a:rPr lang="en-IE"/>
              <a:pPr>
                <a:defRPr/>
              </a:pPr>
              <a:t>‹n.›</a:t>
            </a:fld>
            <a:endParaRPr lang="en-IE"/>
          </a:p>
        </p:txBody>
      </p:sp>
    </p:spTree>
    <p:extLst>
      <p:ext uri="{BB962C8B-B14F-4D97-AF65-F5344CB8AC3E}">
        <p14:creationId xmlns:p14="http://schemas.microsoft.com/office/powerpoint/2010/main" val="48540431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defTabSz="457200"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defTabSz="457200"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defTabSz="457200"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defTabSz="457200"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 Id="rId3" Type="http://schemas.openxmlformats.org/officeDocument/2006/relationships/hyperlink" Target="http://mediterranean.panda.org/about/marine/marine_protected_area/medtrends_project/"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p:spPr>
        <p:txBody>
          <a:bodyPr/>
          <a:lstStyle/>
          <a:p>
            <a:pPr eaLnBrk="1" hangingPunct="1"/>
            <a:r>
              <a:rPr lang="en-US" altLang="en-US" b="1" dirty="0" err="1" smtClean="0"/>
              <a:t>Nelle</a:t>
            </a:r>
            <a:r>
              <a:rPr lang="en-US" altLang="en-US" b="1" dirty="0" smtClean="0"/>
              <a:t> </a:t>
            </a:r>
            <a:r>
              <a:rPr lang="en-US" altLang="en-US" b="1" dirty="0" err="1" smtClean="0"/>
              <a:t>seguenti</a:t>
            </a:r>
            <a:r>
              <a:rPr lang="en-US" altLang="en-US" b="1" dirty="0" smtClean="0"/>
              <a:t> </a:t>
            </a:r>
            <a:r>
              <a:rPr lang="en-US" altLang="en-US" b="1" dirty="0" err="1" smtClean="0"/>
              <a:t>diapositive</a:t>
            </a:r>
            <a:r>
              <a:rPr lang="en-US" altLang="en-US" b="1" dirty="0" smtClean="0"/>
              <a:t> </a:t>
            </a:r>
            <a:r>
              <a:rPr lang="en-US" altLang="en-US" b="1" dirty="0" err="1" smtClean="0"/>
              <a:t>sono</a:t>
            </a:r>
            <a:r>
              <a:rPr lang="en-US" altLang="en-US" b="1" dirty="0" smtClean="0"/>
              <a:t> state </a:t>
            </a:r>
            <a:r>
              <a:rPr lang="en-US" altLang="en-US" b="1" dirty="0" err="1" smtClean="0"/>
              <a:t>inserite</a:t>
            </a:r>
            <a:r>
              <a:rPr lang="en-US" altLang="en-US" b="1" dirty="0" smtClean="0"/>
              <a:t> le note per </a:t>
            </a:r>
            <a:r>
              <a:rPr lang="en-US" altLang="en-US" b="1" dirty="0" err="1" smtClean="0"/>
              <a:t>supportare</a:t>
            </a:r>
            <a:r>
              <a:rPr lang="en-US" altLang="en-US" b="1" dirty="0" smtClean="0"/>
              <a:t> </a:t>
            </a:r>
            <a:r>
              <a:rPr lang="en-US" altLang="en-US" b="1" dirty="0" err="1" smtClean="0"/>
              <a:t>il</a:t>
            </a:r>
            <a:r>
              <a:rPr lang="en-US" altLang="en-US" b="1" dirty="0" smtClean="0"/>
              <a:t> </a:t>
            </a:r>
            <a:r>
              <a:rPr lang="en-US" altLang="en-US" b="1" dirty="0" err="1" smtClean="0"/>
              <a:t>relatore</a:t>
            </a:r>
            <a:r>
              <a:rPr lang="en-US" altLang="en-US" b="1" baseline="0" dirty="0" smtClean="0"/>
              <a:t> </a:t>
            </a:r>
            <a:r>
              <a:rPr lang="en-US" altLang="en-US" b="1" baseline="0" dirty="0" err="1" smtClean="0"/>
              <a:t>nella</a:t>
            </a:r>
            <a:r>
              <a:rPr lang="en-US" altLang="en-US" b="1" baseline="0" dirty="0" smtClean="0"/>
              <a:t> </a:t>
            </a:r>
            <a:r>
              <a:rPr lang="en-US" altLang="en-US" b="1" baseline="0" dirty="0" err="1" smtClean="0"/>
              <a:t>presentazione</a:t>
            </a:r>
            <a:r>
              <a:rPr lang="en-US" altLang="en-US" b="1" baseline="0" dirty="0" smtClean="0"/>
              <a:t> del power point.</a:t>
            </a:r>
            <a:endParaRPr lang="en-US" altLang="en-US" b="1" dirty="0" smtClean="0"/>
          </a:p>
          <a:p>
            <a:pPr eaLnBrk="1" hangingPunct="1"/>
            <a:endParaRPr lang="en-US" altLang="en-US" b="1" dirty="0" smtClean="0"/>
          </a:p>
          <a:p>
            <a:pPr eaLnBrk="1" hangingPunct="1"/>
            <a:r>
              <a:rPr lang="en-US" altLang="en-US" b="1" dirty="0" err="1" smtClean="0"/>
              <a:t>Finalità</a:t>
            </a:r>
            <a:r>
              <a:rPr lang="en-US" altLang="en-US" b="1" dirty="0" smtClean="0"/>
              <a:t> </a:t>
            </a:r>
            <a:r>
              <a:rPr lang="en-US" altLang="en-US" b="1" dirty="0" err="1" smtClean="0"/>
              <a:t>della</a:t>
            </a:r>
            <a:r>
              <a:rPr lang="en-US" altLang="en-US" b="1" dirty="0" smtClean="0"/>
              <a:t> </a:t>
            </a:r>
            <a:r>
              <a:rPr lang="en-US" altLang="en-US" b="1" dirty="0" err="1" smtClean="0"/>
              <a:t>presentazione</a:t>
            </a:r>
            <a:r>
              <a:rPr lang="en-US" altLang="en-US" b="1" dirty="0" smtClean="0"/>
              <a:t>: </a:t>
            </a:r>
            <a:r>
              <a:rPr lang="en-US" altLang="en-US" b="1" dirty="0" err="1" smtClean="0"/>
              <a:t>presentare</a:t>
            </a:r>
            <a:r>
              <a:rPr lang="en-US" altLang="en-US" b="1" dirty="0" smtClean="0"/>
              <a:t> WWF in </a:t>
            </a:r>
            <a:r>
              <a:rPr lang="en-US" altLang="en-US" b="1" dirty="0" err="1" smtClean="0"/>
              <a:t>generale</a:t>
            </a:r>
            <a:r>
              <a:rPr lang="en-US" altLang="en-US" b="1" dirty="0" smtClean="0"/>
              <a:t> (per </a:t>
            </a:r>
            <a:r>
              <a:rPr lang="en-US" altLang="en-US" b="1" dirty="0" err="1" smtClean="0"/>
              <a:t>pubblico</a:t>
            </a:r>
            <a:r>
              <a:rPr lang="en-US" altLang="en-US" b="1" dirty="0" smtClean="0"/>
              <a:t> </a:t>
            </a:r>
            <a:r>
              <a:rPr lang="en-US" altLang="en-US" b="1" dirty="0" err="1" smtClean="0"/>
              <a:t>interno</a:t>
            </a:r>
            <a:r>
              <a:rPr lang="en-US" altLang="en-US" b="1" dirty="0" smtClean="0"/>
              <a:t> </a:t>
            </a:r>
            <a:r>
              <a:rPr lang="en-US" altLang="en-US" b="1" dirty="0" err="1" smtClean="0"/>
              <a:t>ed</a:t>
            </a:r>
            <a:r>
              <a:rPr lang="en-US" altLang="en-US" b="1" dirty="0" smtClean="0"/>
              <a:t> </a:t>
            </a:r>
            <a:r>
              <a:rPr lang="en-US" altLang="en-US" b="1" dirty="0" err="1" smtClean="0"/>
              <a:t>esterno</a:t>
            </a:r>
            <a:r>
              <a:rPr lang="en-US" altLang="en-US" b="1" dirty="0" smtClean="0"/>
              <a:t>; target: </a:t>
            </a:r>
            <a:r>
              <a:rPr lang="en-US" altLang="en-US" b="1" dirty="0" err="1" smtClean="0"/>
              <a:t>adulti</a:t>
            </a:r>
            <a:r>
              <a:rPr lang="en-US" altLang="en-US" b="1" dirty="0" smtClean="0"/>
              <a:t>). </a:t>
            </a:r>
          </a:p>
          <a:p>
            <a:pPr eaLnBrk="1" hangingPunct="1"/>
            <a:endParaRPr lang="en-US" altLang="en-US" b="1" dirty="0" smtClean="0"/>
          </a:p>
          <a:p>
            <a:pPr eaLnBrk="1" hangingPunct="1"/>
            <a:r>
              <a:rPr lang="en-US" altLang="en-US" b="1" dirty="0" err="1" smtClean="0"/>
              <a:t>Personalizzare</a:t>
            </a:r>
            <a:r>
              <a:rPr lang="en-US" altLang="en-US" b="1" dirty="0" smtClean="0"/>
              <a:t> (dove </a:t>
            </a:r>
            <a:r>
              <a:rPr lang="en-US" altLang="en-US" b="1" dirty="0" err="1" smtClean="0"/>
              <a:t>ci</a:t>
            </a:r>
            <a:r>
              <a:rPr lang="en-US" altLang="en-US" b="1" dirty="0" smtClean="0"/>
              <a:t> </a:t>
            </a:r>
            <a:r>
              <a:rPr lang="en-US" altLang="en-US" b="1" dirty="0" err="1" smtClean="0"/>
              <a:t>sono</a:t>
            </a:r>
            <a:r>
              <a:rPr lang="en-US" altLang="en-US" b="1" baseline="0" dirty="0" smtClean="0"/>
              <a:t> le </a:t>
            </a:r>
            <a:r>
              <a:rPr lang="en-US" altLang="en-US" b="1" baseline="0" dirty="0" err="1" smtClean="0"/>
              <a:t>scritte</a:t>
            </a:r>
            <a:r>
              <a:rPr lang="en-US" altLang="en-US" b="1" baseline="0" dirty="0" smtClean="0"/>
              <a:t> in </a:t>
            </a:r>
            <a:r>
              <a:rPr lang="en-US" altLang="en-US" b="1" baseline="0" dirty="0" err="1" smtClean="0"/>
              <a:t>rosso</a:t>
            </a:r>
            <a:r>
              <a:rPr lang="en-US" altLang="en-US" b="1" baseline="0" dirty="0" smtClean="0"/>
              <a:t>) </a:t>
            </a:r>
            <a:r>
              <a:rPr lang="en-US" altLang="en-US" b="1" dirty="0" smtClean="0"/>
              <a:t>con </a:t>
            </a:r>
            <a:r>
              <a:rPr lang="en-US" altLang="en-US" b="1" dirty="0" err="1" smtClean="0"/>
              <a:t>nome</a:t>
            </a:r>
            <a:r>
              <a:rPr lang="en-US" altLang="en-US" b="1" dirty="0" smtClean="0"/>
              <a:t> OA,</a:t>
            </a:r>
            <a:r>
              <a:rPr lang="en-US" altLang="en-US" b="1" baseline="0" dirty="0" smtClean="0"/>
              <a:t> </a:t>
            </a:r>
            <a:r>
              <a:rPr lang="en-US" altLang="en-US" b="1" baseline="0" dirty="0" err="1" smtClean="0"/>
              <a:t>relatore</a:t>
            </a:r>
            <a:r>
              <a:rPr lang="en-US" altLang="en-US" b="1" baseline="0" dirty="0" smtClean="0"/>
              <a:t>, data </a:t>
            </a:r>
            <a:r>
              <a:rPr lang="en-US" altLang="en-US" b="1" baseline="0" dirty="0" err="1" smtClean="0"/>
              <a:t>ed</a:t>
            </a:r>
            <a:r>
              <a:rPr lang="en-US" altLang="en-US" b="1" baseline="0" dirty="0" smtClean="0"/>
              <a:t> </a:t>
            </a:r>
            <a:r>
              <a:rPr lang="en-US" altLang="en-US" b="1" baseline="0" dirty="0" err="1" smtClean="0"/>
              <a:t>eventualmente</a:t>
            </a:r>
            <a:r>
              <a:rPr lang="en-US" altLang="en-US" b="1" baseline="0" dirty="0" smtClean="0"/>
              <a:t> </a:t>
            </a:r>
            <a:r>
              <a:rPr lang="en-US" altLang="en-US" b="1" baseline="0" dirty="0" err="1" smtClean="0"/>
              <a:t>contesto</a:t>
            </a:r>
            <a:r>
              <a:rPr lang="en-US" altLang="en-US" b="1" baseline="0" dirty="0" smtClean="0"/>
              <a:t> </a:t>
            </a:r>
            <a:r>
              <a:rPr lang="en-US" altLang="en-US" b="1" baseline="0" dirty="0" err="1" smtClean="0"/>
              <a:t>di</a:t>
            </a:r>
            <a:r>
              <a:rPr lang="en-US" altLang="en-US" b="1" baseline="0" dirty="0" smtClean="0"/>
              <a:t> </a:t>
            </a:r>
            <a:r>
              <a:rPr lang="en-US" altLang="en-US" b="1" baseline="0" dirty="0" err="1" smtClean="0"/>
              <a:t>presentazione</a:t>
            </a:r>
            <a:r>
              <a:rPr lang="en-US" altLang="en-US" b="1" baseline="0" dirty="0" smtClean="0"/>
              <a:t> (</a:t>
            </a:r>
            <a:r>
              <a:rPr lang="en-US" altLang="en-US" b="1" baseline="0" dirty="0" err="1" smtClean="0"/>
              <a:t>città</a:t>
            </a:r>
            <a:r>
              <a:rPr lang="en-US" altLang="en-US" b="1" baseline="0" dirty="0" smtClean="0"/>
              <a:t> e/o </a:t>
            </a:r>
            <a:r>
              <a:rPr lang="en-US" altLang="en-US" b="1" baseline="0" dirty="0" err="1" smtClean="0"/>
              <a:t>nome</a:t>
            </a:r>
            <a:r>
              <a:rPr lang="en-US" altLang="en-US" b="1" baseline="0" dirty="0" smtClean="0"/>
              <a:t> </a:t>
            </a:r>
            <a:r>
              <a:rPr lang="en-US" altLang="en-US" b="1" baseline="0" dirty="0" err="1" smtClean="0"/>
              <a:t>della</a:t>
            </a:r>
            <a:r>
              <a:rPr lang="en-US" altLang="en-US" b="1" baseline="0" dirty="0" smtClean="0"/>
              <a:t> </a:t>
            </a:r>
            <a:r>
              <a:rPr lang="en-US" altLang="en-US" b="1" baseline="0" dirty="0" err="1" smtClean="0"/>
              <a:t>conferenza</a:t>
            </a:r>
            <a:r>
              <a:rPr lang="en-US" altLang="en-US" b="1" baseline="0" dirty="0" smtClean="0"/>
              <a:t>).</a:t>
            </a:r>
          </a:p>
          <a:p>
            <a:pPr marL="0" marR="0" indent="0" algn="l" defTabSz="457200" rtl="0" eaLnBrk="1" fontAlgn="base" latinLnBrk="0" hangingPunct="1">
              <a:lnSpc>
                <a:spcPct val="100000"/>
              </a:lnSpc>
              <a:spcBef>
                <a:spcPct val="30000"/>
              </a:spcBef>
              <a:spcAft>
                <a:spcPct val="0"/>
              </a:spcAft>
              <a:buClrTx/>
              <a:buSzTx/>
              <a:buFontTx/>
              <a:buNone/>
              <a:tabLst/>
              <a:defRPr/>
            </a:pPr>
            <a:r>
              <a:rPr lang="en-US" altLang="en-US" b="1" baseline="0" dirty="0" smtClean="0"/>
              <a:t>Le </a:t>
            </a:r>
            <a:r>
              <a:rPr lang="en-US" altLang="en-US" b="1" baseline="0" dirty="0" err="1" smtClean="0"/>
              <a:t>ultime</a:t>
            </a:r>
            <a:r>
              <a:rPr lang="en-US" altLang="en-US" b="1" baseline="0" dirty="0" smtClean="0"/>
              <a:t> </a:t>
            </a:r>
            <a:r>
              <a:rPr lang="en-US" altLang="en-US" b="1" baseline="0" dirty="0" err="1" smtClean="0"/>
              <a:t>diapositive</a:t>
            </a:r>
            <a:r>
              <a:rPr lang="en-US" altLang="en-US" b="1" baseline="0" dirty="0" smtClean="0"/>
              <a:t> (44-46) </a:t>
            </a:r>
            <a:r>
              <a:rPr lang="en-US" altLang="en-US" b="1" baseline="0" dirty="0" err="1" smtClean="0"/>
              <a:t>possono</a:t>
            </a:r>
            <a:r>
              <a:rPr lang="en-US" altLang="en-US" b="1" baseline="0" dirty="0" smtClean="0"/>
              <a:t> </a:t>
            </a:r>
            <a:r>
              <a:rPr lang="en-US" altLang="en-US" b="1" baseline="0" dirty="0" err="1" smtClean="0"/>
              <a:t>essere</a:t>
            </a:r>
            <a:r>
              <a:rPr lang="en-US" altLang="en-US" b="1" baseline="0" dirty="0" smtClean="0"/>
              <a:t> </a:t>
            </a:r>
            <a:r>
              <a:rPr lang="en-US" altLang="en-US" b="1" baseline="0" dirty="0" err="1" smtClean="0"/>
              <a:t>personalizzate</a:t>
            </a:r>
            <a:r>
              <a:rPr lang="en-US" altLang="en-US" b="1" baseline="0" dirty="0" smtClean="0"/>
              <a:t> con le </a:t>
            </a:r>
            <a:r>
              <a:rPr lang="en-US" altLang="en-US" b="1" baseline="0" dirty="0" err="1" smtClean="0"/>
              <a:t>attività</a:t>
            </a:r>
            <a:r>
              <a:rPr lang="en-US" altLang="en-US" b="1" baseline="0" dirty="0" smtClean="0"/>
              <a:t> </a:t>
            </a:r>
            <a:r>
              <a:rPr lang="en-US" altLang="en-US" b="1" baseline="0" dirty="0" err="1" smtClean="0"/>
              <a:t>previste</a:t>
            </a:r>
            <a:r>
              <a:rPr lang="en-US" altLang="en-US" b="1" baseline="0" dirty="0" smtClean="0"/>
              <a:t> </a:t>
            </a:r>
            <a:r>
              <a:rPr lang="en-US" altLang="en-US" b="1" baseline="0" dirty="0" err="1" smtClean="0"/>
              <a:t>sul</a:t>
            </a:r>
            <a:r>
              <a:rPr lang="en-US" altLang="en-US" b="1" baseline="0" dirty="0" smtClean="0"/>
              <a:t> </a:t>
            </a:r>
            <a:r>
              <a:rPr lang="en-US" altLang="en-US" b="1" baseline="0" dirty="0" err="1" smtClean="0"/>
              <a:t>territorio</a:t>
            </a:r>
            <a:r>
              <a:rPr lang="en-US" altLang="en-US" b="1" baseline="0" dirty="0" smtClean="0"/>
              <a:t> </a:t>
            </a:r>
            <a:r>
              <a:rPr lang="en-US" altLang="en-US" b="1" baseline="0" dirty="0" err="1" smtClean="0"/>
              <a:t>dall’OA</a:t>
            </a:r>
            <a:r>
              <a:rPr lang="en-US" altLang="en-US" b="1" baseline="0" dirty="0" smtClean="0"/>
              <a:t> (per </a:t>
            </a:r>
            <a:r>
              <a:rPr lang="en-US" altLang="en-US" b="1" baseline="0" dirty="0" err="1" smtClean="0"/>
              <a:t>coinvolgere</a:t>
            </a:r>
            <a:r>
              <a:rPr lang="en-US" altLang="en-US" b="1" baseline="0" dirty="0" smtClean="0"/>
              <a:t> </a:t>
            </a:r>
            <a:r>
              <a:rPr lang="en-US" altLang="en-US" b="1" baseline="0" dirty="0" err="1" smtClean="0"/>
              <a:t>i</a:t>
            </a:r>
            <a:r>
              <a:rPr lang="en-US" altLang="en-US" b="1" baseline="0" dirty="0" smtClean="0"/>
              <a:t> </a:t>
            </a:r>
            <a:r>
              <a:rPr lang="en-US" altLang="en-US" b="1" baseline="0" dirty="0" err="1" smtClean="0"/>
              <a:t>volontari</a:t>
            </a:r>
            <a:r>
              <a:rPr lang="en-US" altLang="en-US" b="1" baseline="0" dirty="0" smtClean="0"/>
              <a:t> e </a:t>
            </a:r>
            <a:r>
              <a:rPr lang="en-US" altLang="en-US" b="1" baseline="0" dirty="0" err="1" smtClean="0"/>
              <a:t>organizzare</a:t>
            </a:r>
            <a:r>
              <a:rPr lang="en-US" altLang="en-US" b="1" baseline="0" dirty="0" smtClean="0"/>
              <a:t> </a:t>
            </a:r>
            <a:r>
              <a:rPr lang="en-US" altLang="en-US" b="1" baseline="0" dirty="0" err="1" smtClean="0"/>
              <a:t>gli</a:t>
            </a:r>
            <a:r>
              <a:rPr lang="en-US" altLang="en-US" b="1" baseline="0" dirty="0" smtClean="0"/>
              <a:t> </a:t>
            </a:r>
            <a:r>
              <a:rPr lang="en-US" altLang="en-US" b="1" baseline="0" dirty="0" err="1" smtClean="0"/>
              <a:t>impegni</a:t>
            </a:r>
            <a:r>
              <a:rPr lang="en-US" altLang="en-US" b="1" baseline="0" dirty="0" smtClean="0"/>
              <a:t> e la </a:t>
            </a:r>
            <a:r>
              <a:rPr lang="en-US" altLang="en-US" b="1" baseline="0" smtClean="0"/>
              <a:t>partecipazione).</a:t>
            </a:r>
            <a:endParaRPr lang="en-US" altLang="en-US" b="1" dirty="0" smtClean="0"/>
          </a:p>
          <a:p>
            <a:pPr eaLnBrk="1" hangingPunct="1"/>
            <a:endParaRPr lang="en-US" altLang="en-US" b="1" dirty="0" smtClean="0"/>
          </a:p>
          <a:p>
            <a:pPr eaLnBrk="1" hangingPunct="1"/>
            <a:r>
              <a:rPr lang="en-US" altLang="en-US" b="1" dirty="0" err="1" smtClean="0"/>
              <a:t>Nelle</a:t>
            </a:r>
            <a:r>
              <a:rPr lang="en-US" altLang="en-US" b="1" dirty="0" smtClean="0"/>
              <a:t> note </a:t>
            </a:r>
            <a:r>
              <a:rPr lang="en-US" altLang="en-US" b="1" dirty="0" err="1" smtClean="0"/>
              <a:t>alle</a:t>
            </a:r>
            <a:r>
              <a:rPr lang="en-US" altLang="en-US" b="1" baseline="0" dirty="0" smtClean="0"/>
              <a:t> </a:t>
            </a:r>
            <a:r>
              <a:rPr lang="en-US" altLang="en-US" b="1" baseline="0" dirty="0" err="1" smtClean="0"/>
              <a:t>diapositive</a:t>
            </a:r>
            <a:r>
              <a:rPr lang="en-US" altLang="en-US" b="1" baseline="0" dirty="0" smtClean="0"/>
              <a:t>, </a:t>
            </a:r>
            <a:r>
              <a:rPr lang="en-US" altLang="en-US" b="1" baseline="0" dirty="0" err="1" smtClean="0"/>
              <a:t>si</a:t>
            </a:r>
            <a:r>
              <a:rPr lang="en-US" altLang="en-US" b="1" baseline="0" dirty="0" smtClean="0"/>
              <a:t> </a:t>
            </a:r>
            <a:r>
              <a:rPr lang="en-US" altLang="en-US" b="1" baseline="0" dirty="0" err="1" smtClean="0"/>
              <a:t>specifica</a:t>
            </a:r>
            <a:r>
              <a:rPr lang="en-US" altLang="en-US" b="1" baseline="0" dirty="0" smtClean="0"/>
              <a:t> </a:t>
            </a:r>
            <a:r>
              <a:rPr lang="en-US" altLang="en-US" b="1" baseline="0" dirty="0" err="1" smtClean="0"/>
              <a:t>laddove</a:t>
            </a:r>
            <a:r>
              <a:rPr lang="en-US" altLang="en-US" b="1" baseline="0" dirty="0" smtClean="0"/>
              <a:t> </a:t>
            </a:r>
            <a:r>
              <a:rPr lang="en-US" altLang="en-US" b="1" baseline="0" dirty="0" err="1" smtClean="0"/>
              <a:t>alcune</a:t>
            </a:r>
            <a:r>
              <a:rPr lang="en-US" altLang="en-US" b="1" baseline="0" dirty="0" smtClean="0"/>
              <a:t> </a:t>
            </a:r>
            <a:r>
              <a:rPr lang="en-US" altLang="en-US" b="1" baseline="0" dirty="0" err="1" smtClean="0"/>
              <a:t>di</a:t>
            </a:r>
            <a:r>
              <a:rPr lang="en-US" altLang="en-US" b="1" baseline="0" dirty="0" smtClean="0"/>
              <a:t> </a:t>
            </a:r>
            <a:r>
              <a:rPr lang="en-US" altLang="en-US" b="1" baseline="0" dirty="0" err="1" smtClean="0"/>
              <a:t>queste</a:t>
            </a:r>
            <a:r>
              <a:rPr lang="en-US" altLang="en-US" b="1" baseline="0" dirty="0" smtClean="0"/>
              <a:t> </a:t>
            </a:r>
            <a:r>
              <a:rPr lang="en-US" altLang="en-US" b="1" baseline="0" dirty="0" err="1" smtClean="0"/>
              <a:t>siano</a:t>
            </a:r>
            <a:r>
              <a:rPr lang="en-US" altLang="en-US" b="1" baseline="0" dirty="0" smtClean="0"/>
              <a:t> </a:t>
            </a:r>
            <a:r>
              <a:rPr lang="en-US" altLang="en-US" b="1" baseline="0" dirty="0" err="1" smtClean="0"/>
              <a:t>eventualmente</a:t>
            </a:r>
            <a:r>
              <a:rPr lang="en-US" altLang="en-US" b="1" baseline="0" dirty="0" smtClean="0"/>
              <a:t> </a:t>
            </a:r>
            <a:r>
              <a:rPr lang="en-US" altLang="en-US" b="1" baseline="0" dirty="0" err="1" smtClean="0"/>
              <a:t>da</a:t>
            </a:r>
            <a:r>
              <a:rPr lang="en-US" altLang="en-US" b="1" baseline="0" dirty="0" smtClean="0"/>
              <a:t> </a:t>
            </a:r>
            <a:r>
              <a:rPr lang="en-US" altLang="en-US" b="1" baseline="0" dirty="0" err="1" smtClean="0"/>
              <a:t>eliminare</a:t>
            </a:r>
            <a:r>
              <a:rPr lang="en-US" altLang="en-US" b="1" baseline="0" dirty="0" smtClean="0"/>
              <a:t> </a:t>
            </a:r>
            <a:r>
              <a:rPr lang="en-US" altLang="en-US" b="1" baseline="0" dirty="0" err="1" smtClean="0"/>
              <a:t>nel</a:t>
            </a:r>
            <a:r>
              <a:rPr lang="en-US" altLang="en-US" b="1" baseline="0" dirty="0" smtClean="0"/>
              <a:t> </a:t>
            </a:r>
            <a:r>
              <a:rPr lang="en-US" altLang="en-US" b="1" baseline="0" dirty="0" err="1" smtClean="0"/>
              <a:t>caso</a:t>
            </a:r>
            <a:r>
              <a:rPr lang="en-US" altLang="en-US" b="1" baseline="0" dirty="0" smtClean="0"/>
              <a:t> </a:t>
            </a:r>
            <a:r>
              <a:rPr lang="en-US" altLang="en-US" b="1" baseline="0" dirty="0" err="1" smtClean="0"/>
              <a:t>di</a:t>
            </a:r>
            <a:r>
              <a:rPr lang="en-US" altLang="en-US" b="1" baseline="0" dirty="0" smtClean="0"/>
              <a:t> </a:t>
            </a:r>
            <a:r>
              <a:rPr lang="en-US" altLang="en-US" b="1" baseline="0" dirty="0" err="1" smtClean="0"/>
              <a:t>presentazione</a:t>
            </a:r>
            <a:r>
              <a:rPr lang="en-US" altLang="en-US" b="1" baseline="0" dirty="0" smtClean="0"/>
              <a:t> </a:t>
            </a:r>
            <a:r>
              <a:rPr lang="en-US" altLang="en-US" b="1" baseline="0" dirty="0" err="1" smtClean="0"/>
              <a:t>all’esterno</a:t>
            </a:r>
            <a:r>
              <a:rPr lang="en-US" altLang="en-US" b="1" baseline="0" dirty="0" smtClean="0"/>
              <a:t> o </a:t>
            </a:r>
            <a:r>
              <a:rPr lang="en-US" altLang="en-US" b="1" baseline="0" dirty="0" err="1" smtClean="0"/>
              <a:t>siano</a:t>
            </a:r>
            <a:r>
              <a:rPr lang="en-US" altLang="en-US" b="1" baseline="0" dirty="0" smtClean="0"/>
              <a:t> </a:t>
            </a:r>
            <a:r>
              <a:rPr lang="en-US" altLang="en-US" b="1" baseline="0" dirty="0" err="1" smtClean="0"/>
              <a:t>opzionali</a:t>
            </a:r>
            <a:r>
              <a:rPr lang="en-US" altLang="en-US" b="1" baseline="0" dirty="0" smtClean="0"/>
              <a:t>.</a:t>
            </a:r>
          </a:p>
          <a:p>
            <a:pPr eaLnBrk="1" hangingPunct="1"/>
            <a:endParaRPr lang="en-US" altLang="en-US" b="1" baseline="0" dirty="0" smtClean="0"/>
          </a:p>
          <a:p>
            <a:pPr eaLnBrk="1" hangingPunct="1"/>
            <a:r>
              <a:rPr lang="en-US" altLang="en-US" b="1" baseline="0" dirty="0" smtClean="0"/>
              <a:t>Si </a:t>
            </a:r>
            <a:r>
              <a:rPr lang="en-US" altLang="en-US" b="1" baseline="0" dirty="0" err="1" smtClean="0"/>
              <a:t>può</a:t>
            </a:r>
            <a:r>
              <a:rPr lang="en-US" altLang="en-US" b="1" baseline="0" dirty="0" smtClean="0"/>
              <a:t> </a:t>
            </a:r>
            <a:r>
              <a:rPr lang="en-US" altLang="en-US" b="1" baseline="0" dirty="0" err="1" smtClean="0"/>
              <a:t>cambiare</a:t>
            </a:r>
            <a:r>
              <a:rPr lang="en-US" altLang="en-US" b="1" baseline="0" dirty="0" smtClean="0"/>
              <a:t> la </a:t>
            </a:r>
            <a:r>
              <a:rPr lang="en-US" altLang="en-US" b="1" baseline="0" dirty="0" err="1" smtClean="0"/>
              <a:t>foto</a:t>
            </a:r>
            <a:r>
              <a:rPr lang="en-US" altLang="en-US" b="1" baseline="0" dirty="0" smtClean="0"/>
              <a:t> </a:t>
            </a:r>
            <a:r>
              <a:rPr lang="en-US" altLang="en-US" b="1" baseline="0" dirty="0" err="1" smtClean="0"/>
              <a:t>di</a:t>
            </a:r>
            <a:r>
              <a:rPr lang="en-US" altLang="en-US" b="1" baseline="0" dirty="0" smtClean="0"/>
              <a:t> base, </a:t>
            </a:r>
            <a:r>
              <a:rPr lang="en-US" altLang="en-US" b="1" baseline="0" dirty="0" err="1" smtClean="0"/>
              <a:t>cliccando</a:t>
            </a:r>
            <a:r>
              <a:rPr lang="en-US" altLang="en-US" b="1" baseline="0" dirty="0" smtClean="0"/>
              <a:t> </a:t>
            </a:r>
            <a:r>
              <a:rPr lang="en-US" altLang="en-US" b="1" baseline="0" dirty="0" err="1" smtClean="0"/>
              <a:t>sopra</a:t>
            </a:r>
            <a:r>
              <a:rPr lang="en-US" altLang="en-US" b="1" baseline="0" dirty="0" smtClean="0"/>
              <a:t> la </a:t>
            </a:r>
            <a:r>
              <a:rPr lang="en-US" altLang="en-US" b="1" baseline="0" dirty="0" err="1" smtClean="0"/>
              <a:t>foto</a:t>
            </a:r>
            <a:r>
              <a:rPr lang="en-US" altLang="en-US" b="1" baseline="0" dirty="0" smtClean="0"/>
              <a:t>, poi </a:t>
            </a:r>
            <a:r>
              <a:rPr lang="en-US" altLang="en-US" b="1" baseline="0" dirty="0" err="1" smtClean="0"/>
              <a:t>Elimina</a:t>
            </a:r>
            <a:r>
              <a:rPr lang="en-US" altLang="en-US" b="1" baseline="0" dirty="0" smtClean="0"/>
              <a:t>, poi </a:t>
            </a:r>
            <a:r>
              <a:rPr lang="en-US" altLang="en-US" b="1" baseline="0" dirty="0" err="1" smtClean="0"/>
              <a:t>Inserisci</a:t>
            </a:r>
            <a:r>
              <a:rPr lang="en-US" altLang="en-US" b="1" baseline="0" dirty="0" smtClean="0"/>
              <a:t>, poi </a:t>
            </a:r>
            <a:r>
              <a:rPr lang="en-US" altLang="en-US" b="1" baseline="0" dirty="0" err="1" smtClean="0"/>
              <a:t>Immagine</a:t>
            </a:r>
            <a:r>
              <a:rPr lang="en-US" altLang="en-US" b="1" baseline="0" dirty="0" smtClean="0"/>
              <a:t> e </a:t>
            </a:r>
            <a:r>
              <a:rPr lang="en-US" altLang="en-US" b="1" baseline="0" dirty="0" err="1" smtClean="0"/>
              <a:t>cliccare</a:t>
            </a:r>
            <a:r>
              <a:rPr lang="en-US" altLang="en-US" b="1" baseline="0" dirty="0" smtClean="0"/>
              <a:t> </a:t>
            </a:r>
            <a:r>
              <a:rPr lang="en-US" altLang="en-US" b="1" baseline="0" dirty="0" err="1" smtClean="0"/>
              <a:t>dalla</a:t>
            </a:r>
            <a:r>
              <a:rPr lang="en-US" altLang="en-US" b="1" baseline="0" dirty="0" smtClean="0"/>
              <a:t> </a:t>
            </a:r>
            <a:r>
              <a:rPr lang="en-US" altLang="en-US" b="1" baseline="0" dirty="0" err="1" smtClean="0"/>
              <a:t>finestra</a:t>
            </a:r>
            <a:r>
              <a:rPr lang="en-US" altLang="en-US" b="1" baseline="0" dirty="0" smtClean="0"/>
              <a:t> </a:t>
            </a:r>
            <a:r>
              <a:rPr lang="en-US" altLang="en-US" b="1" baseline="0" dirty="0" err="1" smtClean="0"/>
              <a:t>che</a:t>
            </a:r>
            <a:r>
              <a:rPr lang="en-US" altLang="en-US" b="1" baseline="0" dirty="0" smtClean="0"/>
              <a:t> </a:t>
            </a:r>
            <a:r>
              <a:rPr lang="en-US" altLang="en-US" b="1" baseline="0" dirty="0" err="1" smtClean="0"/>
              <a:t>si</a:t>
            </a:r>
            <a:r>
              <a:rPr lang="en-US" altLang="en-US" b="1" baseline="0" dirty="0" smtClean="0"/>
              <a:t> </a:t>
            </a:r>
            <a:r>
              <a:rPr lang="en-US" altLang="en-US" b="1" baseline="0" dirty="0" err="1" smtClean="0"/>
              <a:t>apre</a:t>
            </a:r>
            <a:r>
              <a:rPr lang="en-US" altLang="en-US" b="1" baseline="0" dirty="0" smtClean="0"/>
              <a:t> </a:t>
            </a:r>
            <a:r>
              <a:rPr lang="en-US" altLang="en-US" b="1" baseline="0" dirty="0" err="1" smtClean="0"/>
              <a:t>l’immagine</a:t>
            </a:r>
            <a:r>
              <a:rPr lang="en-US" altLang="en-US" b="1" baseline="0" dirty="0" smtClean="0"/>
              <a:t> </a:t>
            </a:r>
            <a:r>
              <a:rPr lang="en-US" altLang="en-US" b="1" baseline="0" dirty="0" err="1" smtClean="0"/>
              <a:t>che</a:t>
            </a:r>
            <a:r>
              <a:rPr lang="en-US" altLang="en-US" b="1" baseline="0" dirty="0" smtClean="0"/>
              <a:t> </a:t>
            </a:r>
            <a:r>
              <a:rPr lang="en-US" altLang="en-US" b="1" baseline="0" dirty="0" err="1" smtClean="0"/>
              <a:t>si</a:t>
            </a:r>
            <a:r>
              <a:rPr lang="en-US" altLang="en-US" b="1" baseline="0" dirty="0" smtClean="0"/>
              <a:t> </a:t>
            </a:r>
            <a:r>
              <a:rPr lang="en-US" altLang="en-US" b="1" baseline="0" dirty="0" err="1" smtClean="0"/>
              <a:t>vuole</a:t>
            </a:r>
            <a:r>
              <a:rPr lang="en-US" altLang="en-US" b="1" baseline="0" dirty="0" smtClean="0"/>
              <a:t> </a:t>
            </a:r>
            <a:r>
              <a:rPr lang="en-US" altLang="en-US" b="1" baseline="0" dirty="0" err="1" smtClean="0"/>
              <a:t>inserire</a:t>
            </a:r>
            <a:r>
              <a:rPr lang="en-US" altLang="en-US" b="1" baseline="0" dirty="0" smtClean="0"/>
              <a:t> </a:t>
            </a:r>
            <a:r>
              <a:rPr lang="en-US" altLang="en-US" b="1" baseline="0" dirty="0" err="1" smtClean="0"/>
              <a:t>dall’archivio</a:t>
            </a:r>
            <a:r>
              <a:rPr lang="en-US" altLang="en-US" b="1" baseline="0" dirty="0" smtClean="0"/>
              <a:t> del computer.</a:t>
            </a:r>
          </a:p>
          <a:p>
            <a:pPr eaLnBrk="1" hangingPunct="1"/>
            <a:endParaRPr lang="en-US" altLang="en-US" b="1" baseline="0" dirty="0" smtClean="0"/>
          </a:p>
          <a:p>
            <a:pPr marL="0" marR="0" indent="0" algn="l" defTabSz="457200" rtl="0" eaLnBrk="1" fontAlgn="base" latinLnBrk="0" hangingPunct="1">
              <a:lnSpc>
                <a:spcPct val="100000"/>
              </a:lnSpc>
              <a:spcBef>
                <a:spcPct val="30000"/>
              </a:spcBef>
              <a:spcAft>
                <a:spcPct val="0"/>
              </a:spcAft>
              <a:buClrTx/>
              <a:buSzTx/>
              <a:buFontTx/>
              <a:buNone/>
              <a:tabLst/>
              <a:defRPr/>
            </a:pPr>
            <a:r>
              <a:rPr lang="en-US" altLang="en-US" b="1" baseline="0" dirty="0" smtClean="0"/>
              <a:t>Per info e/o </a:t>
            </a:r>
            <a:r>
              <a:rPr lang="en-US" altLang="en-US" b="1" baseline="0" dirty="0" err="1" smtClean="0"/>
              <a:t>chiarimenti</a:t>
            </a:r>
            <a:r>
              <a:rPr lang="en-US" altLang="en-US" b="1" baseline="0" dirty="0" smtClean="0"/>
              <a:t>: </a:t>
            </a:r>
            <a:r>
              <a:rPr lang="en-US" altLang="en-US" b="1" baseline="0" dirty="0" err="1" smtClean="0"/>
              <a:t>scrivere</a:t>
            </a:r>
            <a:r>
              <a:rPr lang="en-US" altLang="en-US" b="1" baseline="0" dirty="0" smtClean="0"/>
              <a:t> a c.pirovano@wwf.it</a:t>
            </a:r>
            <a:endParaRPr lang="en-US" altLang="en-US" b="1" dirty="0" smtClean="0"/>
          </a:p>
          <a:p>
            <a:pPr eaLnBrk="1" hangingPunct="1"/>
            <a:endParaRPr lang="en-US" altLang="en-US" b="1" dirty="0" smtClean="0"/>
          </a:p>
        </p:txBody>
      </p:sp>
      <p:sp>
        <p:nvSpPr>
          <p:cNvPr id="4" name="Segnaposto numero diapositiva 3"/>
          <p:cNvSpPr>
            <a:spLocks noGrp="1"/>
          </p:cNvSpPr>
          <p:nvPr>
            <p:ph type="sldNum" sz="quarter" idx="10"/>
          </p:nvPr>
        </p:nvSpPr>
        <p:spPr/>
        <p:txBody>
          <a:bodyPr/>
          <a:lstStyle/>
          <a:p>
            <a:pPr>
              <a:defRPr/>
            </a:pPr>
            <a:fld id="{3D95D17E-4558-4982-A717-275996F5AB6C}" type="slidenum">
              <a:rPr lang="en-IE" smtClean="0"/>
              <a:pPr>
                <a:defRPr/>
              </a:pPr>
              <a:t>1</a:t>
            </a:fld>
            <a:endParaRPr lang="en-IE"/>
          </a:p>
        </p:txBody>
      </p:sp>
    </p:spTree>
    <p:extLst>
      <p:ext uri="{BB962C8B-B14F-4D97-AF65-F5344CB8AC3E}">
        <p14:creationId xmlns:p14="http://schemas.microsoft.com/office/powerpoint/2010/main" val="1842480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85000" lnSpcReduction="20000"/>
          </a:bodyPr>
          <a:lstStyle/>
          <a:p>
            <a:r>
              <a:rPr lang="it-IT" dirty="0" smtClean="0"/>
              <a:t>I</a:t>
            </a:r>
            <a:r>
              <a:rPr lang="it-IT" baseline="0" dirty="0" smtClean="0"/>
              <a:t> primi progetti sul campo del WWF, come già evidenziato, sono concentrati sulla tutela di specie iconiche e importanti per gli ecosistemi che li ospitano: proteggere la vita e i luoghi selvatici da 50 anni è il cuore dell’attività WWF. E’ il caso ad esempio della tartaruga terrestre per le </a:t>
            </a:r>
            <a:r>
              <a:rPr lang="it-IT" b="1" baseline="0" dirty="0" smtClean="0"/>
              <a:t>Isole Galapagos </a:t>
            </a:r>
            <a:r>
              <a:rPr lang="it-IT" baseline="0" dirty="0" smtClean="0"/>
              <a:t>o della battaglia per la tutela della lince iberica, simbolo della grande zona umida di </a:t>
            </a:r>
            <a:r>
              <a:rPr lang="en-US" b="1" dirty="0" err="1" smtClean="0"/>
              <a:t>Coto</a:t>
            </a:r>
            <a:r>
              <a:rPr lang="en-US" b="1" dirty="0" smtClean="0"/>
              <a:t> de </a:t>
            </a:r>
            <a:r>
              <a:rPr lang="en-US" b="1" dirty="0" err="1" smtClean="0"/>
              <a:t>Donana</a:t>
            </a:r>
            <a:r>
              <a:rPr lang="en-US" b="1" dirty="0" smtClean="0"/>
              <a:t> </a:t>
            </a:r>
            <a:r>
              <a:rPr lang="en-US" dirty="0" err="1" smtClean="0"/>
              <a:t>nel</a:t>
            </a:r>
            <a:r>
              <a:rPr lang="en-US" dirty="0" smtClean="0"/>
              <a:t> </a:t>
            </a:r>
            <a:r>
              <a:rPr lang="en-US" dirty="0" err="1" smtClean="0"/>
              <a:t>sud</a:t>
            </a:r>
            <a:r>
              <a:rPr lang="en-US" dirty="0" smtClean="0"/>
              <a:t> </a:t>
            </a:r>
            <a:r>
              <a:rPr lang="en-US" dirty="0" err="1" smtClean="0"/>
              <a:t>ovest</a:t>
            </a:r>
            <a:r>
              <a:rPr lang="en-US" dirty="0" smtClean="0"/>
              <a:t> </a:t>
            </a:r>
            <a:r>
              <a:rPr lang="en-US" dirty="0" err="1" smtClean="0"/>
              <a:t>della</a:t>
            </a:r>
            <a:r>
              <a:rPr lang="en-US" dirty="0" smtClean="0"/>
              <a:t> </a:t>
            </a:r>
            <a:r>
              <a:rPr lang="en-US" dirty="0" err="1" smtClean="0"/>
              <a:t>Spagna</a:t>
            </a:r>
            <a:r>
              <a:rPr lang="en-US" dirty="0" smtClean="0"/>
              <a:t> (Andalusia, </a:t>
            </a:r>
            <a:r>
              <a:rPr lang="en-US" dirty="0" err="1" smtClean="0"/>
              <a:t>nella</a:t>
            </a:r>
            <a:r>
              <a:rPr lang="en-US" dirty="0" smtClean="0"/>
              <a:t> </a:t>
            </a:r>
            <a:r>
              <a:rPr lang="en-US" dirty="0" err="1" smtClean="0"/>
              <a:t>zona</a:t>
            </a:r>
            <a:r>
              <a:rPr lang="en-US" dirty="0" smtClean="0"/>
              <a:t> </a:t>
            </a:r>
            <a:r>
              <a:rPr lang="en-US" dirty="0" err="1" smtClean="0"/>
              <a:t>dell’estuario</a:t>
            </a:r>
            <a:r>
              <a:rPr lang="en-US" dirty="0" smtClean="0"/>
              <a:t> del Guadalquivir) </a:t>
            </a:r>
            <a:r>
              <a:rPr lang="en-US" dirty="0" err="1" smtClean="0"/>
              <a:t>che</a:t>
            </a:r>
            <a:r>
              <a:rPr lang="en-US" dirty="0" smtClean="0"/>
              <a:t> </a:t>
            </a:r>
            <a:r>
              <a:rPr lang="en-US" dirty="0" err="1" smtClean="0"/>
              <a:t>ospita</a:t>
            </a:r>
            <a:r>
              <a:rPr lang="en-US" dirty="0" smtClean="0"/>
              <a:t> </a:t>
            </a:r>
            <a:r>
              <a:rPr lang="en-US" dirty="0" err="1" smtClean="0"/>
              <a:t>centinaia</a:t>
            </a:r>
            <a:r>
              <a:rPr lang="en-US" dirty="0" smtClean="0"/>
              <a:t> </a:t>
            </a:r>
            <a:r>
              <a:rPr lang="en-US" dirty="0" err="1" smtClean="0"/>
              <a:t>di</a:t>
            </a:r>
            <a:r>
              <a:rPr lang="en-US" dirty="0" smtClean="0"/>
              <a:t> </a:t>
            </a:r>
            <a:r>
              <a:rPr lang="en-US" dirty="0" err="1" smtClean="0"/>
              <a:t>migliaia</a:t>
            </a:r>
            <a:r>
              <a:rPr lang="en-US" dirty="0" smtClean="0"/>
              <a:t> </a:t>
            </a:r>
            <a:r>
              <a:rPr lang="en-US" dirty="0" err="1" smtClean="0"/>
              <a:t>di</a:t>
            </a:r>
            <a:r>
              <a:rPr lang="en-US" dirty="0" smtClean="0"/>
              <a:t> </a:t>
            </a:r>
            <a:r>
              <a:rPr lang="en-US" dirty="0" err="1" smtClean="0"/>
              <a:t>uccelli</a:t>
            </a:r>
            <a:r>
              <a:rPr lang="en-US" baseline="0" dirty="0" smtClean="0"/>
              <a:t> </a:t>
            </a:r>
            <a:r>
              <a:rPr lang="en-US" baseline="0" dirty="0" err="1" smtClean="0"/>
              <a:t>migratori</a:t>
            </a:r>
            <a:r>
              <a:rPr lang="en-US" baseline="0" dirty="0" smtClean="0"/>
              <a:t> (area </a:t>
            </a:r>
            <a:r>
              <a:rPr lang="en-US" baseline="0" dirty="0" err="1" smtClean="0"/>
              <a:t>di</a:t>
            </a:r>
            <a:r>
              <a:rPr lang="en-US" baseline="0" dirty="0" smtClean="0"/>
              <a:t> </a:t>
            </a:r>
            <a:r>
              <a:rPr lang="en-US" dirty="0" smtClean="0"/>
              <a:t>stop-over) </a:t>
            </a:r>
            <a:r>
              <a:rPr lang="en-US" dirty="0" err="1" smtClean="0"/>
              <a:t>tra</a:t>
            </a:r>
            <a:r>
              <a:rPr lang="en-US" dirty="0" smtClean="0"/>
              <a:t> </a:t>
            </a:r>
            <a:r>
              <a:rPr lang="en-US" dirty="0" err="1" smtClean="0"/>
              <a:t>il</a:t>
            </a:r>
            <a:r>
              <a:rPr lang="en-US" dirty="0" smtClean="0"/>
              <a:t> Nord </a:t>
            </a:r>
            <a:r>
              <a:rPr lang="en-US" dirty="0" err="1" smtClean="0"/>
              <a:t>Europa</a:t>
            </a:r>
            <a:r>
              <a:rPr lang="en-US" dirty="0" smtClean="0"/>
              <a:t> e </a:t>
            </a:r>
            <a:r>
              <a:rPr lang="en-US" dirty="0" err="1" smtClean="0"/>
              <a:t>l’Africa</a:t>
            </a:r>
            <a:r>
              <a:rPr lang="en-US" dirty="0" smtClean="0"/>
              <a:t>. </a:t>
            </a:r>
          </a:p>
          <a:p>
            <a:r>
              <a:rPr lang="en-US" dirty="0" err="1" smtClean="0"/>
              <a:t>Nel</a:t>
            </a:r>
            <a:r>
              <a:rPr lang="en-US" dirty="0" smtClean="0"/>
              <a:t> 1963, </a:t>
            </a:r>
            <a:r>
              <a:rPr lang="en-US" dirty="0" err="1" smtClean="0"/>
              <a:t>il</a:t>
            </a:r>
            <a:r>
              <a:rPr lang="en-US" dirty="0" smtClean="0"/>
              <a:t> WWF </a:t>
            </a:r>
            <a:r>
              <a:rPr lang="en-US" dirty="0" err="1" smtClean="0"/>
              <a:t>comprò</a:t>
            </a:r>
            <a:r>
              <a:rPr lang="en-US" dirty="0" smtClean="0"/>
              <a:t> 10.000 </a:t>
            </a:r>
            <a:r>
              <a:rPr lang="en-US" dirty="0" err="1" smtClean="0"/>
              <a:t>ettari</a:t>
            </a:r>
            <a:r>
              <a:rPr lang="en-US" dirty="0" smtClean="0"/>
              <a:t> in </a:t>
            </a:r>
            <a:r>
              <a:rPr lang="en-US" dirty="0" err="1" smtClean="0"/>
              <a:t>quest’area</a:t>
            </a:r>
            <a:r>
              <a:rPr lang="en-US" dirty="0" smtClean="0"/>
              <a:t> </a:t>
            </a:r>
            <a:r>
              <a:rPr lang="en-US" dirty="0" err="1" smtClean="0"/>
              <a:t>che</a:t>
            </a:r>
            <a:r>
              <a:rPr lang="en-US" dirty="0" smtClean="0"/>
              <a:t> </a:t>
            </a:r>
            <a:r>
              <a:rPr lang="en-US" dirty="0" err="1" smtClean="0"/>
              <a:t>diventò</a:t>
            </a:r>
            <a:r>
              <a:rPr lang="en-US" dirty="0" smtClean="0"/>
              <a:t> in </a:t>
            </a:r>
            <a:r>
              <a:rPr lang="en-US" dirty="0" err="1" smtClean="0"/>
              <a:t>seguito</a:t>
            </a:r>
            <a:r>
              <a:rPr lang="en-US" dirty="0" smtClean="0"/>
              <a:t> Parco </a:t>
            </a:r>
            <a:r>
              <a:rPr lang="en-US" dirty="0" err="1" smtClean="0"/>
              <a:t>Nazionale</a:t>
            </a:r>
            <a:r>
              <a:rPr lang="en-US" dirty="0" smtClean="0"/>
              <a:t> </a:t>
            </a:r>
            <a:r>
              <a:rPr lang="en-US" dirty="0" err="1" smtClean="0"/>
              <a:t>nel</a:t>
            </a:r>
            <a:r>
              <a:rPr lang="en-US" dirty="0" smtClean="0"/>
              <a:t> 1969. </a:t>
            </a:r>
            <a:r>
              <a:rPr lang="en-US" dirty="0" err="1" smtClean="0"/>
              <a:t>Questo</a:t>
            </a:r>
            <a:r>
              <a:rPr lang="en-US" dirty="0" smtClean="0"/>
              <a:t> è </a:t>
            </a:r>
            <a:r>
              <a:rPr lang="en-US" dirty="0" err="1" smtClean="0"/>
              <a:t>stato</a:t>
            </a:r>
            <a:r>
              <a:rPr lang="en-US" dirty="0" smtClean="0"/>
              <a:t> </a:t>
            </a:r>
            <a:r>
              <a:rPr lang="en-US" dirty="0" err="1" smtClean="0"/>
              <a:t>tra</a:t>
            </a:r>
            <a:r>
              <a:rPr lang="en-US" dirty="0" smtClean="0"/>
              <a:t> </a:t>
            </a:r>
            <a:r>
              <a:rPr lang="en-US" dirty="0" err="1" smtClean="0"/>
              <a:t>i</a:t>
            </a:r>
            <a:r>
              <a:rPr lang="en-US" dirty="0" smtClean="0"/>
              <a:t> </a:t>
            </a:r>
            <a:r>
              <a:rPr lang="en-US" dirty="0" err="1" smtClean="0"/>
              <a:t>primi</a:t>
            </a:r>
            <a:r>
              <a:rPr lang="en-US" dirty="0" smtClean="0"/>
              <a:t> </a:t>
            </a:r>
            <a:r>
              <a:rPr lang="en-US" dirty="0" err="1" smtClean="0"/>
              <a:t>successi</a:t>
            </a:r>
            <a:r>
              <a:rPr lang="en-US" dirty="0" smtClean="0"/>
              <a:t> </a:t>
            </a:r>
            <a:r>
              <a:rPr lang="en-US" dirty="0" err="1" smtClean="0"/>
              <a:t>dell’Associazione</a:t>
            </a:r>
            <a:r>
              <a:rPr lang="en-US" baseline="0" dirty="0" smtClean="0"/>
              <a:t> </a:t>
            </a:r>
            <a:r>
              <a:rPr lang="en-US" baseline="0" dirty="0" err="1" smtClean="0"/>
              <a:t>che</a:t>
            </a:r>
            <a:r>
              <a:rPr lang="en-US" baseline="0" dirty="0" smtClean="0"/>
              <a:t> in </a:t>
            </a:r>
            <a:r>
              <a:rPr lang="en-US" baseline="0" dirty="0" err="1" smtClean="0"/>
              <a:t>modo</a:t>
            </a:r>
            <a:r>
              <a:rPr lang="en-US" baseline="0" dirty="0" smtClean="0"/>
              <a:t> </a:t>
            </a:r>
            <a:r>
              <a:rPr lang="en-US" baseline="0" dirty="0" err="1" smtClean="0"/>
              <a:t>anticipatorio</a:t>
            </a:r>
            <a:r>
              <a:rPr lang="en-US" baseline="0" dirty="0" smtClean="0"/>
              <a:t> </a:t>
            </a:r>
            <a:r>
              <a:rPr lang="en-US" baseline="0" dirty="0" err="1" smtClean="0"/>
              <a:t>rispetto</a:t>
            </a:r>
            <a:r>
              <a:rPr lang="en-US" baseline="0" dirty="0" smtClean="0"/>
              <a:t> </a:t>
            </a:r>
            <a:r>
              <a:rPr lang="en-US" baseline="0" dirty="0" err="1" smtClean="0"/>
              <a:t>alle</a:t>
            </a:r>
            <a:r>
              <a:rPr lang="en-US" baseline="0" dirty="0" smtClean="0"/>
              <a:t> </a:t>
            </a:r>
            <a:r>
              <a:rPr lang="en-US" baseline="0" dirty="0" err="1" smtClean="0"/>
              <a:t>Istituzioni</a:t>
            </a:r>
            <a:r>
              <a:rPr lang="en-US" baseline="0" dirty="0" smtClean="0"/>
              <a:t> ha </a:t>
            </a:r>
            <a:r>
              <a:rPr lang="en-US" baseline="0" dirty="0" err="1" smtClean="0"/>
              <a:t>individuato</a:t>
            </a:r>
            <a:r>
              <a:rPr lang="en-US" baseline="0" dirty="0" smtClean="0"/>
              <a:t> e </a:t>
            </a:r>
            <a:r>
              <a:rPr lang="en-US" baseline="0" dirty="0" err="1" smtClean="0"/>
              <a:t>avviato</a:t>
            </a:r>
            <a:r>
              <a:rPr lang="en-US" baseline="0" dirty="0" smtClean="0"/>
              <a:t> la </a:t>
            </a:r>
            <a:r>
              <a:rPr lang="en-US" baseline="0" dirty="0" err="1" smtClean="0"/>
              <a:t>protezione</a:t>
            </a:r>
            <a:r>
              <a:rPr lang="en-US" baseline="0" dirty="0" smtClean="0"/>
              <a:t> </a:t>
            </a:r>
            <a:r>
              <a:rPr lang="en-US" baseline="0" dirty="0" err="1" smtClean="0"/>
              <a:t>di</a:t>
            </a:r>
            <a:r>
              <a:rPr lang="en-US" baseline="0" dirty="0" smtClean="0"/>
              <a:t> </a:t>
            </a:r>
            <a:r>
              <a:rPr lang="en-US" baseline="0" dirty="0" err="1" smtClean="0"/>
              <a:t>una</a:t>
            </a:r>
            <a:r>
              <a:rPr lang="en-US" baseline="0" dirty="0" smtClean="0"/>
              <a:t> </a:t>
            </a:r>
            <a:r>
              <a:rPr lang="en-US" baseline="0" dirty="0" err="1" smtClean="0"/>
              <a:t>delle</a:t>
            </a:r>
            <a:r>
              <a:rPr lang="en-US" baseline="0" dirty="0" smtClean="0"/>
              <a:t> </a:t>
            </a:r>
            <a:r>
              <a:rPr lang="en-US" baseline="0" dirty="0" err="1" smtClean="0"/>
              <a:t>aree</a:t>
            </a:r>
            <a:r>
              <a:rPr lang="en-US" baseline="0" dirty="0" smtClean="0"/>
              <a:t> </a:t>
            </a:r>
            <a:r>
              <a:rPr lang="en-US" baseline="0" dirty="0" err="1" smtClean="0"/>
              <a:t>umide</a:t>
            </a:r>
            <a:r>
              <a:rPr lang="en-US" baseline="0" dirty="0" smtClean="0"/>
              <a:t> </a:t>
            </a:r>
            <a:r>
              <a:rPr lang="en-US" baseline="0" dirty="0" err="1" smtClean="0"/>
              <a:t>più</a:t>
            </a:r>
            <a:r>
              <a:rPr lang="en-US" baseline="0" dirty="0" smtClean="0"/>
              <a:t> </a:t>
            </a:r>
            <a:r>
              <a:rPr lang="en-US" baseline="0" dirty="0" err="1" smtClean="0"/>
              <a:t>importanti</a:t>
            </a:r>
            <a:r>
              <a:rPr lang="en-US" baseline="0" dirty="0" smtClean="0"/>
              <a:t> </a:t>
            </a:r>
            <a:r>
              <a:rPr lang="en-US" baseline="0" dirty="0" err="1" smtClean="0"/>
              <a:t>d’Europa</a:t>
            </a:r>
            <a:r>
              <a:rPr lang="en-US" baseline="0" dirty="0" smtClean="0"/>
              <a:t>: </a:t>
            </a:r>
            <a:r>
              <a:rPr lang="en-US" baseline="0" dirty="0" err="1" smtClean="0"/>
              <a:t>si</a:t>
            </a:r>
            <a:r>
              <a:rPr lang="en-US" baseline="0" dirty="0" smtClean="0"/>
              <a:t> </a:t>
            </a:r>
            <a:r>
              <a:rPr lang="en-US" baseline="0" dirty="0" err="1" smtClean="0"/>
              <a:t>ricorda</a:t>
            </a:r>
            <a:r>
              <a:rPr lang="en-US" baseline="0" dirty="0" smtClean="0"/>
              <a:t> </a:t>
            </a:r>
            <a:r>
              <a:rPr lang="en-US" baseline="0" dirty="0" err="1" smtClean="0"/>
              <a:t>che</a:t>
            </a:r>
            <a:r>
              <a:rPr lang="en-US" baseline="0" dirty="0" smtClean="0"/>
              <a:t> la </a:t>
            </a:r>
            <a:r>
              <a:rPr lang="en-US" baseline="0" dirty="0" err="1" smtClean="0"/>
              <a:t>Convenzione</a:t>
            </a:r>
            <a:r>
              <a:rPr lang="en-US" baseline="0" dirty="0" smtClean="0"/>
              <a:t> </a:t>
            </a:r>
            <a:r>
              <a:rPr lang="en-US" baseline="0" dirty="0" err="1" smtClean="0"/>
              <a:t>di</a:t>
            </a:r>
            <a:r>
              <a:rPr lang="en-US" baseline="0" dirty="0" smtClean="0"/>
              <a:t> </a:t>
            </a:r>
            <a:r>
              <a:rPr lang="en-US" baseline="0" dirty="0" err="1" smtClean="0"/>
              <a:t>Ramsar</a:t>
            </a:r>
            <a:r>
              <a:rPr lang="en-US" baseline="0" dirty="0" smtClean="0"/>
              <a:t> </a:t>
            </a:r>
            <a:r>
              <a:rPr lang="en-US" baseline="0" dirty="0" err="1" smtClean="0"/>
              <a:t>che</a:t>
            </a:r>
            <a:r>
              <a:rPr lang="en-US" baseline="0" dirty="0" smtClean="0"/>
              <a:t> </a:t>
            </a:r>
            <a:r>
              <a:rPr lang="en-US" baseline="0" dirty="0" err="1" smtClean="0"/>
              <a:t>sancisce</a:t>
            </a:r>
            <a:r>
              <a:rPr lang="en-US" baseline="0" dirty="0" smtClean="0"/>
              <a:t> a </a:t>
            </a:r>
            <a:r>
              <a:rPr lang="en-US" baseline="0" dirty="0" err="1" smtClean="0"/>
              <a:t>livello</a:t>
            </a:r>
            <a:r>
              <a:rPr lang="en-US" baseline="0" dirty="0" smtClean="0"/>
              <a:t> </a:t>
            </a:r>
            <a:r>
              <a:rPr lang="en-US" baseline="0" dirty="0" err="1" smtClean="0"/>
              <a:t>internazionale</a:t>
            </a:r>
            <a:r>
              <a:rPr lang="en-US" baseline="0" dirty="0" smtClean="0"/>
              <a:t> </a:t>
            </a:r>
            <a:r>
              <a:rPr lang="en-US" baseline="0" dirty="0" err="1" smtClean="0"/>
              <a:t>l’importanza</a:t>
            </a:r>
            <a:r>
              <a:rPr lang="en-US" baseline="0" dirty="0" smtClean="0"/>
              <a:t> e la </a:t>
            </a:r>
            <a:r>
              <a:rPr lang="en-US" baseline="0" dirty="0" err="1" smtClean="0"/>
              <a:t>necessaria</a:t>
            </a:r>
            <a:r>
              <a:rPr lang="en-US" baseline="0" dirty="0" smtClean="0"/>
              <a:t> </a:t>
            </a:r>
            <a:r>
              <a:rPr lang="en-US" baseline="0" dirty="0" err="1" smtClean="0"/>
              <a:t>protezione</a:t>
            </a:r>
            <a:r>
              <a:rPr lang="en-US" baseline="0" dirty="0" smtClean="0"/>
              <a:t> </a:t>
            </a:r>
            <a:r>
              <a:rPr lang="en-US" baseline="0" dirty="0" err="1" smtClean="0"/>
              <a:t>delle</a:t>
            </a:r>
            <a:r>
              <a:rPr lang="en-US" baseline="0" dirty="0" smtClean="0"/>
              <a:t> zone </a:t>
            </a:r>
            <a:r>
              <a:rPr lang="en-US" baseline="0" dirty="0" err="1" smtClean="0"/>
              <a:t>umide</a:t>
            </a:r>
            <a:r>
              <a:rPr lang="en-US" baseline="0" dirty="0" smtClean="0"/>
              <a:t> è del 1971, </a:t>
            </a:r>
            <a:r>
              <a:rPr lang="en-US" baseline="0" dirty="0" err="1" smtClean="0"/>
              <a:t>ossia</a:t>
            </a:r>
            <a:r>
              <a:rPr lang="en-US" baseline="0" dirty="0" smtClean="0"/>
              <a:t> quasi 10 </a:t>
            </a:r>
            <a:r>
              <a:rPr lang="en-US" baseline="0" dirty="0" err="1" smtClean="0"/>
              <a:t>anni</a:t>
            </a:r>
            <a:r>
              <a:rPr lang="en-US" baseline="0" dirty="0" smtClean="0"/>
              <a:t> </a:t>
            </a:r>
            <a:r>
              <a:rPr lang="en-US" baseline="0" dirty="0" err="1" smtClean="0"/>
              <a:t>dopo</a:t>
            </a:r>
            <a:r>
              <a:rPr lang="en-US" baseline="0" dirty="0" smtClean="0"/>
              <a:t> </a:t>
            </a:r>
            <a:r>
              <a:rPr lang="en-US" baseline="0" dirty="0" err="1" smtClean="0"/>
              <a:t>che</a:t>
            </a:r>
            <a:r>
              <a:rPr lang="en-US" baseline="0" dirty="0" smtClean="0"/>
              <a:t> </a:t>
            </a:r>
            <a:r>
              <a:rPr lang="en-US" baseline="0" dirty="0" err="1" smtClean="0"/>
              <a:t>il</a:t>
            </a:r>
            <a:r>
              <a:rPr lang="en-US" baseline="0" dirty="0" smtClean="0"/>
              <a:t> WWF </a:t>
            </a:r>
            <a:r>
              <a:rPr lang="en-US" baseline="0" dirty="0" err="1" smtClean="0"/>
              <a:t>aveva</a:t>
            </a:r>
            <a:r>
              <a:rPr lang="en-US" baseline="0" dirty="0" smtClean="0"/>
              <a:t> </a:t>
            </a:r>
            <a:r>
              <a:rPr lang="en-US" baseline="0" dirty="0" err="1" smtClean="0"/>
              <a:t>cominciato</a:t>
            </a:r>
            <a:r>
              <a:rPr lang="en-US" baseline="0" dirty="0" smtClean="0"/>
              <a:t> </a:t>
            </a:r>
            <a:r>
              <a:rPr lang="en-US" baseline="0" dirty="0" err="1" smtClean="0"/>
              <a:t>concretamente</a:t>
            </a:r>
            <a:r>
              <a:rPr lang="en-US" baseline="0" dirty="0" smtClean="0"/>
              <a:t> a </a:t>
            </a:r>
            <a:r>
              <a:rPr lang="en-US" baseline="0" dirty="0" err="1" smtClean="0"/>
              <a:t>creare</a:t>
            </a:r>
            <a:r>
              <a:rPr lang="en-US" baseline="0" dirty="0" smtClean="0"/>
              <a:t> </a:t>
            </a:r>
            <a:r>
              <a:rPr lang="en-US" baseline="0" dirty="0" err="1" smtClean="0"/>
              <a:t>i</a:t>
            </a:r>
            <a:r>
              <a:rPr lang="en-US" baseline="0" dirty="0" smtClean="0"/>
              <a:t> </a:t>
            </a:r>
            <a:r>
              <a:rPr lang="en-US" baseline="0" dirty="0" err="1" smtClean="0"/>
              <a:t>presupposti</a:t>
            </a:r>
            <a:r>
              <a:rPr lang="en-US" baseline="0" dirty="0" smtClean="0"/>
              <a:t> </a:t>
            </a:r>
            <a:r>
              <a:rPr lang="en-US" baseline="0" dirty="0" err="1" smtClean="0"/>
              <a:t>dell’area</a:t>
            </a:r>
            <a:r>
              <a:rPr lang="en-US" baseline="0" dirty="0" smtClean="0"/>
              <a:t> </a:t>
            </a:r>
            <a:r>
              <a:rPr lang="en-US" baseline="0" dirty="0" err="1" smtClean="0"/>
              <a:t>protetta</a:t>
            </a:r>
            <a:r>
              <a:rPr lang="en-US" baseline="0" dirty="0" smtClean="0"/>
              <a:t>. </a:t>
            </a:r>
            <a:r>
              <a:rPr lang="en-US" baseline="0" dirty="0" err="1" smtClean="0"/>
              <a:t>Dal</a:t>
            </a:r>
            <a:r>
              <a:rPr lang="en-US" baseline="0" dirty="0" smtClean="0"/>
              <a:t> 1980 </a:t>
            </a:r>
            <a:r>
              <a:rPr lang="en-US" baseline="0" dirty="0" err="1" smtClean="0"/>
              <a:t>l’area</a:t>
            </a:r>
            <a:r>
              <a:rPr lang="en-US" baseline="0" dirty="0" smtClean="0"/>
              <a:t> è </a:t>
            </a:r>
            <a:r>
              <a:rPr lang="en-US" baseline="0" dirty="0" err="1" smtClean="0"/>
              <a:t>stata</a:t>
            </a:r>
            <a:r>
              <a:rPr lang="en-US" baseline="0" dirty="0" smtClean="0"/>
              <a:t> </a:t>
            </a:r>
            <a:r>
              <a:rPr lang="en-US" baseline="0" dirty="0" err="1" smtClean="0"/>
              <a:t>anche</a:t>
            </a:r>
            <a:r>
              <a:rPr lang="en-US" baseline="0" dirty="0" smtClean="0"/>
              <a:t> </a:t>
            </a:r>
            <a:r>
              <a:rPr lang="en-US" baseline="0" dirty="0" err="1" smtClean="0"/>
              <a:t>riconosciuta</a:t>
            </a:r>
            <a:r>
              <a:rPr lang="en-US" baseline="0" dirty="0" smtClean="0"/>
              <a:t> come area </a:t>
            </a:r>
            <a:r>
              <a:rPr lang="en-US" baseline="0" dirty="0" err="1" smtClean="0"/>
              <a:t>Man&amp;Biosphere</a:t>
            </a:r>
            <a:r>
              <a:rPr lang="en-US" baseline="0" dirty="0" smtClean="0"/>
              <a:t> (MAB) </a:t>
            </a:r>
            <a:r>
              <a:rPr lang="en-US" baseline="0" dirty="0" err="1" smtClean="0"/>
              <a:t>dell’Unesco</a:t>
            </a:r>
            <a:r>
              <a:rPr lang="en-US" baseline="0" dirty="0" smtClean="0"/>
              <a:t>. </a:t>
            </a:r>
            <a:r>
              <a:rPr lang="en-US" baseline="0" dirty="0" err="1" smtClean="0"/>
              <a:t>Nel</a:t>
            </a:r>
            <a:r>
              <a:rPr lang="en-US" baseline="0" dirty="0" smtClean="0"/>
              <a:t> 2016 </a:t>
            </a:r>
            <a:r>
              <a:rPr lang="en-US" baseline="0" dirty="0" err="1" smtClean="0"/>
              <a:t>l’area</a:t>
            </a:r>
            <a:r>
              <a:rPr lang="en-US" baseline="0" dirty="0" smtClean="0"/>
              <a:t> è </a:t>
            </a:r>
            <a:r>
              <a:rPr lang="en-US" baseline="0" dirty="0" err="1" smtClean="0"/>
              <a:t>stata</a:t>
            </a:r>
            <a:r>
              <a:rPr lang="en-US" baseline="0" dirty="0" smtClean="0"/>
              <a:t> </a:t>
            </a:r>
            <a:r>
              <a:rPr lang="en-US" baseline="0" dirty="0" err="1" smtClean="0"/>
              <a:t>ancora</a:t>
            </a:r>
            <a:r>
              <a:rPr lang="en-US" baseline="0" dirty="0" smtClean="0"/>
              <a:t> </a:t>
            </a:r>
            <a:r>
              <a:rPr lang="en-US" baseline="0" dirty="0" err="1" smtClean="0"/>
              <a:t>messa</a:t>
            </a:r>
            <a:r>
              <a:rPr lang="en-US" baseline="0" dirty="0" smtClean="0"/>
              <a:t> a </a:t>
            </a:r>
            <a:r>
              <a:rPr lang="en-US" baseline="0" dirty="0" err="1" smtClean="0"/>
              <a:t>rischio</a:t>
            </a:r>
            <a:r>
              <a:rPr lang="en-US" baseline="0" dirty="0" smtClean="0"/>
              <a:t> </a:t>
            </a:r>
            <a:r>
              <a:rPr lang="en-US" baseline="0" dirty="0" err="1" smtClean="0"/>
              <a:t>da</a:t>
            </a:r>
            <a:r>
              <a:rPr lang="en-US" baseline="0" dirty="0" smtClean="0"/>
              <a:t> </a:t>
            </a:r>
            <a:r>
              <a:rPr lang="en-US" baseline="0" dirty="0" err="1" smtClean="0"/>
              <a:t>piani</a:t>
            </a:r>
            <a:r>
              <a:rPr lang="en-US" baseline="0" dirty="0" smtClean="0"/>
              <a:t> </a:t>
            </a:r>
            <a:r>
              <a:rPr lang="en-US" baseline="0" dirty="0" err="1" smtClean="0"/>
              <a:t>statali</a:t>
            </a:r>
            <a:r>
              <a:rPr lang="en-US" baseline="0" dirty="0" smtClean="0"/>
              <a:t> </a:t>
            </a:r>
            <a:r>
              <a:rPr lang="en-US" baseline="0" dirty="0" err="1" smtClean="0"/>
              <a:t>di</a:t>
            </a:r>
            <a:r>
              <a:rPr lang="en-US" baseline="0" dirty="0" smtClean="0"/>
              <a:t> </a:t>
            </a:r>
            <a:r>
              <a:rPr lang="en-US" baseline="0" dirty="0" err="1" smtClean="0"/>
              <a:t>modifica</a:t>
            </a:r>
            <a:r>
              <a:rPr lang="en-US" baseline="0" dirty="0" smtClean="0"/>
              <a:t> </a:t>
            </a:r>
            <a:r>
              <a:rPr lang="en-US" baseline="0" dirty="0" err="1" smtClean="0"/>
              <a:t>degli</a:t>
            </a:r>
            <a:r>
              <a:rPr lang="en-US" baseline="0" dirty="0" smtClean="0"/>
              <a:t> </a:t>
            </a:r>
            <a:r>
              <a:rPr lang="en-US" baseline="0" dirty="0" err="1" smtClean="0"/>
              <a:t>ecosistemi</a:t>
            </a:r>
            <a:r>
              <a:rPr lang="en-US" baseline="0" dirty="0" smtClean="0"/>
              <a:t> </a:t>
            </a:r>
            <a:r>
              <a:rPr lang="en-US" baseline="0" dirty="0" err="1" smtClean="0"/>
              <a:t>umidi</a:t>
            </a:r>
            <a:r>
              <a:rPr lang="en-US" baseline="0" dirty="0" smtClean="0"/>
              <a:t> (</a:t>
            </a:r>
            <a:r>
              <a:rPr lang="en-US" baseline="0" dirty="0" err="1" smtClean="0"/>
              <a:t>dragaggio</a:t>
            </a:r>
            <a:r>
              <a:rPr lang="en-US" baseline="0" dirty="0" smtClean="0"/>
              <a:t>, </a:t>
            </a:r>
            <a:r>
              <a:rPr lang="en-US" baseline="0" dirty="0" err="1" smtClean="0"/>
              <a:t>stoccaggio</a:t>
            </a:r>
            <a:r>
              <a:rPr lang="en-US" baseline="0" dirty="0" smtClean="0"/>
              <a:t> </a:t>
            </a:r>
            <a:r>
              <a:rPr lang="en-US" baseline="0" dirty="0" err="1" smtClean="0"/>
              <a:t>di</a:t>
            </a:r>
            <a:r>
              <a:rPr lang="en-US" baseline="0" dirty="0" smtClean="0"/>
              <a:t> gas </a:t>
            </a:r>
            <a:r>
              <a:rPr lang="en-US" baseline="0" dirty="0" err="1" smtClean="0"/>
              <a:t>ed</a:t>
            </a:r>
            <a:r>
              <a:rPr lang="en-US" baseline="0" dirty="0" smtClean="0"/>
              <a:t> </a:t>
            </a:r>
            <a:r>
              <a:rPr lang="en-US" baseline="0" dirty="0" err="1" smtClean="0"/>
              <a:t>escavazioni</a:t>
            </a:r>
            <a:r>
              <a:rPr lang="en-US" baseline="0" dirty="0" smtClean="0"/>
              <a:t>) </a:t>
            </a:r>
            <a:r>
              <a:rPr lang="en-US" baseline="0" dirty="0" err="1" smtClean="0"/>
              <a:t>che</a:t>
            </a:r>
            <a:r>
              <a:rPr lang="en-US" baseline="0" dirty="0" smtClean="0"/>
              <a:t> ha </a:t>
            </a:r>
            <a:r>
              <a:rPr lang="en-US" baseline="0" dirty="0" err="1" smtClean="0"/>
              <a:t>indotto</a:t>
            </a:r>
            <a:r>
              <a:rPr lang="en-US" baseline="0" dirty="0" smtClean="0"/>
              <a:t> </a:t>
            </a:r>
            <a:r>
              <a:rPr lang="en-US" baseline="0" dirty="0" err="1" smtClean="0"/>
              <a:t>il</a:t>
            </a:r>
            <a:r>
              <a:rPr lang="en-US" baseline="0" dirty="0" smtClean="0"/>
              <a:t> WWF a </a:t>
            </a:r>
            <a:r>
              <a:rPr lang="en-US" baseline="0" dirty="0" err="1" smtClean="0"/>
              <a:t>lanciare</a:t>
            </a:r>
            <a:r>
              <a:rPr lang="en-US" baseline="0" dirty="0" smtClean="0"/>
              <a:t> </a:t>
            </a:r>
            <a:r>
              <a:rPr lang="en-US" baseline="0" dirty="0" err="1" smtClean="0"/>
              <a:t>una</a:t>
            </a:r>
            <a:r>
              <a:rPr lang="en-US" baseline="0" dirty="0" smtClean="0"/>
              <a:t> </a:t>
            </a:r>
            <a:r>
              <a:rPr lang="en-US" baseline="0" dirty="0" err="1" smtClean="0"/>
              <a:t>nuova</a:t>
            </a:r>
            <a:r>
              <a:rPr lang="en-US" baseline="0" dirty="0" smtClean="0"/>
              <a:t> </a:t>
            </a:r>
            <a:r>
              <a:rPr lang="en-US" baseline="0" dirty="0" err="1" smtClean="0"/>
              <a:t>campagna</a:t>
            </a:r>
            <a:r>
              <a:rPr lang="en-US" baseline="0" dirty="0" smtClean="0"/>
              <a:t> </a:t>
            </a:r>
            <a:r>
              <a:rPr lang="en-US" baseline="0" dirty="0" err="1" smtClean="0"/>
              <a:t>di</a:t>
            </a:r>
            <a:r>
              <a:rPr lang="en-US" baseline="0" dirty="0" smtClean="0"/>
              <a:t> </a:t>
            </a:r>
            <a:r>
              <a:rPr lang="en-US" baseline="0" dirty="0" err="1" smtClean="0"/>
              <a:t>sensibilizzazione</a:t>
            </a:r>
            <a:r>
              <a:rPr lang="en-US" baseline="0" dirty="0" smtClean="0"/>
              <a:t> (</a:t>
            </a:r>
            <a:r>
              <a:rPr lang="en-US" baseline="0" dirty="0" err="1" smtClean="0"/>
              <a:t>si</a:t>
            </a:r>
            <a:r>
              <a:rPr lang="en-US" baseline="0" dirty="0" smtClean="0"/>
              <a:t> </a:t>
            </a:r>
            <a:r>
              <a:rPr lang="en-US" baseline="0" dirty="0" err="1" smtClean="0"/>
              <a:t>veda</a:t>
            </a:r>
            <a:r>
              <a:rPr lang="en-US" baseline="0" dirty="0" smtClean="0"/>
              <a:t> </a:t>
            </a:r>
            <a:r>
              <a:rPr lang="en-US" baseline="0" dirty="0" err="1" smtClean="0"/>
              <a:t>il</a:t>
            </a:r>
            <a:r>
              <a:rPr lang="en-US" baseline="0" dirty="0" smtClean="0"/>
              <a:t> dossier in </a:t>
            </a:r>
            <a:r>
              <a:rPr lang="en-US" baseline="0" dirty="0" err="1" smtClean="0"/>
              <a:t>inglese</a:t>
            </a:r>
            <a:r>
              <a:rPr lang="en-US" baseline="0" dirty="0" smtClean="0"/>
              <a:t>: http://awsassets.panda.org/downloads/wwf_dalberg_saving_donana_lr_spreads.pdf e </a:t>
            </a:r>
            <a:r>
              <a:rPr lang="en-US" baseline="0" dirty="0" err="1" smtClean="0"/>
              <a:t>il</a:t>
            </a:r>
            <a:r>
              <a:rPr lang="en-US" baseline="0" dirty="0" smtClean="0"/>
              <a:t> </a:t>
            </a:r>
            <a:r>
              <a:rPr lang="en-US" baseline="0" dirty="0" err="1" smtClean="0"/>
              <a:t>comunicato</a:t>
            </a:r>
            <a:r>
              <a:rPr lang="en-US" baseline="0" dirty="0" smtClean="0"/>
              <a:t> </a:t>
            </a:r>
            <a:r>
              <a:rPr lang="en-US" baseline="0" dirty="0" err="1" smtClean="0"/>
              <a:t>stampa</a:t>
            </a:r>
            <a:r>
              <a:rPr lang="en-US" baseline="0" dirty="0" smtClean="0"/>
              <a:t> </a:t>
            </a:r>
            <a:r>
              <a:rPr lang="en-US" baseline="0" dirty="0" err="1" smtClean="0"/>
              <a:t>lanciato</a:t>
            </a:r>
            <a:r>
              <a:rPr lang="en-US" baseline="0" dirty="0" smtClean="0"/>
              <a:t> </a:t>
            </a:r>
            <a:r>
              <a:rPr lang="en-US" baseline="0" dirty="0" err="1" smtClean="0"/>
              <a:t>dal</a:t>
            </a:r>
            <a:r>
              <a:rPr lang="en-US" baseline="0" dirty="0" smtClean="0"/>
              <a:t> WWF Italia: http://www.wwf.it/news/notizie/?24960).</a:t>
            </a:r>
            <a:endParaRPr lang="en-US" dirty="0" smtClean="0"/>
          </a:p>
          <a:p>
            <a:r>
              <a:rPr lang="en-US" dirty="0" err="1" smtClean="0"/>
              <a:t>Altri</a:t>
            </a:r>
            <a:r>
              <a:rPr lang="en-US" dirty="0" smtClean="0"/>
              <a:t> </a:t>
            </a:r>
            <a:r>
              <a:rPr lang="en-US" dirty="0" err="1" smtClean="0"/>
              <a:t>esempi</a:t>
            </a:r>
            <a:r>
              <a:rPr lang="en-US" dirty="0" smtClean="0"/>
              <a:t> </a:t>
            </a:r>
            <a:r>
              <a:rPr lang="en-US" dirty="0" err="1" smtClean="0"/>
              <a:t>riguardano</a:t>
            </a:r>
            <a:r>
              <a:rPr lang="en-US" dirty="0" smtClean="0"/>
              <a:t> </a:t>
            </a:r>
            <a:r>
              <a:rPr lang="en-US" dirty="0" err="1" smtClean="0"/>
              <a:t>il</a:t>
            </a:r>
            <a:r>
              <a:rPr lang="en-US" dirty="0" smtClean="0"/>
              <a:t> </a:t>
            </a:r>
            <a:r>
              <a:rPr lang="en-US" dirty="0" err="1" smtClean="0"/>
              <a:t>sostegno</a:t>
            </a:r>
            <a:r>
              <a:rPr lang="en-US" dirty="0" smtClean="0"/>
              <a:t> a </a:t>
            </a:r>
            <a:r>
              <a:rPr lang="en-US" dirty="0" err="1" smtClean="0"/>
              <a:t>progetti</a:t>
            </a:r>
            <a:r>
              <a:rPr lang="en-US" dirty="0" smtClean="0"/>
              <a:t> per </a:t>
            </a:r>
            <a:r>
              <a:rPr lang="en-US" dirty="0" err="1" smtClean="0"/>
              <a:t>conservare</a:t>
            </a:r>
            <a:r>
              <a:rPr lang="en-US" dirty="0" smtClean="0"/>
              <a:t> specie in via </a:t>
            </a:r>
            <a:r>
              <a:rPr lang="en-US" dirty="0" err="1" smtClean="0"/>
              <a:t>di</a:t>
            </a:r>
            <a:r>
              <a:rPr lang="en-US" dirty="0" smtClean="0"/>
              <a:t> </a:t>
            </a:r>
            <a:r>
              <a:rPr lang="en-US" dirty="0" err="1" smtClean="0"/>
              <a:t>estinzione</a:t>
            </a:r>
            <a:r>
              <a:rPr lang="en-US" dirty="0" smtClean="0"/>
              <a:t> a </a:t>
            </a:r>
            <a:r>
              <a:rPr lang="en-US" dirty="0" err="1" smtClean="0"/>
              <a:t>partire</a:t>
            </a:r>
            <a:r>
              <a:rPr lang="en-US" dirty="0" smtClean="0"/>
              <a:t> </a:t>
            </a:r>
            <a:r>
              <a:rPr lang="en-US" dirty="0" err="1" smtClean="0"/>
              <a:t>dal</a:t>
            </a:r>
            <a:r>
              <a:rPr lang="en-US" dirty="0" smtClean="0"/>
              <a:t> 1962 come </a:t>
            </a:r>
            <a:r>
              <a:rPr lang="en-US" dirty="0" err="1" smtClean="0"/>
              <a:t>nel</a:t>
            </a:r>
            <a:r>
              <a:rPr lang="en-US" dirty="0" smtClean="0"/>
              <a:t> </a:t>
            </a:r>
            <a:r>
              <a:rPr lang="en-US" dirty="0" err="1" smtClean="0"/>
              <a:t>caso</a:t>
            </a:r>
            <a:r>
              <a:rPr lang="en-US" dirty="0" smtClean="0"/>
              <a:t> </a:t>
            </a:r>
            <a:r>
              <a:rPr lang="en-US" b="1" dirty="0" err="1" smtClean="0"/>
              <a:t>dell’Operazione</a:t>
            </a:r>
            <a:r>
              <a:rPr lang="en-US" b="1" dirty="0" smtClean="0"/>
              <a:t> Oryx </a:t>
            </a:r>
            <a:r>
              <a:rPr lang="en-US" dirty="0" smtClean="0"/>
              <a:t>(per la </a:t>
            </a:r>
            <a:r>
              <a:rPr lang="en-US" dirty="0" err="1" smtClean="0"/>
              <a:t>tutela</a:t>
            </a:r>
            <a:r>
              <a:rPr lang="en-US" baseline="0" dirty="0" smtClean="0"/>
              <a:t> </a:t>
            </a:r>
            <a:r>
              <a:rPr lang="en-US" baseline="0" dirty="0" err="1" smtClean="0"/>
              <a:t>dell’orice</a:t>
            </a:r>
            <a:r>
              <a:rPr lang="en-US" baseline="0" dirty="0" smtClean="0"/>
              <a:t> </a:t>
            </a:r>
            <a:r>
              <a:rPr lang="en-US" baseline="0" dirty="0" err="1" smtClean="0"/>
              <a:t>d’Arabia</a:t>
            </a:r>
            <a:r>
              <a:rPr lang="en-US" baseline="0" dirty="0" smtClean="0"/>
              <a:t>, </a:t>
            </a:r>
            <a:r>
              <a:rPr lang="en-US" baseline="0" dirty="0" err="1" smtClean="0"/>
              <a:t>gazzella</a:t>
            </a:r>
            <a:r>
              <a:rPr lang="en-US" baseline="0" dirty="0" smtClean="0"/>
              <a:t> </a:t>
            </a:r>
            <a:r>
              <a:rPr lang="en-US" baseline="0" dirty="0" err="1" smtClean="0"/>
              <a:t>africana</a:t>
            </a:r>
            <a:r>
              <a:rPr lang="en-US" dirty="0" smtClean="0"/>
              <a:t>), </a:t>
            </a:r>
            <a:r>
              <a:rPr lang="en-US" dirty="0" err="1" smtClean="0"/>
              <a:t>l’elefante</a:t>
            </a:r>
            <a:r>
              <a:rPr lang="en-US" dirty="0" smtClean="0"/>
              <a:t> </a:t>
            </a:r>
            <a:r>
              <a:rPr lang="en-US" dirty="0" err="1" smtClean="0"/>
              <a:t>asiatico</a:t>
            </a:r>
            <a:r>
              <a:rPr lang="en-US" baseline="0" dirty="0" smtClean="0"/>
              <a:t> e </a:t>
            </a:r>
            <a:r>
              <a:rPr lang="en-US" baseline="0" dirty="0" err="1" smtClean="0"/>
              <a:t>il</a:t>
            </a:r>
            <a:r>
              <a:rPr lang="en-US" baseline="0" dirty="0" smtClean="0"/>
              <a:t> </a:t>
            </a:r>
            <a:r>
              <a:rPr lang="en-US" baseline="0" dirty="0" err="1" smtClean="0"/>
              <a:t>rinoceronte</a:t>
            </a:r>
            <a:r>
              <a:rPr lang="en-US" baseline="0" dirty="0" smtClean="0"/>
              <a:t> </a:t>
            </a:r>
            <a:r>
              <a:rPr lang="en-US" baseline="0" dirty="0" err="1" smtClean="0"/>
              <a:t>di</a:t>
            </a:r>
            <a:r>
              <a:rPr lang="en-US" baseline="0" dirty="0" smtClean="0"/>
              <a:t> Java. </a:t>
            </a:r>
            <a:endParaRPr lang="en-US" dirty="0" smtClean="0"/>
          </a:p>
          <a:p>
            <a:r>
              <a:rPr lang="en-US" dirty="0" err="1" smtClean="0"/>
              <a:t>Anche</a:t>
            </a:r>
            <a:r>
              <a:rPr lang="en-US" baseline="0" dirty="0" smtClean="0"/>
              <a:t> </a:t>
            </a:r>
            <a:r>
              <a:rPr lang="en-US" baseline="0" dirty="0" err="1" smtClean="0"/>
              <a:t>gli</a:t>
            </a:r>
            <a:r>
              <a:rPr lang="en-US" baseline="0" dirty="0" smtClean="0"/>
              <a:t> </a:t>
            </a:r>
            <a:r>
              <a:rPr lang="en-US" b="1" baseline="0" dirty="0" err="1" smtClean="0"/>
              <a:t>aspetti</a:t>
            </a:r>
            <a:r>
              <a:rPr lang="en-US" b="1" baseline="0" dirty="0" smtClean="0"/>
              <a:t> </a:t>
            </a:r>
            <a:r>
              <a:rPr lang="en-US" b="1" baseline="0" dirty="0" err="1" smtClean="0"/>
              <a:t>educativi</a:t>
            </a:r>
            <a:r>
              <a:rPr lang="en-US" b="1" baseline="0" dirty="0" smtClean="0"/>
              <a:t> </a:t>
            </a:r>
            <a:r>
              <a:rPr lang="en-US" baseline="0" dirty="0" err="1" smtClean="0"/>
              <a:t>sono</a:t>
            </a:r>
            <a:r>
              <a:rPr lang="en-US" baseline="0" dirty="0" smtClean="0"/>
              <a:t> </a:t>
            </a:r>
            <a:r>
              <a:rPr lang="en-US" baseline="0" dirty="0" err="1" smtClean="0"/>
              <a:t>stati</a:t>
            </a:r>
            <a:r>
              <a:rPr lang="en-US" baseline="0" dirty="0" smtClean="0"/>
              <a:t> al </a:t>
            </a:r>
            <a:r>
              <a:rPr lang="en-US" baseline="0" dirty="0" err="1" smtClean="0"/>
              <a:t>centro</a:t>
            </a:r>
            <a:r>
              <a:rPr lang="en-US" baseline="0" dirty="0" smtClean="0"/>
              <a:t> </a:t>
            </a:r>
            <a:r>
              <a:rPr lang="en-US" baseline="0" dirty="0" err="1" smtClean="0"/>
              <a:t>di</a:t>
            </a:r>
            <a:r>
              <a:rPr lang="en-US" baseline="0" dirty="0" smtClean="0"/>
              <a:t> </a:t>
            </a:r>
            <a:r>
              <a:rPr lang="en-US" baseline="0" dirty="0" err="1" smtClean="0"/>
              <a:t>alcuni</a:t>
            </a:r>
            <a:r>
              <a:rPr lang="en-US" baseline="0" dirty="0" smtClean="0"/>
              <a:t> </a:t>
            </a:r>
            <a:r>
              <a:rPr lang="en-US" baseline="0" dirty="0" err="1" smtClean="0"/>
              <a:t>dei</a:t>
            </a:r>
            <a:r>
              <a:rPr lang="en-US" baseline="0" dirty="0" smtClean="0"/>
              <a:t> </a:t>
            </a:r>
            <a:r>
              <a:rPr lang="en-US" baseline="0" dirty="0" err="1" smtClean="0"/>
              <a:t>primi</a:t>
            </a:r>
            <a:r>
              <a:rPr lang="en-US" baseline="0" dirty="0" smtClean="0"/>
              <a:t> </a:t>
            </a:r>
            <a:r>
              <a:rPr lang="en-US" baseline="0" dirty="0" err="1" smtClean="0"/>
              <a:t>progetti</a:t>
            </a:r>
            <a:r>
              <a:rPr lang="en-US" baseline="0" dirty="0" smtClean="0"/>
              <a:t> del WWF: è </a:t>
            </a:r>
            <a:r>
              <a:rPr lang="en-US" baseline="0" dirty="0" err="1" smtClean="0"/>
              <a:t>il</a:t>
            </a:r>
            <a:r>
              <a:rPr lang="en-US" baseline="0" dirty="0" smtClean="0"/>
              <a:t> </a:t>
            </a:r>
            <a:r>
              <a:rPr lang="en-US" baseline="0" dirty="0" err="1" smtClean="0"/>
              <a:t>caso</a:t>
            </a:r>
            <a:r>
              <a:rPr lang="en-US" baseline="0" dirty="0" smtClean="0"/>
              <a:t> ad </a:t>
            </a:r>
            <a:r>
              <a:rPr lang="en-US" baseline="0" dirty="0" err="1" smtClean="0"/>
              <a:t>esempio</a:t>
            </a:r>
            <a:r>
              <a:rPr lang="en-US" baseline="0" dirty="0" smtClean="0"/>
              <a:t> del </a:t>
            </a:r>
            <a:r>
              <a:rPr lang="en-US" baseline="0" dirty="0" err="1" smtClean="0"/>
              <a:t>cosiddetto</a:t>
            </a:r>
            <a:r>
              <a:rPr lang="en-US" baseline="0" dirty="0" smtClean="0"/>
              <a:t> </a:t>
            </a:r>
            <a:r>
              <a:rPr lang="en-US" dirty="0" smtClean="0"/>
              <a:t> </a:t>
            </a:r>
            <a:r>
              <a:rPr lang="en-US" b="1" dirty="0" err="1" smtClean="0"/>
              <a:t>Mweka</a:t>
            </a:r>
            <a:r>
              <a:rPr lang="en-US" b="1" dirty="0" smtClean="0"/>
              <a:t> Wildlife College </a:t>
            </a:r>
            <a:r>
              <a:rPr lang="en-US" dirty="0" err="1" smtClean="0"/>
              <a:t>fondato</a:t>
            </a:r>
            <a:r>
              <a:rPr lang="en-US" dirty="0" smtClean="0"/>
              <a:t> in Tanzania</a:t>
            </a:r>
            <a:r>
              <a:rPr lang="en-US" baseline="0" dirty="0" smtClean="0"/>
              <a:t> </a:t>
            </a:r>
            <a:r>
              <a:rPr lang="en-US" baseline="0" dirty="0" err="1" smtClean="0"/>
              <a:t>nel</a:t>
            </a:r>
            <a:r>
              <a:rPr lang="en-US" baseline="0" dirty="0" smtClean="0"/>
              <a:t> </a:t>
            </a:r>
            <a:r>
              <a:rPr lang="en-US" dirty="0" smtClean="0"/>
              <a:t>1963 per </a:t>
            </a:r>
            <a:r>
              <a:rPr lang="en-US" dirty="0" err="1" smtClean="0"/>
              <a:t>formare</a:t>
            </a:r>
            <a:r>
              <a:rPr lang="en-US" baseline="0" dirty="0" smtClean="0"/>
              <a:t> </a:t>
            </a:r>
            <a:r>
              <a:rPr lang="en-US" baseline="0" dirty="0" err="1" smtClean="0"/>
              <a:t>esperti</a:t>
            </a:r>
            <a:r>
              <a:rPr lang="en-US" baseline="0" dirty="0" smtClean="0"/>
              <a:t> </a:t>
            </a:r>
            <a:r>
              <a:rPr lang="en-US" baseline="0" dirty="0" err="1" smtClean="0"/>
              <a:t>africani</a:t>
            </a:r>
            <a:r>
              <a:rPr lang="en-US" baseline="0" dirty="0" smtClean="0"/>
              <a:t> </a:t>
            </a:r>
            <a:r>
              <a:rPr lang="en-US" baseline="0" dirty="0" err="1" smtClean="0"/>
              <a:t>di</a:t>
            </a:r>
            <a:r>
              <a:rPr lang="en-US" baseline="0" dirty="0" smtClean="0"/>
              <a:t> </a:t>
            </a:r>
            <a:r>
              <a:rPr lang="en-US" baseline="0" dirty="0" err="1" smtClean="0"/>
              <a:t>conservazione</a:t>
            </a:r>
            <a:r>
              <a:rPr lang="en-US" baseline="0" dirty="0" smtClean="0"/>
              <a:t> </a:t>
            </a:r>
            <a:r>
              <a:rPr lang="en-US" baseline="0" dirty="0" err="1" smtClean="0"/>
              <a:t>della</a:t>
            </a:r>
            <a:r>
              <a:rPr lang="en-US" baseline="0" dirty="0" smtClean="0"/>
              <a:t> </a:t>
            </a:r>
            <a:r>
              <a:rPr lang="en-US" baseline="0" dirty="0" err="1" smtClean="0"/>
              <a:t>biodiversità</a:t>
            </a:r>
            <a:r>
              <a:rPr lang="en-US" dirty="0" smtClean="0"/>
              <a:t>. “</a:t>
            </a:r>
            <a:r>
              <a:rPr lang="en-US" dirty="0" err="1" smtClean="0"/>
              <a:t>L’educazione</a:t>
            </a:r>
            <a:r>
              <a:rPr lang="en-US" dirty="0" smtClean="0"/>
              <a:t> </a:t>
            </a:r>
            <a:r>
              <a:rPr lang="en-US" dirty="0" err="1" smtClean="0"/>
              <a:t>ambientale</a:t>
            </a:r>
            <a:r>
              <a:rPr lang="en-US" baseline="0" dirty="0" smtClean="0"/>
              <a:t> e la </a:t>
            </a:r>
            <a:r>
              <a:rPr lang="en-US" baseline="0" dirty="0" err="1" smtClean="0"/>
              <a:t>formazione</a:t>
            </a:r>
            <a:r>
              <a:rPr lang="en-US" baseline="0" dirty="0" smtClean="0"/>
              <a:t> </a:t>
            </a:r>
            <a:r>
              <a:rPr lang="en-US" baseline="0" dirty="0" err="1" smtClean="0"/>
              <a:t>rappresentavano</a:t>
            </a:r>
            <a:r>
              <a:rPr lang="en-US" baseline="0" dirty="0" smtClean="0"/>
              <a:t> </a:t>
            </a:r>
            <a:r>
              <a:rPr lang="en-US" baseline="0" dirty="0" err="1" smtClean="0"/>
              <a:t>priorità</a:t>
            </a:r>
            <a:r>
              <a:rPr lang="en-US" baseline="0" dirty="0" smtClean="0"/>
              <a:t>  </a:t>
            </a:r>
            <a:r>
              <a:rPr lang="en-US" baseline="0" dirty="0" err="1" smtClean="0"/>
              <a:t>importanti</a:t>
            </a:r>
            <a:r>
              <a:rPr lang="en-US" baseline="0" dirty="0" smtClean="0"/>
              <a:t> per </a:t>
            </a:r>
            <a:r>
              <a:rPr lang="en-US" baseline="0" dirty="0" err="1" smtClean="0"/>
              <a:t>i</a:t>
            </a:r>
            <a:r>
              <a:rPr lang="en-US" baseline="0" dirty="0" smtClean="0"/>
              <a:t> </a:t>
            </a:r>
            <a:r>
              <a:rPr lang="en-US" baseline="0" dirty="0" err="1" smtClean="0"/>
              <a:t>fondatori</a:t>
            </a:r>
            <a:r>
              <a:rPr lang="en-US" baseline="0" dirty="0" smtClean="0"/>
              <a:t> WWF </a:t>
            </a:r>
            <a:r>
              <a:rPr lang="en-US" baseline="0" dirty="0" err="1" smtClean="0"/>
              <a:t>che</a:t>
            </a:r>
            <a:r>
              <a:rPr lang="en-US" baseline="0" dirty="0" smtClean="0"/>
              <a:t> le </a:t>
            </a:r>
            <a:r>
              <a:rPr lang="en-US" baseline="0" dirty="0" err="1" smtClean="0"/>
              <a:t>consideravano</a:t>
            </a:r>
            <a:r>
              <a:rPr lang="en-US" baseline="0" dirty="0" smtClean="0"/>
              <a:t> </a:t>
            </a:r>
            <a:r>
              <a:rPr lang="en-US" baseline="0" dirty="0" err="1" smtClean="0"/>
              <a:t>essenziali</a:t>
            </a:r>
            <a:r>
              <a:rPr lang="en-US" baseline="0" dirty="0" smtClean="0"/>
              <a:t> per </a:t>
            </a:r>
            <a:r>
              <a:rPr lang="en-US" baseline="0" dirty="0" err="1" smtClean="0"/>
              <a:t>assolvere</a:t>
            </a:r>
            <a:r>
              <a:rPr lang="en-US" baseline="0" dirty="0" smtClean="0"/>
              <a:t> al </a:t>
            </a:r>
            <a:r>
              <a:rPr lang="en-US" baseline="0" dirty="0" err="1" smtClean="0"/>
              <a:t>mandato</a:t>
            </a:r>
            <a:r>
              <a:rPr lang="en-US" baseline="0" dirty="0" smtClean="0"/>
              <a:t> del WWF e </a:t>
            </a:r>
            <a:r>
              <a:rPr lang="en-US" baseline="0" dirty="0" err="1" smtClean="0"/>
              <a:t>questi</a:t>
            </a:r>
            <a:r>
              <a:rPr lang="en-US" baseline="0" dirty="0" smtClean="0"/>
              <a:t> </a:t>
            </a:r>
            <a:r>
              <a:rPr lang="en-US" baseline="0" dirty="0" err="1" smtClean="0"/>
              <a:t>aspetti</a:t>
            </a:r>
            <a:r>
              <a:rPr lang="en-US" baseline="0" dirty="0" smtClean="0"/>
              <a:t> </a:t>
            </a:r>
            <a:r>
              <a:rPr lang="en-US" baseline="0" dirty="0" err="1" smtClean="0"/>
              <a:t>sono</a:t>
            </a:r>
            <a:r>
              <a:rPr lang="en-US" baseline="0" dirty="0" smtClean="0"/>
              <a:t> </a:t>
            </a:r>
            <a:r>
              <a:rPr lang="en-US" baseline="0" dirty="0" err="1" smtClean="0"/>
              <a:t>ancor</a:t>
            </a:r>
            <a:r>
              <a:rPr lang="en-US" baseline="0" dirty="0" smtClean="0"/>
              <a:t> </a:t>
            </a:r>
            <a:r>
              <a:rPr lang="en-US" baseline="0" dirty="0" err="1" smtClean="0"/>
              <a:t>oggi</a:t>
            </a:r>
            <a:r>
              <a:rPr lang="en-US" baseline="0" dirty="0" smtClean="0"/>
              <a:t> </a:t>
            </a:r>
            <a:r>
              <a:rPr lang="en-US" baseline="0" dirty="0" err="1" smtClean="0"/>
              <a:t>necessari</a:t>
            </a:r>
            <a:r>
              <a:rPr lang="en-US" dirty="0" smtClean="0"/>
              <a:t>. Per 50 </a:t>
            </a:r>
            <a:r>
              <a:rPr lang="en-US" dirty="0" err="1" smtClean="0"/>
              <a:t>anni</a:t>
            </a:r>
            <a:r>
              <a:rPr lang="en-US" dirty="0" smtClean="0"/>
              <a:t>,</a:t>
            </a:r>
            <a:r>
              <a:rPr lang="en-US" baseline="0" dirty="0" smtClean="0"/>
              <a:t> </a:t>
            </a:r>
            <a:r>
              <a:rPr lang="en-US" baseline="0" dirty="0" err="1" smtClean="0"/>
              <a:t>il</a:t>
            </a:r>
            <a:r>
              <a:rPr lang="en-US" baseline="0" dirty="0" smtClean="0"/>
              <a:t> WWF ha </a:t>
            </a:r>
            <a:r>
              <a:rPr lang="en-US" baseline="0" dirty="0" err="1" smtClean="0"/>
              <a:t>informato</a:t>
            </a:r>
            <a:r>
              <a:rPr lang="en-US" baseline="0" dirty="0" smtClean="0"/>
              <a:t>, </a:t>
            </a:r>
            <a:r>
              <a:rPr lang="en-US" baseline="0" dirty="0" err="1" smtClean="0"/>
              <a:t>formato</a:t>
            </a:r>
            <a:r>
              <a:rPr lang="en-US" baseline="0" dirty="0" smtClean="0"/>
              <a:t> e </a:t>
            </a:r>
            <a:r>
              <a:rPr lang="en-US" baseline="0" dirty="0" err="1" smtClean="0"/>
              <a:t>coinvolto</a:t>
            </a:r>
            <a:r>
              <a:rPr lang="en-US" baseline="0" dirty="0" smtClean="0"/>
              <a:t> in </a:t>
            </a:r>
            <a:r>
              <a:rPr lang="en-US" baseline="0" dirty="0" err="1" smtClean="0"/>
              <a:t>vario</a:t>
            </a:r>
            <a:r>
              <a:rPr lang="en-US" baseline="0" dirty="0" smtClean="0"/>
              <a:t> </a:t>
            </a:r>
            <a:r>
              <a:rPr lang="en-US" baseline="0" dirty="0" err="1" smtClean="0"/>
              <a:t>modo</a:t>
            </a:r>
            <a:r>
              <a:rPr lang="en-US" baseline="0" dirty="0" smtClean="0"/>
              <a:t> </a:t>
            </a:r>
            <a:r>
              <a:rPr lang="en-US" baseline="0" dirty="0" err="1" smtClean="0"/>
              <a:t>centinaia</a:t>
            </a:r>
            <a:r>
              <a:rPr lang="en-US" baseline="0" dirty="0" smtClean="0"/>
              <a:t> </a:t>
            </a:r>
            <a:r>
              <a:rPr lang="en-US" baseline="0" dirty="0" err="1" smtClean="0"/>
              <a:t>di</a:t>
            </a:r>
            <a:r>
              <a:rPr lang="en-US" baseline="0" dirty="0" smtClean="0"/>
              <a:t> </a:t>
            </a:r>
            <a:r>
              <a:rPr lang="en-US" baseline="0" dirty="0" err="1" smtClean="0"/>
              <a:t>milioni</a:t>
            </a:r>
            <a:r>
              <a:rPr lang="en-US" baseline="0" dirty="0" smtClean="0"/>
              <a:t> </a:t>
            </a:r>
            <a:r>
              <a:rPr lang="en-US" baseline="0" dirty="0" err="1" smtClean="0"/>
              <a:t>di</a:t>
            </a:r>
            <a:r>
              <a:rPr lang="en-US" baseline="0" dirty="0" smtClean="0"/>
              <a:t> </a:t>
            </a:r>
            <a:r>
              <a:rPr lang="en-US" baseline="0" dirty="0" err="1" smtClean="0"/>
              <a:t>persone</a:t>
            </a:r>
            <a:r>
              <a:rPr lang="en-US" baseline="0" dirty="0" smtClean="0"/>
              <a:t> </a:t>
            </a:r>
            <a:r>
              <a:rPr lang="en-US" baseline="0" dirty="0" err="1" smtClean="0"/>
              <a:t>nel</a:t>
            </a:r>
            <a:r>
              <a:rPr lang="en-US" baseline="0" dirty="0" smtClean="0"/>
              <a:t> </a:t>
            </a:r>
            <a:r>
              <a:rPr lang="en-US" baseline="0" dirty="0" err="1" smtClean="0"/>
              <a:t>mondo</a:t>
            </a:r>
            <a:r>
              <a:rPr lang="en-US" baseline="0" dirty="0" smtClean="0"/>
              <a:t>: </a:t>
            </a:r>
            <a:r>
              <a:rPr lang="en-US" baseline="0" dirty="0" err="1" smtClean="0"/>
              <a:t>questa</a:t>
            </a:r>
            <a:r>
              <a:rPr lang="en-US" baseline="0" dirty="0" smtClean="0"/>
              <a:t> </a:t>
            </a:r>
            <a:r>
              <a:rPr lang="en-US" baseline="0" dirty="0" err="1" smtClean="0"/>
              <a:t>azione</a:t>
            </a:r>
            <a:r>
              <a:rPr lang="en-US" baseline="0" dirty="0" smtClean="0"/>
              <a:t> </a:t>
            </a:r>
            <a:r>
              <a:rPr lang="en-US" baseline="0" dirty="0" err="1" smtClean="0"/>
              <a:t>diventa</a:t>
            </a:r>
            <a:r>
              <a:rPr lang="en-US" baseline="0" dirty="0" smtClean="0"/>
              <a:t> </a:t>
            </a:r>
            <a:r>
              <a:rPr lang="en-US" baseline="0" dirty="0" err="1" smtClean="0"/>
              <a:t>sempre</a:t>
            </a:r>
            <a:r>
              <a:rPr lang="en-US" baseline="0" dirty="0" smtClean="0"/>
              <a:t> </a:t>
            </a:r>
            <a:r>
              <a:rPr lang="en-US" baseline="0" dirty="0" err="1" smtClean="0"/>
              <a:t>più</a:t>
            </a:r>
            <a:r>
              <a:rPr lang="en-US" baseline="0" dirty="0" smtClean="0"/>
              <a:t> </a:t>
            </a:r>
            <a:r>
              <a:rPr lang="en-US" baseline="0" dirty="0" err="1" smtClean="0"/>
              <a:t>importante</a:t>
            </a:r>
            <a:r>
              <a:rPr lang="en-US" baseline="0" dirty="0" smtClean="0"/>
              <a:t> </a:t>
            </a:r>
            <a:r>
              <a:rPr lang="en-US" baseline="0" dirty="0" err="1" smtClean="0"/>
              <a:t>negli</a:t>
            </a:r>
            <a:r>
              <a:rPr lang="en-US" baseline="0" dirty="0" smtClean="0"/>
              <a:t> </a:t>
            </a:r>
            <a:r>
              <a:rPr lang="en-US" baseline="0" dirty="0" err="1" smtClean="0"/>
              <a:t>anni</a:t>
            </a:r>
            <a:r>
              <a:rPr lang="en-US" baseline="0" dirty="0" smtClean="0"/>
              <a:t> in </a:t>
            </a:r>
            <a:r>
              <a:rPr lang="en-US" baseline="0" dirty="0" err="1" smtClean="0"/>
              <a:t>quanto</a:t>
            </a:r>
            <a:r>
              <a:rPr lang="en-US" baseline="0" dirty="0" smtClean="0"/>
              <a:t> </a:t>
            </a:r>
            <a:r>
              <a:rPr lang="en-US" baseline="0" dirty="0" err="1" smtClean="0"/>
              <a:t>necessitiamo</a:t>
            </a:r>
            <a:r>
              <a:rPr lang="en-US" baseline="0" dirty="0" smtClean="0"/>
              <a:t> </a:t>
            </a:r>
            <a:r>
              <a:rPr lang="en-US" baseline="0" dirty="0" err="1" smtClean="0"/>
              <a:t>di</a:t>
            </a:r>
            <a:r>
              <a:rPr lang="en-US" baseline="0" dirty="0" smtClean="0"/>
              <a:t> </a:t>
            </a:r>
            <a:r>
              <a:rPr lang="en-US" baseline="0" dirty="0" err="1" smtClean="0"/>
              <a:t>persone</a:t>
            </a:r>
            <a:r>
              <a:rPr lang="en-US" baseline="0" dirty="0" smtClean="0"/>
              <a:t> </a:t>
            </a:r>
            <a:r>
              <a:rPr lang="en-US" baseline="0" dirty="0" err="1" smtClean="0"/>
              <a:t>che</a:t>
            </a:r>
            <a:r>
              <a:rPr lang="en-US" baseline="0" dirty="0" smtClean="0"/>
              <a:t> </a:t>
            </a:r>
            <a:r>
              <a:rPr lang="en-US" baseline="0" dirty="0" err="1" smtClean="0"/>
              <a:t>siano</a:t>
            </a:r>
            <a:r>
              <a:rPr lang="en-US" baseline="0" dirty="0" smtClean="0"/>
              <a:t> e </a:t>
            </a:r>
            <a:r>
              <a:rPr lang="en-US" baseline="0" dirty="0" err="1" smtClean="0"/>
              <a:t>si</a:t>
            </a:r>
            <a:r>
              <a:rPr lang="en-US" baseline="0" dirty="0" smtClean="0"/>
              <a:t> </a:t>
            </a:r>
            <a:r>
              <a:rPr lang="en-US" baseline="0" dirty="0" err="1" smtClean="0"/>
              <a:t>sentano</a:t>
            </a:r>
            <a:r>
              <a:rPr lang="en-US" baseline="0" dirty="0" smtClean="0"/>
              <a:t> </a:t>
            </a:r>
            <a:r>
              <a:rPr lang="en-US" baseline="0" dirty="0" err="1" smtClean="0"/>
              <a:t>responsabili</a:t>
            </a:r>
            <a:r>
              <a:rPr lang="en-US" baseline="0" dirty="0" smtClean="0"/>
              <a:t> </a:t>
            </a:r>
            <a:r>
              <a:rPr lang="en-US" baseline="0" dirty="0" err="1" smtClean="0"/>
              <a:t>dell’ambiente</a:t>
            </a:r>
            <a:r>
              <a:rPr lang="en-US" baseline="0" dirty="0" smtClean="0"/>
              <a:t> e </a:t>
            </a:r>
            <a:r>
              <a:rPr lang="en-US" baseline="0" dirty="0" err="1" smtClean="0"/>
              <a:t>della</a:t>
            </a:r>
            <a:r>
              <a:rPr lang="en-US" baseline="0" dirty="0" smtClean="0"/>
              <a:t> </a:t>
            </a:r>
            <a:r>
              <a:rPr lang="en-US" baseline="0" dirty="0" err="1" smtClean="0"/>
              <a:t>Natura</a:t>
            </a:r>
            <a:r>
              <a:rPr lang="en-US" baseline="0" dirty="0" smtClean="0"/>
              <a:t>” (</a:t>
            </a:r>
            <a:r>
              <a:rPr lang="en-US" baseline="0" dirty="0" err="1" smtClean="0"/>
              <a:t>da</a:t>
            </a:r>
            <a:r>
              <a:rPr lang="en-US" baseline="0" dirty="0" smtClean="0"/>
              <a:t> </a:t>
            </a:r>
            <a:r>
              <a:rPr lang="en-US" baseline="0" dirty="0" err="1" smtClean="0"/>
              <a:t>presentazione</a:t>
            </a:r>
            <a:r>
              <a:rPr lang="en-US" baseline="0" dirty="0" smtClean="0"/>
              <a:t> per </a:t>
            </a:r>
            <a:r>
              <a:rPr lang="en-US" baseline="0" dirty="0" err="1" smtClean="0"/>
              <a:t>i</a:t>
            </a:r>
            <a:r>
              <a:rPr lang="en-US" baseline="0" dirty="0" smtClean="0"/>
              <a:t> 50 </a:t>
            </a:r>
            <a:r>
              <a:rPr lang="en-US" baseline="0" dirty="0" err="1" smtClean="0"/>
              <a:t>anni</a:t>
            </a:r>
            <a:r>
              <a:rPr lang="en-US" baseline="0" dirty="0" smtClean="0"/>
              <a:t> del WWF Int.).</a:t>
            </a:r>
          </a:p>
          <a:p>
            <a:r>
              <a:rPr lang="en-US" baseline="0" dirty="0" err="1" smtClean="0"/>
              <a:t>Vedi</a:t>
            </a:r>
            <a:r>
              <a:rPr lang="en-US" baseline="0" dirty="0" smtClean="0"/>
              <a:t> </a:t>
            </a:r>
            <a:r>
              <a:rPr lang="en-US" baseline="0" dirty="0" err="1" smtClean="0"/>
              <a:t>anche</a:t>
            </a:r>
            <a:r>
              <a:rPr lang="en-US" baseline="0" dirty="0" smtClean="0"/>
              <a:t>: http://www.wwf.it/chi_siamo/storia/le_nostre_vittorie/gli_anni_sessanta/</a:t>
            </a:r>
          </a:p>
          <a:p>
            <a:endParaRPr lang="en-US" dirty="0" smtClean="0"/>
          </a:p>
          <a:p>
            <a:endParaRPr lang="it-IT" dirty="0"/>
          </a:p>
        </p:txBody>
      </p:sp>
      <p:sp>
        <p:nvSpPr>
          <p:cNvPr id="4" name="Segnaposto numero diapositiva 3"/>
          <p:cNvSpPr>
            <a:spLocks noGrp="1"/>
          </p:cNvSpPr>
          <p:nvPr>
            <p:ph type="sldNum" sz="quarter" idx="10"/>
          </p:nvPr>
        </p:nvSpPr>
        <p:spPr/>
        <p:txBody>
          <a:bodyPr/>
          <a:lstStyle/>
          <a:p>
            <a:pPr>
              <a:defRPr/>
            </a:pPr>
            <a:fld id="{3D95D17E-4558-4982-A717-275996F5AB6C}" type="slidenum">
              <a:rPr lang="en-IE" smtClean="0"/>
              <a:pPr>
                <a:defRPr/>
              </a:pPr>
              <a:t>10</a:t>
            </a:fld>
            <a:endParaRPr lang="en-IE"/>
          </a:p>
        </p:txBody>
      </p:sp>
    </p:spTree>
    <p:extLst>
      <p:ext uri="{BB962C8B-B14F-4D97-AF65-F5344CB8AC3E}">
        <p14:creationId xmlns:p14="http://schemas.microsoft.com/office/powerpoint/2010/main" val="5390398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77500" lnSpcReduction="20000"/>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it-IT" i="1" baseline="0" dirty="0" smtClean="0"/>
              <a:t>Fonte immagine: tradotta dall’inglese, da presentazione WWF Internazionale, 2017</a:t>
            </a:r>
            <a:endParaRPr lang="it-IT" sz="1200" b="1" i="1" baseline="0" dirty="0" smtClean="0">
              <a:solidFill>
                <a:schemeClr val="bg1"/>
              </a:solidFill>
            </a:endParaRPr>
          </a:p>
          <a:p>
            <a:endParaRPr lang="it-IT" dirty="0" smtClean="0"/>
          </a:p>
          <a:p>
            <a:r>
              <a:rPr lang="it-IT" dirty="0" smtClean="0"/>
              <a:t>Come già evidenziato nella diapositiva  4, </a:t>
            </a:r>
            <a:r>
              <a:rPr lang="it-IT" b="1" dirty="0" smtClean="0"/>
              <a:t>la </a:t>
            </a:r>
            <a:r>
              <a:rPr lang="it-IT" b="1" dirty="0" err="1" smtClean="0"/>
              <a:t>mission</a:t>
            </a:r>
            <a:r>
              <a:rPr lang="it-IT" b="1" baseline="0" dirty="0" smtClean="0"/>
              <a:t> del WWF evolve nel tempo </a:t>
            </a:r>
            <a:r>
              <a:rPr lang="it-IT" baseline="0" dirty="0" smtClean="0"/>
              <a:t>anche e soprattutto in relazione alle scoperte ecologiche e alle problematiche che emergono via via che si aggrava la situazione ambientale e che si prende via via più coscienza dell’esistenza di una vera e propria era geologica, l’</a:t>
            </a:r>
            <a:r>
              <a:rPr lang="it-IT" b="1" baseline="0" dirty="0" err="1" smtClean="0"/>
              <a:t>Antropocene</a:t>
            </a:r>
            <a:r>
              <a:rPr lang="it-IT" baseline="0" dirty="0" smtClean="0"/>
              <a:t>, in cui le modifiche umane prodotte sull’ambiente sono talmente rilevanti da venire considerate al pari delle altre forze geologiche. </a:t>
            </a:r>
          </a:p>
          <a:p>
            <a:r>
              <a:rPr lang="it-IT" baseline="0" dirty="0" smtClean="0"/>
              <a:t>Dagli inizi degli </a:t>
            </a:r>
            <a:r>
              <a:rPr lang="it-IT" b="1" baseline="0" dirty="0" smtClean="0"/>
              <a:t>anni ’60</a:t>
            </a:r>
            <a:r>
              <a:rPr lang="it-IT" baseline="0" dirty="0" smtClean="0"/>
              <a:t>, le politiche del WWF, in linea con la politica dell’</a:t>
            </a:r>
            <a:r>
              <a:rPr lang="it-IT" b="1" baseline="0" dirty="0" smtClean="0"/>
              <a:t>IUCN (Unione Internazionale per la Conservazione della Natura</a:t>
            </a:r>
            <a:r>
              <a:rPr lang="it-IT" baseline="0" dirty="0" smtClean="0"/>
              <a:t>, prima organizzazione globale fondata nel 1948), erano volte a rispondere a situazioni critiche di estinzione di singole specie e di ecosistemi rilevanti. </a:t>
            </a:r>
          </a:p>
          <a:p>
            <a:r>
              <a:rPr lang="it-IT" baseline="0" dirty="0" smtClean="0"/>
              <a:t>Successivamente, aumenta progressivamente la consapevolezza delle “minacce” globali e degli impegni che necessariamente vanno assunti fino ad arrivare alla storica “</a:t>
            </a:r>
            <a:r>
              <a:rPr lang="it-IT" b="1" baseline="0" dirty="0" smtClean="0"/>
              <a:t>Conferenza sull'ambiente e lo sviluppo delle Nazioni Unite</a:t>
            </a:r>
            <a:r>
              <a:rPr lang="it-IT" baseline="0" dirty="0" smtClean="0"/>
              <a:t>” o  più nota come “Conferenza di Rio” (1992) che ha lanciato a livello internazionale il concetto dello sviluppo sostenibile (promosso nel 1987 dal Rapporto “</a:t>
            </a:r>
            <a:r>
              <a:rPr lang="it-IT" baseline="0" dirty="0" err="1" smtClean="0"/>
              <a:t>Our</a:t>
            </a:r>
            <a:r>
              <a:rPr lang="it-IT" baseline="0" dirty="0" smtClean="0"/>
              <a:t> Common Future” della Commissione mondiale “</a:t>
            </a:r>
            <a:r>
              <a:rPr lang="it-IT" baseline="0" dirty="0" err="1" smtClean="0"/>
              <a:t>Brundtland</a:t>
            </a:r>
            <a:r>
              <a:rPr lang="it-IT" baseline="0" dirty="0" smtClean="0"/>
              <a:t>” su ambiente e sviluppo) e la necessità di assumere impegni internazionali tradotti nei 28 capitoli della cosiddetta “Agenda 21” (Agenda per il </a:t>
            </a:r>
            <a:r>
              <a:rPr lang="it-IT" baseline="0" dirty="0" err="1" smtClean="0"/>
              <a:t>XXI°</a:t>
            </a:r>
            <a:r>
              <a:rPr lang="it-IT" baseline="0" dirty="0" smtClean="0"/>
              <a:t> Secolo). Sempre a Rio, sono stati sottoscritti e/o lanciati importanti accordi mondiali come nel caso della </a:t>
            </a:r>
            <a:r>
              <a:rPr lang="it-IT" b="1" baseline="0" dirty="0" smtClean="0"/>
              <a:t>Convenzione per diversità  biologica (CBD), la Convenzione quadro sui cambiamenti climatici e la Convenzione per la lotta alla desertificazione.</a:t>
            </a:r>
          </a:p>
          <a:p>
            <a:r>
              <a:rPr lang="it-IT" baseline="0" dirty="0" smtClean="0"/>
              <a:t>Il WWF è un attore importante della Conferenza di Rio e amplia alla fine degli </a:t>
            </a:r>
            <a:r>
              <a:rPr lang="it-IT" b="1" baseline="0" dirty="0" smtClean="0"/>
              <a:t>anni ‘80</a:t>
            </a:r>
            <a:r>
              <a:rPr lang="it-IT" baseline="0" dirty="0" smtClean="0"/>
              <a:t> il proprio raggio di azione al tema dello sviluppo sostenibile (cambia infatti il nome nel 1989, da World </a:t>
            </a:r>
            <a:r>
              <a:rPr lang="it-IT" baseline="0" dirty="0" err="1" smtClean="0"/>
              <a:t>Wildlife</a:t>
            </a:r>
            <a:r>
              <a:rPr lang="it-IT" baseline="0" dirty="0" smtClean="0"/>
              <a:t> </a:t>
            </a:r>
            <a:r>
              <a:rPr lang="it-IT" baseline="0" dirty="0" err="1" smtClean="0"/>
              <a:t>Fund</a:t>
            </a:r>
            <a:r>
              <a:rPr lang="it-IT" baseline="0" dirty="0" smtClean="0"/>
              <a:t> a World Wide </a:t>
            </a:r>
            <a:r>
              <a:rPr lang="it-IT" baseline="0" dirty="0" err="1" smtClean="0"/>
              <a:t>Fund</a:t>
            </a:r>
            <a:r>
              <a:rPr lang="it-IT" baseline="0" dirty="0" smtClean="0"/>
              <a:t> </a:t>
            </a:r>
            <a:r>
              <a:rPr lang="it-IT" baseline="0" dirty="0" err="1" smtClean="0"/>
              <a:t>for</a:t>
            </a:r>
            <a:r>
              <a:rPr lang="it-IT" baseline="0" dirty="0" smtClean="0"/>
              <a:t> Nature).</a:t>
            </a:r>
          </a:p>
          <a:p>
            <a:r>
              <a:rPr lang="it-IT" baseline="0" dirty="0" smtClean="0"/>
              <a:t>Nel </a:t>
            </a:r>
            <a:r>
              <a:rPr lang="it-IT" b="1" baseline="0" dirty="0" smtClean="0"/>
              <a:t>2000</a:t>
            </a:r>
            <a:r>
              <a:rPr lang="it-IT" baseline="0" dirty="0" smtClean="0"/>
              <a:t> il WWF, dopo un lungo lavoro in collaborazione con i principali esperti di conservazione della natura (pubblicato sulla rivista “Nature”), adotta il cosiddetto “</a:t>
            </a:r>
            <a:r>
              <a:rPr lang="it-IT" b="1" baseline="0" dirty="0" smtClean="0"/>
              <a:t>approccio </a:t>
            </a:r>
            <a:r>
              <a:rPr lang="it-IT" b="1" baseline="0" dirty="0" err="1" smtClean="0"/>
              <a:t>ecoregionale</a:t>
            </a:r>
            <a:r>
              <a:rPr lang="it-IT" baseline="0" dirty="0" smtClean="0"/>
              <a:t>” ossia la focalizzazione dell’impegno dell’Associazione in 238 </a:t>
            </a:r>
            <a:r>
              <a:rPr lang="it-IT" baseline="0" dirty="0" err="1" smtClean="0"/>
              <a:t>ecoregioni</a:t>
            </a:r>
            <a:r>
              <a:rPr lang="it-IT" baseline="0" dirty="0" smtClean="0"/>
              <a:t> che presentano la maggiore ricchezza in biodiversità sul Pianeta e che vede, a fronte di risorse scarse della società civile organizzata, nel lavoro di pianificazione, implementazione e monitoraggio di Piani </a:t>
            </a:r>
            <a:r>
              <a:rPr lang="it-IT" baseline="0" dirty="0" err="1" smtClean="0"/>
              <a:t>ecoregionali</a:t>
            </a:r>
            <a:r>
              <a:rPr lang="it-IT" baseline="0" dirty="0" smtClean="0"/>
              <a:t> in collaborazione con molteplici attori lo strumento per raggiungere gli obiettivi di conservazione della biodiversità.</a:t>
            </a:r>
          </a:p>
          <a:p>
            <a:r>
              <a:rPr lang="it-IT" baseline="0" dirty="0" smtClean="0"/>
              <a:t>Venendo all’oggi, in linea con l’approvazione in sede ONU dell’</a:t>
            </a:r>
            <a:r>
              <a:rPr lang="it-IT" b="1" baseline="0" dirty="0" smtClean="0"/>
              <a:t>Agenda per il 2030 articolata nei 17 Obiettivi di Sviluppo Sostenibile</a:t>
            </a:r>
            <a:r>
              <a:rPr lang="it-IT" baseline="0" dirty="0" smtClean="0"/>
              <a:t> (</a:t>
            </a:r>
            <a:r>
              <a:rPr lang="it-IT" baseline="0" dirty="0" err="1" smtClean="0"/>
              <a:t>Sustainable</a:t>
            </a:r>
            <a:r>
              <a:rPr lang="it-IT" baseline="0" dirty="0" smtClean="0"/>
              <a:t> </a:t>
            </a:r>
            <a:r>
              <a:rPr lang="it-IT" baseline="0" dirty="0" err="1" smtClean="0"/>
              <a:t>Development</a:t>
            </a:r>
            <a:r>
              <a:rPr lang="it-IT" baseline="0" dirty="0" smtClean="0"/>
              <a:t> </a:t>
            </a:r>
            <a:r>
              <a:rPr lang="it-IT" baseline="0" dirty="0" err="1" smtClean="0"/>
              <a:t>Goals</a:t>
            </a:r>
            <a:r>
              <a:rPr lang="it-IT" baseline="0" dirty="0" smtClean="0"/>
              <a:t>, declinati in 169 target specifici) la sfida che affronta oggi il WWF è quella di essere capace insieme agli altri attori di trovare le modalità per raggiungere tali obiettivi, garantendo una visione del futuro che sappia tenere insieme obiettivi sociali e ambientali e coinvolgendo il maggior numero di persone in questo percorso.</a:t>
            </a:r>
            <a:endParaRPr lang="it-IT" dirty="0" smtClean="0"/>
          </a:p>
          <a:p>
            <a:endParaRPr lang="it-IT" dirty="0" smtClean="0"/>
          </a:p>
          <a:p>
            <a:endParaRPr lang="it-IT" dirty="0"/>
          </a:p>
        </p:txBody>
      </p:sp>
      <p:sp>
        <p:nvSpPr>
          <p:cNvPr id="4" name="Segnaposto numero diapositiva 3"/>
          <p:cNvSpPr>
            <a:spLocks noGrp="1"/>
          </p:cNvSpPr>
          <p:nvPr>
            <p:ph type="sldNum" sz="quarter" idx="10"/>
          </p:nvPr>
        </p:nvSpPr>
        <p:spPr/>
        <p:txBody>
          <a:bodyPr/>
          <a:lstStyle/>
          <a:p>
            <a:pPr>
              <a:defRPr/>
            </a:pPr>
            <a:fld id="{3D95D17E-4558-4982-A717-275996F5AB6C}" type="slidenum">
              <a:rPr lang="en-IE" smtClean="0"/>
              <a:pPr>
                <a:defRPr/>
              </a:pPr>
              <a:t>11</a:t>
            </a:fld>
            <a:endParaRPr lang="en-IE"/>
          </a:p>
        </p:txBody>
      </p:sp>
    </p:spTree>
    <p:extLst>
      <p:ext uri="{BB962C8B-B14F-4D97-AF65-F5344CB8AC3E}">
        <p14:creationId xmlns:p14="http://schemas.microsoft.com/office/powerpoint/2010/main" val="1556399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txBox="1">
            <a:spLocks noGrp="1" noChangeArrowheads="1"/>
          </p:cNvSpPr>
          <p:nvPr/>
        </p:nvSpPr>
        <p:spPr bwMode="auto">
          <a:xfrm>
            <a:off x="3884464" y="8684460"/>
            <a:ext cx="2972004" cy="458121"/>
          </a:xfrm>
          <a:prstGeom prst="rect">
            <a:avLst/>
          </a:prstGeom>
          <a:noFill/>
          <a:ln w="9525">
            <a:noFill/>
            <a:miter lim="800000"/>
            <a:headEnd/>
            <a:tailEnd/>
          </a:ln>
        </p:spPr>
        <p:txBody>
          <a:bodyPr lIns="90102" tIns="45051" rIns="90102" bIns="45051" anchor="b"/>
          <a:lstStyle/>
          <a:p>
            <a:pPr algn="r" defTabSz="905980"/>
            <a:fld id="{BB900735-9586-4E34-ACF7-7B20E2B3A3B2}" type="slidenum">
              <a:rPr lang="en-IE" sz="1200">
                <a:latin typeface="Calibri" pitchFamily="34" charset="0"/>
              </a:rPr>
              <a:pPr algn="r" defTabSz="905980"/>
              <a:t>12</a:t>
            </a:fld>
            <a:endParaRPr lang="en-IE" sz="1200" dirty="0">
              <a:latin typeface="Calibri" pitchFamily="34" charset="0"/>
            </a:endParaRPr>
          </a:p>
        </p:txBody>
      </p:sp>
      <p:sp>
        <p:nvSpPr>
          <p:cNvPr id="55299" name="Rectangle 2"/>
          <p:cNvSpPr>
            <a:spLocks noGrp="1" noRot="1" noChangeAspect="1" noChangeArrowheads="1" noTextEdit="1"/>
          </p:cNvSpPr>
          <p:nvPr>
            <p:ph type="sldImg"/>
          </p:nvPr>
        </p:nvSpPr>
        <p:spPr>
          <a:xfrm>
            <a:off x="1143000" y="685800"/>
            <a:ext cx="4572000" cy="3429000"/>
          </a:xfrm>
          <a:ln/>
        </p:spPr>
      </p:sp>
      <p:sp>
        <p:nvSpPr>
          <p:cNvPr id="55300" name="Rectangle 3"/>
          <p:cNvSpPr>
            <a:spLocks noGrp="1" noChangeArrowheads="1"/>
          </p:cNvSpPr>
          <p:nvPr>
            <p:ph type="body" idx="1"/>
          </p:nvPr>
        </p:nvSpPr>
        <p:spPr>
          <a:noFill/>
          <a:ln/>
        </p:spPr>
        <p:txBody>
          <a:bodyPr/>
          <a:lstStyle/>
          <a:p>
            <a:pPr defTabSz="430416" eaLnBrk="1" hangingPunct="1">
              <a:spcBef>
                <a:spcPct val="0"/>
              </a:spcBef>
            </a:pPr>
            <a:r>
              <a:rPr lang="it-IT" dirty="0" smtClean="0">
                <a:latin typeface="Arial" pitchFamily="34" charset="0"/>
                <a:cs typeface="Arial" pitchFamily="34" charset="0"/>
              </a:rPr>
              <a:t>Diapositiva opzionale: </a:t>
            </a:r>
          </a:p>
          <a:p>
            <a:pPr defTabSz="430416" eaLnBrk="1" hangingPunct="1">
              <a:spcBef>
                <a:spcPct val="0"/>
              </a:spcBef>
            </a:pPr>
            <a:r>
              <a:rPr lang="it-IT" dirty="0" smtClean="0">
                <a:latin typeface="Arial" pitchFamily="34" charset="0"/>
                <a:cs typeface="Arial" pitchFamily="34" charset="0"/>
              </a:rPr>
              <a:t>L’articolo dedicato</a:t>
            </a:r>
            <a:r>
              <a:rPr lang="it-IT" baseline="0" dirty="0" smtClean="0">
                <a:latin typeface="Arial" pitchFamily="34" charset="0"/>
                <a:cs typeface="Arial" pitchFamily="34" charset="0"/>
              </a:rPr>
              <a:t> da Michele Serra su La Repubblica in occasione del Cinquantennale del WWF Internazionale.</a:t>
            </a:r>
          </a:p>
          <a:p>
            <a:pPr defTabSz="430416" eaLnBrk="1" hangingPunct="1">
              <a:spcBef>
                <a:spcPct val="0"/>
              </a:spcBef>
            </a:pPr>
            <a:r>
              <a:rPr lang="it-IT" baseline="0" dirty="0" smtClean="0">
                <a:latin typeface="Arial" pitchFamily="34" charset="0"/>
                <a:cs typeface="Arial" pitchFamily="34" charset="0"/>
              </a:rPr>
              <a:t>Questa diapositiva può essere eliminata o può servire come “chiusura” del racconto dell’evoluzione della </a:t>
            </a:r>
            <a:r>
              <a:rPr lang="it-IT" baseline="0" dirty="0" err="1" smtClean="0">
                <a:latin typeface="Arial" pitchFamily="34" charset="0"/>
                <a:cs typeface="Arial" pitchFamily="34" charset="0"/>
              </a:rPr>
              <a:t>mission</a:t>
            </a:r>
            <a:r>
              <a:rPr lang="it-IT" baseline="0" dirty="0" smtClean="0">
                <a:latin typeface="Arial" pitchFamily="34" charset="0"/>
                <a:cs typeface="Arial" pitchFamily="34" charset="0"/>
              </a:rPr>
              <a:t> WWF (</a:t>
            </a:r>
            <a:r>
              <a:rPr lang="it-IT" baseline="0" dirty="0" err="1" smtClean="0">
                <a:latin typeface="Arial" pitchFamily="34" charset="0"/>
                <a:cs typeface="Arial" pitchFamily="34" charset="0"/>
              </a:rPr>
              <a:t>vd</a:t>
            </a:r>
            <a:r>
              <a:rPr lang="it-IT" baseline="0" dirty="0" smtClean="0">
                <a:latin typeface="Arial" pitchFamily="34" charset="0"/>
                <a:cs typeface="Arial" pitchFamily="34" charset="0"/>
              </a:rPr>
              <a:t>. diapositiva precedente).</a:t>
            </a:r>
            <a:endParaRPr lang="it-IT" dirty="0" smtClean="0">
              <a:latin typeface="Arial" pitchFamily="34" charset="0"/>
              <a:cs typeface="Arial" pitchFamily="34" charset="0"/>
            </a:endParaRPr>
          </a:p>
        </p:txBody>
      </p:sp>
      <p:sp>
        <p:nvSpPr>
          <p:cNvPr id="5" name="Segnaposto numero diapositiva 4"/>
          <p:cNvSpPr>
            <a:spLocks noGrp="1"/>
          </p:cNvSpPr>
          <p:nvPr>
            <p:ph type="sldNum" sz="quarter" idx="10"/>
          </p:nvPr>
        </p:nvSpPr>
        <p:spPr/>
        <p:txBody>
          <a:bodyPr/>
          <a:lstStyle/>
          <a:p>
            <a:pPr>
              <a:defRPr/>
            </a:pPr>
            <a:fld id="{3D95D17E-4558-4982-A717-275996F5AB6C}" type="slidenum">
              <a:rPr lang="en-IE" smtClean="0"/>
              <a:pPr>
                <a:defRPr/>
              </a:pPr>
              <a:t>12</a:t>
            </a:fld>
            <a:endParaRPr lang="en-IE"/>
          </a:p>
        </p:txBody>
      </p:sp>
    </p:spTree>
    <p:extLst>
      <p:ext uri="{BB962C8B-B14F-4D97-AF65-F5344CB8AC3E}">
        <p14:creationId xmlns:p14="http://schemas.microsoft.com/office/powerpoint/2010/main" val="2060013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CA51EB5E-FD02-401D-ADC1-6660C5985917}" type="slidenum">
              <a:rPr lang="it-IT"/>
              <a:pPr/>
              <a:t>13</a:t>
            </a:fld>
            <a:endParaRPr lang="it-IT"/>
          </a:p>
        </p:txBody>
      </p:sp>
      <p:sp>
        <p:nvSpPr>
          <p:cNvPr id="57347" name="Rectangle 2"/>
          <p:cNvSpPr>
            <a:spLocks noGrp="1" noRot="1" noChangeAspect="1" noChangeArrowheads="1" noTextEdit="1"/>
          </p:cNvSpPr>
          <p:nvPr>
            <p:ph type="sldImg"/>
          </p:nvPr>
        </p:nvSpPr>
        <p:spPr>
          <a:xfrm>
            <a:off x="1143000" y="685800"/>
            <a:ext cx="4572000" cy="3429000"/>
          </a:xfrm>
          <a:ln/>
        </p:spPr>
      </p:sp>
      <p:sp>
        <p:nvSpPr>
          <p:cNvPr id="57348" name="Rectangle 3"/>
          <p:cNvSpPr>
            <a:spLocks noGrp="1" noChangeArrowheads="1"/>
          </p:cNvSpPr>
          <p:nvPr>
            <p:ph type="body" idx="1"/>
          </p:nvPr>
        </p:nvSpPr>
        <p:spPr>
          <a:noFill/>
          <a:ln/>
        </p:spPr>
        <p:txBody>
          <a:bodyPr/>
          <a:lstStyle/>
          <a:p>
            <a:pPr eaLnBrk="1" hangingPunct="1"/>
            <a:r>
              <a:rPr lang="it-IT" dirty="0" smtClean="0"/>
              <a:t>Descrizione</a:t>
            </a:r>
            <a:r>
              <a:rPr lang="it-IT" baseline="0" dirty="0" smtClean="0"/>
              <a:t> diapositive 13, 14, 15, 16; può essere utilizzata anche solo la diapositiva 13 e raccontare le altre, partendo solo da questa.</a:t>
            </a:r>
          </a:p>
          <a:p>
            <a:pPr marL="0" marR="0" indent="0" algn="l" defTabSz="457200" rtl="0" eaLnBrk="1" fontAlgn="base" latinLnBrk="0" hangingPunct="1">
              <a:lnSpc>
                <a:spcPct val="100000"/>
              </a:lnSpc>
              <a:spcBef>
                <a:spcPct val="30000"/>
              </a:spcBef>
              <a:spcAft>
                <a:spcPct val="0"/>
              </a:spcAft>
              <a:buClrTx/>
              <a:buSzTx/>
              <a:buFontTx/>
              <a:buNone/>
              <a:tabLst/>
              <a:defRPr/>
            </a:pPr>
            <a:r>
              <a:rPr lang="it-IT" baseline="0" dirty="0" smtClean="0"/>
              <a:t>13: I </a:t>
            </a:r>
            <a:r>
              <a:rPr lang="it-IT" b="1" baseline="0" dirty="0" smtClean="0"/>
              <a:t>valori </a:t>
            </a:r>
            <a:r>
              <a:rPr lang="it-IT" baseline="0" dirty="0" smtClean="0"/>
              <a:t>del WWF. In particolare, qui si può sottolineare che l’indipendenza deriva soprattutto dai più di 5 milioni di sostenitori che compongono circa il 60% del </a:t>
            </a:r>
            <a:r>
              <a:rPr lang="it-IT" b="1" baseline="0" dirty="0" smtClean="0"/>
              <a:t>budget globale del WWF </a:t>
            </a:r>
            <a:r>
              <a:rPr lang="it-IT" baseline="0" dirty="0" smtClean="0"/>
              <a:t>(il restante 40% deriva da progetti e quindi da fondi pubblici e da partenariati con imprese e fondazioni).</a:t>
            </a:r>
          </a:p>
          <a:p>
            <a:pPr eaLnBrk="1" hangingPunct="1"/>
            <a:r>
              <a:rPr lang="it-IT" baseline="0" dirty="0" smtClean="0"/>
              <a:t>14: I </a:t>
            </a:r>
            <a:r>
              <a:rPr lang="it-IT" b="1" baseline="0" dirty="0" smtClean="0"/>
              <a:t>principi</a:t>
            </a:r>
            <a:r>
              <a:rPr lang="it-IT" baseline="0" dirty="0" smtClean="0"/>
              <a:t> fondanti. . </a:t>
            </a:r>
            <a:r>
              <a:rPr lang="it-IT" dirty="0" smtClean="0"/>
              <a:t>Fonte:</a:t>
            </a:r>
            <a:r>
              <a:rPr lang="it-IT" baseline="0" dirty="0" smtClean="0"/>
              <a:t> sintesi da http://wwf.panda.org/who_we_are/ e http://www.wwf.it/</a:t>
            </a:r>
            <a:r>
              <a:rPr lang="it-IT" baseline="0" dirty="0" err="1" smtClean="0"/>
              <a:t>chi_siamo</a:t>
            </a:r>
            <a:r>
              <a:rPr lang="it-IT" baseline="0" dirty="0" smtClean="0"/>
              <a:t>/organizzazione/</a:t>
            </a:r>
          </a:p>
          <a:p>
            <a:pPr eaLnBrk="1" hangingPunct="1"/>
            <a:r>
              <a:rPr lang="it-IT" baseline="0" dirty="0" smtClean="0"/>
              <a:t>15</a:t>
            </a:r>
            <a:r>
              <a:rPr lang="it-IT" b="1" baseline="0" dirty="0" smtClean="0"/>
              <a:t>: La presenza del WWF a livello globale </a:t>
            </a:r>
            <a:r>
              <a:rPr lang="it-IT" baseline="0" dirty="0" smtClean="0"/>
              <a:t>&gt; il WWF è presente in più di 100 Paesi al mondo con più di 80 Uffici Nazionali (vedi aree in blu) e attualmente sta trasformando Uffici di Programma (che interessavano più Stati) in Uffici nazionali per garantire una maggiore presenza territoriale, soprattutto in Africa e nel Sud-Est asiatico, aree ove si concentrano importanti ecosistemi e specie a rischio.</a:t>
            </a:r>
          </a:p>
          <a:p>
            <a:pPr eaLnBrk="1" hangingPunct="1"/>
            <a:r>
              <a:rPr lang="it-IT" baseline="0" dirty="0" smtClean="0"/>
              <a:t>16: I principi fondanti (seconda slide); </a:t>
            </a:r>
            <a:r>
              <a:rPr lang="it-IT" dirty="0" smtClean="0"/>
              <a:t>Fonte:</a:t>
            </a:r>
            <a:r>
              <a:rPr lang="it-IT" baseline="0" dirty="0" smtClean="0"/>
              <a:t> sintesi da http://wwf.panda.org/who_we_are/</a:t>
            </a:r>
            <a:endParaRPr lang="it-IT" dirty="0" smtClean="0"/>
          </a:p>
        </p:txBody>
      </p:sp>
    </p:spTree>
    <p:extLst>
      <p:ext uri="{BB962C8B-B14F-4D97-AF65-F5344CB8AC3E}">
        <p14:creationId xmlns:p14="http://schemas.microsoft.com/office/powerpoint/2010/main" val="9086130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p:spPr>
        <p:txBody>
          <a:bodyPr/>
          <a:lstStyle/>
          <a:p>
            <a:pPr eaLnBrk="1" hangingPunct="1"/>
            <a:r>
              <a:rPr lang="it-IT" baseline="0" dirty="0" smtClean="0"/>
              <a:t>14: I principi fondanti. </a:t>
            </a:r>
          </a:p>
          <a:p>
            <a:pPr eaLnBrk="1" hangingPunct="1"/>
            <a:r>
              <a:rPr lang="it-IT" dirty="0" smtClean="0"/>
              <a:t>Fonte:</a:t>
            </a:r>
            <a:r>
              <a:rPr lang="it-IT" baseline="0" dirty="0" smtClean="0"/>
              <a:t> sintesi da http://wwf.panda.org/who_we_are/ ; http://www.wwf.it/</a:t>
            </a:r>
            <a:r>
              <a:rPr lang="it-IT" baseline="0" dirty="0" err="1" smtClean="0"/>
              <a:t>chi_siamo</a:t>
            </a:r>
            <a:r>
              <a:rPr lang="it-IT" baseline="0" dirty="0" smtClean="0"/>
              <a:t>/organizzazione/</a:t>
            </a:r>
          </a:p>
        </p:txBody>
      </p:sp>
      <p:sp>
        <p:nvSpPr>
          <p:cNvPr id="4" name="Segnaposto numero diapositiva 3"/>
          <p:cNvSpPr>
            <a:spLocks noGrp="1"/>
          </p:cNvSpPr>
          <p:nvPr>
            <p:ph type="sldNum" sz="quarter" idx="10"/>
          </p:nvPr>
        </p:nvSpPr>
        <p:spPr/>
        <p:txBody>
          <a:bodyPr/>
          <a:lstStyle/>
          <a:p>
            <a:pPr>
              <a:defRPr/>
            </a:pPr>
            <a:fld id="{3D95D17E-4558-4982-A717-275996F5AB6C}" type="slidenum">
              <a:rPr lang="en-IE" smtClean="0"/>
              <a:pPr>
                <a:defRPr/>
              </a:pPr>
              <a:t>14</a:t>
            </a:fld>
            <a:endParaRPr lang="en-IE"/>
          </a:p>
        </p:txBody>
      </p:sp>
    </p:spTree>
    <p:extLst>
      <p:ext uri="{BB962C8B-B14F-4D97-AF65-F5344CB8AC3E}">
        <p14:creationId xmlns:p14="http://schemas.microsoft.com/office/powerpoint/2010/main" val="303855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1" y="4343400"/>
            <a:ext cx="5486400" cy="4689282"/>
          </a:xfrm>
        </p:spPr>
        <p:txBody>
          <a:bodyPr>
            <a:normAutofit/>
          </a:bodyPr>
          <a:lstStyle/>
          <a:p>
            <a:r>
              <a:rPr lang="en-GB" sz="1000" dirty="0" smtClean="0"/>
              <a:t>15: Il Network WWF </a:t>
            </a:r>
            <a:r>
              <a:rPr lang="en-GB" sz="1000" dirty="0" err="1" smtClean="0"/>
              <a:t>lavora</a:t>
            </a:r>
            <a:r>
              <a:rPr lang="en-GB" sz="1000" dirty="0" smtClean="0"/>
              <a:t> in </a:t>
            </a:r>
            <a:r>
              <a:rPr lang="en-GB" sz="1000" dirty="0" err="1" smtClean="0"/>
              <a:t>più</a:t>
            </a:r>
            <a:r>
              <a:rPr lang="en-GB" sz="1000" dirty="0" smtClean="0"/>
              <a:t> </a:t>
            </a:r>
            <a:r>
              <a:rPr lang="en-GB" sz="1000" dirty="0" err="1" smtClean="0"/>
              <a:t>di</a:t>
            </a:r>
            <a:r>
              <a:rPr lang="en-GB" sz="1000" dirty="0" smtClean="0"/>
              <a:t> 100 </a:t>
            </a:r>
            <a:r>
              <a:rPr lang="en-GB" sz="1000" dirty="0" err="1" smtClean="0"/>
              <a:t>Paesi</a:t>
            </a:r>
            <a:r>
              <a:rPr lang="en-GB" sz="1000" dirty="0" smtClean="0"/>
              <a:t> </a:t>
            </a:r>
            <a:r>
              <a:rPr lang="en-GB" sz="1000" dirty="0" err="1" smtClean="0"/>
              <a:t>su</a:t>
            </a:r>
            <a:r>
              <a:rPr lang="en-GB" sz="1000" dirty="0" smtClean="0"/>
              <a:t> 7 </a:t>
            </a:r>
            <a:r>
              <a:rPr lang="en-GB" sz="1000" dirty="0" err="1" smtClean="0"/>
              <a:t>continenti</a:t>
            </a:r>
            <a:r>
              <a:rPr lang="en-GB" sz="1000" dirty="0" smtClean="0"/>
              <a:t> </a:t>
            </a:r>
            <a:r>
              <a:rPr lang="en-GB" sz="1000" dirty="0" err="1" smtClean="0"/>
              <a:t>ed</a:t>
            </a:r>
            <a:r>
              <a:rPr lang="en-GB" sz="1000" baseline="0" dirty="0" smtClean="0"/>
              <a:t> è </a:t>
            </a:r>
            <a:r>
              <a:rPr lang="en-GB" sz="1000" baseline="0" dirty="0" err="1" smtClean="0"/>
              <a:t>composto</a:t>
            </a:r>
            <a:r>
              <a:rPr lang="en-GB" sz="1000" baseline="0" dirty="0" smtClean="0"/>
              <a:t> </a:t>
            </a:r>
            <a:r>
              <a:rPr lang="en-GB" sz="1000" baseline="0" dirty="0" err="1" smtClean="0"/>
              <a:t>da</a:t>
            </a:r>
            <a:r>
              <a:rPr lang="en-GB" sz="1000" baseline="0" dirty="0" smtClean="0"/>
              <a:t> </a:t>
            </a:r>
            <a:r>
              <a:rPr lang="en-GB" sz="1000" baseline="0" dirty="0" err="1" smtClean="0"/>
              <a:t>più</a:t>
            </a:r>
            <a:r>
              <a:rPr lang="en-GB" sz="1000" baseline="0" dirty="0" smtClean="0"/>
              <a:t> </a:t>
            </a:r>
            <a:r>
              <a:rPr lang="en-GB" sz="1000" baseline="0" dirty="0" err="1" smtClean="0"/>
              <a:t>di</a:t>
            </a:r>
            <a:r>
              <a:rPr lang="en-GB" sz="1000" baseline="0" dirty="0" smtClean="0"/>
              <a:t> 80 </a:t>
            </a:r>
            <a:r>
              <a:rPr lang="en-GB" sz="1000" baseline="0" dirty="0" err="1" smtClean="0"/>
              <a:t>Uffici</a:t>
            </a:r>
            <a:r>
              <a:rPr lang="en-GB" sz="1000" baseline="0" dirty="0" smtClean="0"/>
              <a:t> </a:t>
            </a:r>
            <a:r>
              <a:rPr lang="en-GB" sz="1000" baseline="0" dirty="0" err="1" smtClean="0"/>
              <a:t>Nazionali</a:t>
            </a:r>
            <a:r>
              <a:rPr lang="en-GB" sz="1000" baseline="0" dirty="0" smtClean="0"/>
              <a:t> </a:t>
            </a:r>
            <a:r>
              <a:rPr lang="it-IT" sz="1000" baseline="0" dirty="0" smtClean="0"/>
              <a:t>(vedi aree in blu):  </a:t>
            </a:r>
            <a:r>
              <a:rPr lang="en-GB" sz="1000" baseline="0" dirty="0" smtClean="0"/>
              <a:t>in </a:t>
            </a:r>
            <a:r>
              <a:rPr lang="en-GB" sz="1000" baseline="0" dirty="0" err="1" smtClean="0"/>
              <a:t>tutto</a:t>
            </a:r>
            <a:r>
              <a:rPr lang="en-GB" sz="1000" baseline="0" dirty="0" smtClean="0"/>
              <a:t>, </a:t>
            </a:r>
            <a:r>
              <a:rPr lang="en-GB" sz="1000" baseline="0" dirty="0" err="1" smtClean="0"/>
              <a:t>più</a:t>
            </a:r>
            <a:r>
              <a:rPr lang="en-GB" sz="1000" baseline="0" dirty="0" smtClean="0"/>
              <a:t> </a:t>
            </a:r>
            <a:r>
              <a:rPr lang="en-GB" sz="1000" baseline="0" dirty="0" err="1" smtClean="0"/>
              <a:t>di</a:t>
            </a:r>
            <a:r>
              <a:rPr lang="en-GB" sz="1000" baseline="0" dirty="0" smtClean="0"/>
              <a:t> 5000 </a:t>
            </a:r>
            <a:r>
              <a:rPr lang="en-GB" sz="1000" baseline="0" dirty="0" err="1" smtClean="0"/>
              <a:t>persone</a:t>
            </a:r>
            <a:r>
              <a:rPr lang="en-GB" sz="1000" baseline="0" dirty="0" smtClean="0"/>
              <a:t> </a:t>
            </a:r>
            <a:r>
              <a:rPr lang="en-GB" sz="1000" baseline="0" dirty="0" err="1" smtClean="0"/>
              <a:t>compongono</a:t>
            </a:r>
            <a:r>
              <a:rPr lang="en-GB" sz="1000" baseline="0" dirty="0" smtClean="0"/>
              <a:t> lo staff </a:t>
            </a:r>
            <a:r>
              <a:rPr lang="en-GB" sz="1000" baseline="0" dirty="0" err="1" smtClean="0"/>
              <a:t>WWf</a:t>
            </a:r>
            <a:r>
              <a:rPr lang="en-GB" sz="1000" baseline="0" dirty="0" smtClean="0"/>
              <a:t> a </a:t>
            </a:r>
            <a:r>
              <a:rPr lang="en-GB" sz="1000" baseline="0" dirty="0" err="1" smtClean="0"/>
              <a:t>livello</a:t>
            </a:r>
            <a:r>
              <a:rPr lang="en-GB" sz="1000" baseline="0" dirty="0" smtClean="0"/>
              <a:t> </a:t>
            </a:r>
            <a:r>
              <a:rPr lang="en-GB" sz="1000" baseline="0" dirty="0" err="1" smtClean="0"/>
              <a:t>mondiale</a:t>
            </a:r>
            <a:r>
              <a:rPr lang="en-GB" sz="1000" dirty="0" smtClean="0"/>
              <a:t>. </a:t>
            </a:r>
            <a:r>
              <a:rPr lang="it-IT" sz="1000" baseline="0" dirty="0" smtClean="0"/>
              <a:t>Attualmente il WWF sta trasformando Uffici di Programma (che interessavano più Stati) in Uffici nazionali per garantire una maggiore presenza territoriale, soprattutto in Africa e nel Sud-Est asiatico, aree ove si concentrano importanti ecosistemi a rischio.</a:t>
            </a:r>
          </a:p>
          <a:p>
            <a:r>
              <a:rPr lang="it-IT" sz="1000" baseline="0" dirty="0" smtClean="0"/>
              <a:t>Le aree in blu rappresentano gli Stati dove vi sono Uffici Nazionali WWF (come nel caso del WWF Italia); le aree in verde rappresentano i luoghi dove sono attivi progetti specifici WWF; le aree in azzurro dove si trovano organizzazioni associate al WWF; il pallino rosso rappresenta il Segretariato Internazionale di </a:t>
            </a:r>
            <a:r>
              <a:rPr lang="it-IT" sz="1000" baseline="0" dirty="0" err="1" smtClean="0"/>
              <a:t>Gland</a:t>
            </a:r>
            <a:r>
              <a:rPr lang="it-IT" sz="1000" baseline="0" dirty="0" smtClean="0"/>
              <a:t> (Svizzera).</a:t>
            </a:r>
            <a:endParaRPr lang="en-GB" sz="1000" dirty="0"/>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59564737-8310-4460-9C47-F63E71A2C63D}" type="slidenum">
              <a:rPr lang="en-IE" smtClean="0"/>
              <a:pPr/>
              <a:t>15</a:t>
            </a:fld>
            <a:endParaRPr lang="en-IE"/>
          </a:p>
        </p:txBody>
      </p:sp>
    </p:spTree>
    <p:extLst>
      <p:ext uri="{BB962C8B-B14F-4D97-AF65-F5344CB8AC3E}">
        <p14:creationId xmlns:p14="http://schemas.microsoft.com/office/powerpoint/2010/main" val="180872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p:spPr>
        <p:txBody>
          <a:bodyPr/>
          <a:lstStyle/>
          <a:p>
            <a:pPr eaLnBrk="1" hangingPunct="1"/>
            <a:r>
              <a:rPr lang="it-IT" baseline="0" dirty="0" smtClean="0"/>
              <a:t>16: I principi fondanti (seconda slide); </a:t>
            </a:r>
          </a:p>
          <a:p>
            <a:pPr marL="0" marR="0" indent="0" algn="l" defTabSz="457200" rtl="0" eaLnBrk="1" fontAlgn="base" latinLnBrk="0" hangingPunct="1">
              <a:lnSpc>
                <a:spcPct val="100000"/>
              </a:lnSpc>
              <a:spcBef>
                <a:spcPct val="30000"/>
              </a:spcBef>
              <a:spcAft>
                <a:spcPct val="0"/>
              </a:spcAft>
              <a:buClrTx/>
              <a:buSzTx/>
              <a:buFontTx/>
              <a:buNone/>
              <a:tabLst/>
              <a:defRPr/>
            </a:pPr>
            <a:r>
              <a:rPr lang="it-IT" dirty="0" smtClean="0"/>
              <a:t>Fonte:</a:t>
            </a:r>
            <a:r>
              <a:rPr lang="it-IT" baseline="0" dirty="0" smtClean="0"/>
              <a:t> sintesi da http://wwf.panda.org/who_we_are/; http://www.wwf.it/</a:t>
            </a:r>
            <a:r>
              <a:rPr lang="it-IT" baseline="0" dirty="0" err="1" smtClean="0"/>
              <a:t>chi_siamo</a:t>
            </a:r>
            <a:r>
              <a:rPr lang="it-IT" baseline="0" dirty="0" smtClean="0"/>
              <a:t>/organizzazione/</a:t>
            </a:r>
          </a:p>
          <a:p>
            <a:pPr eaLnBrk="1" hangingPunct="1"/>
            <a:endParaRPr lang="en-US" altLang="en-US" dirty="0" smtClean="0"/>
          </a:p>
        </p:txBody>
      </p:sp>
      <p:sp>
        <p:nvSpPr>
          <p:cNvPr id="4" name="Segnaposto numero diapositiva 3"/>
          <p:cNvSpPr>
            <a:spLocks noGrp="1"/>
          </p:cNvSpPr>
          <p:nvPr>
            <p:ph type="sldNum" sz="quarter" idx="10"/>
          </p:nvPr>
        </p:nvSpPr>
        <p:spPr/>
        <p:txBody>
          <a:bodyPr/>
          <a:lstStyle/>
          <a:p>
            <a:pPr>
              <a:defRPr/>
            </a:pPr>
            <a:fld id="{3D95D17E-4558-4982-A717-275996F5AB6C}" type="slidenum">
              <a:rPr lang="en-IE" smtClean="0"/>
              <a:pPr>
                <a:defRPr/>
              </a:pPr>
              <a:t>16</a:t>
            </a:fld>
            <a:endParaRPr lang="en-IE"/>
          </a:p>
        </p:txBody>
      </p:sp>
    </p:spTree>
    <p:extLst>
      <p:ext uri="{BB962C8B-B14F-4D97-AF65-F5344CB8AC3E}">
        <p14:creationId xmlns:p14="http://schemas.microsoft.com/office/powerpoint/2010/main" val="19275843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b="0" dirty="0" smtClean="0"/>
              <a:t>Descrizione</a:t>
            </a:r>
            <a:r>
              <a:rPr lang="it-IT" b="0" baseline="0" dirty="0" smtClean="0"/>
              <a:t> diapositiva 17:</a:t>
            </a:r>
          </a:p>
          <a:p>
            <a:r>
              <a:rPr lang="it-IT" b="1" baseline="0" dirty="0" smtClean="0"/>
              <a:t>Filmato “</a:t>
            </a:r>
            <a:r>
              <a:rPr lang="it-IT" b="1" baseline="0" dirty="0" err="1" smtClean="0"/>
              <a:t>We</a:t>
            </a:r>
            <a:r>
              <a:rPr lang="it-IT" b="1" baseline="0" dirty="0" smtClean="0"/>
              <a:t> are </a:t>
            </a:r>
            <a:r>
              <a:rPr lang="it-IT" b="1" baseline="0" dirty="0" err="1" smtClean="0"/>
              <a:t>all</a:t>
            </a:r>
            <a:r>
              <a:rPr lang="it-IT" b="1" baseline="0" dirty="0" smtClean="0"/>
              <a:t> </a:t>
            </a:r>
            <a:r>
              <a:rPr lang="it-IT" b="1" baseline="0" dirty="0" err="1" smtClean="0"/>
              <a:t>connected</a:t>
            </a:r>
            <a:r>
              <a:rPr lang="it-IT" b="1" baseline="0" dirty="0" smtClean="0"/>
              <a:t>” </a:t>
            </a:r>
            <a:r>
              <a:rPr lang="it-IT" b="0" baseline="0" dirty="0" smtClean="0"/>
              <a:t>qui inserito (cliccare su quadrato nero in basso) oppure, nel caso il link non funzionasse, andare su sito </a:t>
            </a:r>
            <a:r>
              <a:rPr lang="it-IT" b="0" baseline="0" dirty="0" err="1" smtClean="0"/>
              <a:t>You</a:t>
            </a:r>
            <a:r>
              <a:rPr lang="it-IT" b="0" baseline="0" dirty="0" smtClean="0"/>
              <a:t> tube e mostrare il video da lì: https://www.youtube.com/watch?v=DPyE4-raGxg  ; in questo caso, assicurarsi che ci sia la connessione internet per mostrare il video).</a:t>
            </a:r>
          </a:p>
          <a:p>
            <a:r>
              <a:rPr lang="it-IT" b="0" i="1" baseline="0" dirty="0" smtClean="0"/>
              <a:t>Fonte: WWf Internazionale</a:t>
            </a:r>
          </a:p>
          <a:p>
            <a:endParaRPr lang="it-IT" b="0" i="1" baseline="0" dirty="0" smtClean="0"/>
          </a:p>
          <a:p>
            <a:r>
              <a:rPr lang="it-IT" b="0" i="1" baseline="0" dirty="0" smtClean="0"/>
              <a:t>Il video è molto bello ed emozionante e serve anche a questo punto della presentazione per separare la parte di presentazione generale da quella più specifica sul programma attuale del WWF.</a:t>
            </a:r>
            <a:endParaRPr lang="it-IT" b="0" i="1" dirty="0" smtClean="0"/>
          </a:p>
        </p:txBody>
      </p:sp>
      <p:sp>
        <p:nvSpPr>
          <p:cNvPr id="4" name="Segnaposto numero diapositiva 3"/>
          <p:cNvSpPr>
            <a:spLocks noGrp="1"/>
          </p:cNvSpPr>
          <p:nvPr>
            <p:ph type="sldNum" sz="quarter" idx="10"/>
          </p:nvPr>
        </p:nvSpPr>
        <p:spPr/>
        <p:txBody>
          <a:bodyPr/>
          <a:lstStyle/>
          <a:p>
            <a:pPr>
              <a:defRPr/>
            </a:pPr>
            <a:fld id="{3D95D17E-4558-4982-A717-275996F5AB6C}" type="slidenum">
              <a:rPr lang="en-IE" smtClean="0"/>
              <a:pPr>
                <a:defRPr/>
              </a:pPr>
              <a:t>17</a:t>
            </a:fld>
            <a:endParaRPr lang="en-IE"/>
          </a:p>
        </p:txBody>
      </p:sp>
    </p:spTree>
    <p:extLst>
      <p:ext uri="{BB962C8B-B14F-4D97-AF65-F5344CB8AC3E}">
        <p14:creationId xmlns:p14="http://schemas.microsoft.com/office/powerpoint/2010/main" val="21186327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85000" lnSpcReduction="20000"/>
          </a:bodyPr>
          <a:lstStyle/>
          <a:p>
            <a:r>
              <a:rPr lang="it-IT" dirty="0" smtClean="0"/>
              <a:t>Descrizione</a:t>
            </a:r>
            <a:r>
              <a:rPr lang="it-IT" baseline="0" dirty="0" smtClean="0"/>
              <a:t> diapositive 18 e 19:</a:t>
            </a:r>
          </a:p>
          <a:p>
            <a:r>
              <a:rPr lang="it-IT" b="1" baseline="0" dirty="0" smtClean="0"/>
              <a:t>Dopo la presentazione del WWF in generale, si arriva ad oggi: dopo più di 50 anni di attività per la Natura, com’è la situazione della biodiversità a livello globale? Il WWF ha raggiunto la propria missione?</a:t>
            </a:r>
          </a:p>
          <a:p>
            <a:r>
              <a:rPr lang="it-IT" baseline="0" dirty="0" smtClean="0"/>
              <a:t>Di seguito alcune valutazioni generali e risultati del movimento ambientalista rispetto ai quali il WWF ha contribuito in modo sostanziale. Ognuno di questi punti può essere «raccontato» anche con diapositive specifiche (i punti seguenti presentano più informazioni di quelle elencate in sintesi nella diapositiva):</a:t>
            </a:r>
          </a:p>
          <a:p>
            <a:pPr marL="171450" indent="-171450">
              <a:buFontTx/>
              <a:buChar char="-"/>
            </a:pPr>
            <a:r>
              <a:rPr lang="it-IT" baseline="0" dirty="0" smtClean="0"/>
              <a:t>aumento sensibilizzazione dei cittadini e delle istituzioni territoriali a livello globale su problematiche ambientali (es. clima) e biodiversità;</a:t>
            </a:r>
          </a:p>
          <a:p>
            <a:pPr marL="171450" marR="0" indent="-171450" algn="l" defTabSz="457200" rtl="0" eaLnBrk="0" fontAlgn="base" latinLnBrk="0" hangingPunct="0">
              <a:lnSpc>
                <a:spcPct val="100000"/>
              </a:lnSpc>
              <a:spcBef>
                <a:spcPct val="30000"/>
              </a:spcBef>
              <a:spcAft>
                <a:spcPct val="0"/>
              </a:spcAft>
              <a:buClrTx/>
              <a:buSzTx/>
              <a:buFontTx/>
              <a:buChar char="-"/>
              <a:tabLst/>
              <a:defRPr/>
            </a:pPr>
            <a:r>
              <a:rPr lang="it-IT" altLang="en-US" sz="1200" spc="-20" dirty="0" smtClean="0">
                <a:solidFill>
                  <a:srgbClr val="262626"/>
                </a:solidFill>
              </a:rPr>
              <a:t>costruzione patrimonio di esperienze locali e globali e credibilità internazionale</a:t>
            </a:r>
            <a:r>
              <a:rPr lang="it-IT" altLang="en-US" sz="1200" spc="-20" baseline="0" dirty="0" smtClean="0">
                <a:solidFill>
                  <a:srgbClr val="262626"/>
                </a:solidFill>
              </a:rPr>
              <a:t> (</a:t>
            </a:r>
            <a:r>
              <a:rPr lang="it-IT" altLang="en-US" sz="1200" spc="-20" baseline="0" dirty="0" err="1" smtClean="0">
                <a:solidFill>
                  <a:srgbClr val="262626"/>
                </a:solidFill>
              </a:rPr>
              <a:t>vd</a:t>
            </a:r>
            <a:r>
              <a:rPr lang="it-IT" altLang="en-US" sz="1200" spc="-20" baseline="0" dirty="0" smtClean="0">
                <a:solidFill>
                  <a:srgbClr val="262626"/>
                </a:solidFill>
              </a:rPr>
              <a:t>. Diapositiva seguente, </a:t>
            </a:r>
            <a:r>
              <a:rPr lang="it-IT" altLang="en-US" sz="1200" spc="-20" dirty="0" smtClean="0">
                <a:solidFill>
                  <a:srgbClr val="262626"/>
                </a:solidFill>
              </a:rPr>
              <a:t>Global </a:t>
            </a:r>
            <a:r>
              <a:rPr lang="it-IT" altLang="en-US" sz="1200" spc="-20" dirty="0" err="1" smtClean="0">
                <a:solidFill>
                  <a:srgbClr val="262626"/>
                </a:solidFill>
              </a:rPr>
              <a:t>Scan</a:t>
            </a:r>
            <a:r>
              <a:rPr lang="it-IT" altLang="en-US" sz="1200" spc="-20" dirty="0" smtClean="0">
                <a:solidFill>
                  <a:srgbClr val="262626"/>
                </a:solidFill>
              </a:rPr>
              <a:t>, 2016);</a:t>
            </a:r>
            <a:endParaRPr lang="it-IT" baseline="0" dirty="0" smtClean="0"/>
          </a:p>
          <a:p>
            <a:r>
              <a:rPr lang="it-IT" baseline="0" dirty="0" smtClean="0"/>
              <a:t>- le campagne sulla biodiversità  del WWF hanno aiutato a comprendere i concetti ecologici (es. rete ecologica, </a:t>
            </a:r>
            <a:r>
              <a:rPr lang="it-IT" baseline="0" dirty="0" err="1" smtClean="0"/>
              <a:t>etc</a:t>
            </a:r>
            <a:r>
              <a:rPr lang="it-IT" baseline="0" dirty="0" smtClean="0"/>
              <a:t>);</a:t>
            </a:r>
          </a:p>
          <a:p>
            <a:r>
              <a:rPr lang="it-IT" baseline="0" dirty="0" smtClean="0"/>
              <a:t>- contributo sostanziale per l’approvazione delle più importanti convenzioni internazionali (biodiversità, clima, sviluppo sostenibile, contro la desertificazione, </a:t>
            </a:r>
            <a:r>
              <a:rPr lang="it-IT" baseline="0" dirty="0" err="1" smtClean="0"/>
              <a:t>etc</a:t>
            </a:r>
            <a:r>
              <a:rPr lang="it-IT" baseline="0" dirty="0" smtClean="0"/>
              <a:t>);</a:t>
            </a:r>
          </a:p>
          <a:p>
            <a:r>
              <a:rPr lang="it-IT" baseline="0" dirty="0" smtClean="0"/>
              <a:t>- </a:t>
            </a:r>
            <a:r>
              <a:rPr lang="it-IT" baseline="0" dirty="0" err="1" smtClean="0"/>
              <a:t>advocacy</a:t>
            </a:r>
            <a:r>
              <a:rPr lang="it-IT" baseline="0" dirty="0" smtClean="0"/>
              <a:t> per 100 milioni di ettari di aree umide tutelate oggi; avvio battaglie per la protezione delle foreste tropicali, a partire da quella amazzonica; per la protezione dell’Himalaya, del bacino del Mekong, delle acque internazionali, </a:t>
            </a:r>
            <a:r>
              <a:rPr lang="it-IT" baseline="0" dirty="0" err="1" smtClean="0"/>
              <a:t>etc</a:t>
            </a:r>
            <a:r>
              <a:rPr lang="it-IT" baseline="0" dirty="0" smtClean="0"/>
              <a:t>;</a:t>
            </a:r>
          </a:p>
          <a:p>
            <a:r>
              <a:rPr lang="it-IT" baseline="0" dirty="0" smtClean="0"/>
              <a:t>- stabilizzazione delle popolazioni di orsi polari con oltre 15 milioni di ettari di terra artica ora protetta;</a:t>
            </a:r>
          </a:p>
          <a:p>
            <a:r>
              <a:rPr lang="it-IT" baseline="0" dirty="0" smtClean="0"/>
              <a:t>- contributo a prevenire la morte di almeno 250.000 esemplari di varie specie di tartarughe marine, uccise annualmente; aumento delle popolazioni di Panda gigante, delle balene (santuario nell’oceano antartico, </a:t>
            </a:r>
            <a:r>
              <a:rPr lang="it-IT" baseline="0" dirty="0" err="1" smtClean="0"/>
              <a:t>etc</a:t>
            </a:r>
            <a:r>
              <a:rPr lang="it-IT" baseline="0" dirty="0" smtClean="0"/>
              <a:t>), del gorilla di montagna (fino al 2008 ossia quando è iniziata la guerra civile); </a:t>
            </a:r>
          </a:p>
          <a:p>
            <a:r>
              <a:rPr lang="it-IT" baseline="0" dirty="0" smtClean="0"/>
              <a:t>- contenimento dei crimini di natura (es. aree protette in Namibia e in Brasile)</a:t>
            </a:r>
          </a:p>
          <a:p>
            <a:r>
              <a:rPr lang="it-IT" baseline="0" dirty="0" smtClean="0"/>
              <a:t>- promozione dei sistemi di certificazione (FSC - </a:t>
            </a:r>
            <a:r>
              <a:rPr lang="it-IT" baseline="0" dirty="0" err="1" smtClean="0"/>
              <a:t>Forest</a:t>
            </a:r>
            <a:r>
              <a:rPr lang="it-IT" baseline="0" dirty="0" smtClean="0"/>
              <a:t> </a:t>
            </a:r>
            <a:r>
              <a:rPr lang="it-IT" baseline="0" dirty="0" err="1" smtClean="0"/>
              <a:t>Stewardship</a:t>
            </a:r>
            <a:r>
              <a:rPr lang="it-IT" baseline="0" dirty="0" smtClean="0"/>
              <a:t> </a:t>
            </a:r>
            <a:r>
              <a:rPr lang="it-IT" baseline="0" dirty="0" err="1" smtClean="0"/>
              <a:t>Council</a:t>
            </a:r>
            <a:r>
              <a:rPr lang="it-IT" baseline="0" dirty="0" smtClean="0"/>
              <a:t> per la certificazione dei prodotti forestali – </a:t>
            </a:r>
            <a:r>
              <a:rPr lang="it-IT" baseline="0" dirty="0" err="1" smtClean="0"/>
              <a:t>vd</a:t>
            </a:r>
            <a:r>
              <a:rPr lang="it-IT" baseline="0" dirty="0" smtClean="0"/>
              <a:t>. Sito in italiano: https://it.fsc.org/it-it/certificazioni; MSC - </a:t>
            </a:r>
            <a:r>
              <a:rPr lang="en-GB" sz="1200" b="0" i="0" kern="1200" dirty="0" smtClean="0">
                <a:solidFill>
                  <a:schemeClr val="tx1"/>
                </a:solidFill>
                <a:effectLst/>
                <a:latin typeface="Calibri" pitchFamily="34" charset="0"/>
                <a:ea typeface="+mn-ea"/>
                <a:cs typeface="+mn-cs"/>
              </a:rPr>
              <a:t>Marine Stewardship Council per la </a:t>
            </a:r>
            <a:r>
              <a:rPr lang="en-GB" sz="1200" b="0" i="0" kern="1200" dirty="0" err="1" smtClean="0">
                <a:solidFill>
                  <a:schemeClr val="tx1"/>
                </a:solidFill>
                <a:effectLst/>
                <a:latin typeface="Calibri" pitchFamily="34" charset="0"/>
                <a:ea typeface="+mn-ea"/>
                <a:cs typeface="+mn-cs"/>
              </a:rPr>
              <a:t>certificazione</a:t>
            </a:r>
            <a:r>
              <a:rPr lang="en-GB" sz="1200" b="0" i="0" kern="1200" dirty="0" smtClean="0">
                <a:solidFill>
                  <a:schemeClr val="tx1"/>
                </a:solidFill>
                <a:effectLst/>
                <a:latin typeface="Calibri" pitchFamily="34" charset="0"/>
                <a:ea typeface="+mn-ea"/>
                <a:cs typeface="+mn-cs"/>
              </a:rPr>
              <a:t> </a:t>
            </a:r>
            <a:r>
              <a:rPr lang="en-GB" sz="1200" b="0" i="0" kern="1200" dirty="0" err="1" smtClean="0">
                <a:solidFill>
                  <a:schemeClr val="tx1"/>
                </a:solidFill>
                <a:effectLst/>
                <a:latin typeface="Calibri" pitchFamily="34" charset="0"/>
                <a:ea typeface="+mn-ea"/>
                <a:cs typeface="+mn-cs"/>
              </a:rPr>
              <a:t>dei</a:t>
            </a:r>
            <a:r>
              <a:rPr lang="en-GB" sz="1200" b="0" i="0" kern="1200" dirty="0" smtClean="0">
                <a:solidFill>
                  <a:schemeClr val="tx1"/>
                </a:solidFill>
                <a:effectLst/>
                <a:latin typeface="Calibri" pitchFamily="34" charset="0"/>
                <a:ea typeface="+mn-ea"/>
                <a:cs typeface="+mn-cs"/>
              </a:rPr>
              <a:t> </a:t>
            </a:r>
            <a:r>
              <a:rPr lang="en-GB" sz="1200" b="0" i="0" kern="1200" dirty="0" err="1" smtClean="0">
                <a:solidFill>
                  <a:schemeClr val="tx1"/>
                </a:solidFill>
                <a:effectLst/>
                <a:latin typeface="Calibri" pitchFamily="34" charset="0"/>
                <a:ea typeface="+mn-ea"/>
                <a:cs typeface="+mn-cs"/>
              </a:rPr>
              <a:t>prodotti</a:t>
            </a:r>
            <a:r>
              <a:rPr lang="en-GB" sz="1200" b="0" i="0" kern="1200" dirty="0" smtClean="0">
                <a:solidFill>
                  <a:schemeClr val="tx1"/>
                </a:solidFill>
                <a:effectLst/>
                <a:latin typeface="Calibri" pitchFamily="34" charset="0"/>
                <a:ea typeface="+mn-ea"/>
                <a:cs typeface="+mn-cs"/>
              </a:rPr>
              <a:t> </a:t>
            </a:r>
            <a:r>
              <a:rPr lang="en-GB" sz="1200" b="0" i="0" kern="1200" dirty="0" err="1" smtClean="0">
                <a:solidFill>
                  <a:schemeClr val="tx1"/>
                </a:solidFill>
                <a:effectLst/>
                <a:latin typeface="Calibri" pitchFamily="34" charset="0"/>
                <a:ea typeface="+mn-ea"/>
                <a:cs typeface="+mn-cs"/>
              </a:rPr>
              <a:t>ittici</a:t>
            </a:r>
            <a:r>
              <a:rPr lang="it-IT" sz="1200" b="0" i="0" kern="1200" baseline="0" dirty="0" smtClean="0">
                <a:solidFill>
                  <a:schemeClr val="tx1"/>
                </a:solidFill>
                <a:effectLst/>
                <a:latin typeface="Calibri" pitchFamily="34" charset="0"/>
                <a:ea typeface="+mn-ea"/>
                <a:cs typeface="+mn-cs"/>
              </a:rPr>
              <a:t> – </a:t>
            </a:r>
            <a:r>
              <a:rPr lang="it-IT" sz="1200" b="0" i="0" kern="1200" baseline="0" dirty="0" err="1" smtClean="0">
                <a:solidFill>
                  <a:schemeClr val="tx1"/>
                </a:solidFill>
                <a:effectLst/>
                <a:latin typeface="Calibri" pitchFamily="34" charset="0"/>
                <a:ea typeface="+mn-ea"/>
                <a:cs typeface="+mn-cs"/>
              </a:rPr>
              <a:t>vd</a:t>
            </a:r>
            <a:r>
              <a:rPr lang="it-IT" sz="1200" b="0" i="0" kern="1200" baseline="0" dirty="0" smtClean="0">
                <a:solidFill>
                  <a:schemeClr val="tx1"/>
                </a:solidFill>
                <a:effectLst/>
                <a:latin typeface="Calibri" pitchFamily="34" charset="0"/>
                <a:ea typeface="+mn-ea"/>
                <a:cs typeface="+mn-cs"/>
              </a:rPr>
              <a:t>. Sito in italiano: https://www.msc.org/it?set_language=it,</a:t>
            </a:r>
            <a:r>
              <a:rPr lang="it-IT" baseline="0" dirty="0" smtClean="0"/>
              <a:t> </a:t>
            </a:r>
            <a:r>
              <a:rPr lang="it-IT" baseline="0" dirty="0" err="1" smtClean="0"/>
              <a:t>etc</a:t>
            </a:r>
            <a:r>
              <a:rPr lang="it-IT" baseline="0" dirty="0" smtClean="0"/>
              <a:t>).</a:t>
            </a:r>
          </a:p>
          <a:p>
            <a:endParaRPr lang="it-IT" baseline="0" dirty="0" smtClean="0"/>
          </a:p>
        </p:txBody>
      </p:sp>
      <p:sp>
        <p:nvSpPr>
          <p:cNvPr id="4" name="Segnaposto numero diapositiva 3"/>
          <p:cNvSpPr>
            <a:spLocks noGrp="1"/>
          </p:cNvSpPr>
          <p:nvPr>
            <p:ph type="sldNum" sz="quarter" idx="10"/>
          </p:nvPr>
        </p:nvSpPr>
        <p:spPr/>
        <p:txBody>
          <a:bodyPr/>
          <a:lstStyle/>
          <a:p>
            <a:pPr>
              <a:defRPr/>
            </a:pPr>
            <a:fld id="{3D95D17E-4558-4982-A717-275996F5AB6C}" type="slidenum">
              <a:rPr lang="en-IE" smtClean="0"/>
              <a:pPr>
                <a:defRPr/>
              </a:pPr>
              <a:t>18</a:t>
            </a:fld>
            <a:endParaRPr lang="en-IE"/>
          </a:p>
        </p:txBody>
      </p:sp>
    </p:spTree>
    <p:extLst>
      <p:ext uri="{BB962C8B-B14F-4D97-AF65-F5344CB8AC3E}">
        <p14:creationId xmlns:p14="http://schemas.microsoft.com/office/powerpoint/2010/main" val="434345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Descrizione</a:t>
            </a:r>
            <a:r>
              <a:rPr lang="en-GB" dirty="0" smtClean="0"/>
              <a:t> </a:t>
            </a:r>
            <a:r>
              <a:rPr lang="en-GB" dirty="0" err="1" smtClean="0"/>
              <a:t>diapositiva</a:t>
            </a:r>
            <a:r>
              <a:rPr lang="en-GB" dirty="0" smtClean="0"/>
              <a:t> 19: </a:t>
            </a:r>
            <a:r>
              <a:rPr lang="en-GB" dirty="0" err="1" smtClean="0"/>
              <a:t>opzionale</a:t>
            </a:r>
            <a:endParaRPr lang="en-GB" dirty="0" smtClean="0"/>
          </a:p>
          <a:p>
            <a:r>
              <a:rPr lang="en-GB" b="1" dirty="0" smtClean="0"/>
              <a:t>Fonte</a:t>
            </a:r>
            <a:r>
              <a:rPr lang="en-GB" b="1" baseline="0" dirty="0" smtClean="0"/>
              <a:t> </a:t>
            </a:r>
            <a:r>
              <a:rPr lang="en-GB" b="1" baseline="0" dirty="0" err="1" smtClean="0"/>
              <a:t>della</a:t>
            </a:r>
            <a:r>
              <a:rPr lang="en-GB" b="1" baseline="0" dirty="0" smtClean="0"/>
              <a:t> </a:t>
            </a:r>
            <a:r>
              <a:rPr lang="en-GB" b="1" baseline="0" dirty="0" err="1" smtClean="0"/>
              <a:t>credibilità</a:t>
            </a:r>
            <a:r>
              <a:rPr lang="en-GB" b="1" baseline="0" dirty="0" smtClean="0"/>
              <a:t> e </a:t>
            </a:r>
            <a:r>
              <a:rPr lang="en-GB" b="1" baseline="0" dirty="0" err="1" smtClean="0"/>
              <a:t>riconoscibilità</a:t>
            </a:r>
            <a:r>
              <a:rPr lang="en-GB" b="1" baseline="0" dirty="0" smtClean="0"/>
              <a:t> </a:t>
            </a:r>
            <a:r>
              <a:rPr lang="en-GB" b="1" baseline="0" dirty="0" err="1" smtClean="0"/>
              <a:t>attribuita</a:t>
            </a:r>
            <a:r>
              <a:rPr lang="en-GB" b="1" baseline="0" dirty="0" smtClean="0"/>
              <a:t> al WWF a </a:t>
            </a:r>
            <a:r>
              <a:rPr lang="en-GB" b="1" baseline="0" dirty="0" err="1" smtClean="0"/>
              <a:t>livello</a:t>
            </a:r>
            <a:r>
              <a:rPr lang="en-GB" b="1" baseline="0" dirty="0" smtClean="0"/>
              <a:t> </a:t>
            </a:r>
            <a:r>
              <a:rPr lang="en-GB" b="1" baseline="0" dirty="0" err="1" smtClean="0"/>
              <a:t>internazionale</a:t>
            </a:r>
            <a:r>
              <a:rPr lang="en-GB" b="1" baseline="0" dirty="0" smtClean="0"/>
              <a:t>.</a:t>
            </a:r>
          </a:p>
          <a:p>
            <a:r>
              <a:rPr lang="en-GB" baseline="0" dirty="0" smtClean="0"/>
              <a:t>Global Scan è </a:t>
            </a:r>
            <a:r>
              <a:rPr lang="en-GB" baseline="0" dirty="0" err="1" smtClean="0"/>
              <a:t>una</a:t>
            </a:r>
            <a:r>
              <a:rPr lang="en-GB" baseline="0" dirty="0" smtClean="0"/>
              <a:t> </a:t>
            </a:r>
            <a:r>
              <a:rPr lang="en-GB" baseline="0" dirty="0" err="1" smtClean="0"/>
              <a:t>ricerca</a:t>
            </a:r>
            <a:r>
              <a:rPr lang="en-GB" baseline="0" dirty="0" smtClean="0"/>
              <a:t> </a:t>
            </a:r>
            <a:r>
              <a:rPr lang="en-GB" baseline="0" dirty="0" err="1" smtClean="0"/>
              <a:t>svolta</a:t>
            </a:r>
            <a:r>
              <a:rPr lang="en-GB" baseline="0" dirty="0" smtClean="0"/>
              <a:t> </a:t>
            </a:r>
            <a:r>
              <a:rPr lang="en-GB" baseline="0" dirty="0" err="1" smtClean="0"/>
              <a:t>annualmente</a:t>
            </a:r>
            <a:r>
              <a:rPr lang="en-GB" baseline="0" dirty="0" smtClean="0"/>
              <a:t> e </a:t>
            </a:r>
            <a:r>
              <a:rPr lang="en-GB" baseline="0" dirty="0" err="1" smtClean="0"/>
              <a:t>anche</a:t>
            </a:r>
            <a:r>
              <a:rPr lang="en-GB" baseline="0" dirty="0" smtClean="0"/>
              <a:t> la </a:t>
            </a:r>
            <a:r>
              <a:rPr lang="en-GB" baseline="0" dirty="0" err="1" smtClean="0"/>
              <a:t>più</a:t>
            </a:r>
            <a:r>
              <a:rPr lang="en-GB" baseline="0" dirty="0" smtClean="0"/>
              <a:t> </a:t>
            </a:r>
            <a:r>
              <a:rPr lang="en-GB" baseline="0" dirty="0" err="1" smtClean="0"/>
              <a:t>recente</a:t>
            </a:r>
            <a:r>
              <a:rPr lang="en-GB" baseline="0" dirty="0" smtClean="0"/>
              <a:t> (2016) </a:t>
            </a:r>
            <a:r>
              <a:rPr lang="en-GB" baseline="0" dirty="0" err="1" smtClean="0"/>
              <a:t>registra</a:t>
            </a:r>
            <a:r>
              <a:rPr lang="en-GB" baseline="0" dirty="0" smtClean="0"/>
              <a:t> </a:t>
            </a:r>
            <a:r>
              <a:rPr lang="en-GB" baseline="0" dirty="0" err="1" smtClean="0"/>
              <a:t>che</a:t>
            </a:r>
            <a:r>
              <a:rPr lang="en-GB" baseline="0" dirty="0" smtClean="0"/>
              <a:t> </a:t>
            </a:r>
            <a:r>
              <a:rPr lang="en-GB" baseline="0" dirty="0" err="1" smtClean="0"/>
              <a:t>il</a:t>
            </a:r>
            <a:r>
              <a:rPr lang="en-GB" baseline="0" dirty="0" smtClean="0"/>
              <a:t> WWF, </a:t>
            </a:r>
            <a:r>
              <a:rPr lang="en-GB" baseline="0" dirty="0" err="1" smtClean="0"/>
              <a:t>tra</a:t>
            </a:r>
            <a:r>
              <a:rPr lang="en-GB" baseline="0" dirty="0" smtClean="0"/>
              <a:t> le </a:t>
            </a:r>
            <a:r>
              <a:rPr lang="en-GB" baseline="0" dirty="0" err="1" smtClean="0"/>
              <a:t>Organizzazioni</a:t>
            </a:r>
            <a:r>
              <a:rPr lang="en-GB" baseline="0" dirty="0" smtClean="0"/>
              <a:t> Non </a:t>
            </a:r>
            <a:r>
              <a:rPr lang="en-GB" baseline="0" dirty="0" err="1" smtClean="0"/>
              <a:t>Governative</a:t>
            </a:r>
            <a:r>
              <a:rPr lang="en-GB" baseline="0" dirty="0" smtClean="0"/>
              <a:t> </a:t>
            </a:r>
            <a:r>
              <a:rPr lang="en-GB" baseline="0" dirty="0" err="1" smtClean="0"/>
              <a:t>internazionali</a:t>
            </a:r>
            <a:r>
              <a:rPr lang="en-GB" baseline="0" dirty="0" smtClean="0"/>
              <a:t>, è </a:t>
            </a:r>
            <a:r>
              <a:rPr lang="en-GB" baseline="0" dirty="0" err="1" smtClean="0"/>
              <a:t>considerata</a:t>
            </a:r>
            <a:r>
              <a:rPr lang="en-GB" baseline="0" dirty="0" smtClean="0"/>
              <a:t> leader </a:t>
            </a:r>
            <a:r>
              <a:rPr lang="en-GB" baseline="0" dirty="0" err="1" smtClean="0"/>
              <a:t>globale</a:t>
            </a:r>
            <a:r>
              <a:rPr lang="en-GB" baseline="0" dirty="0" smtClean="0"/>
              <a:t> </a:t>
            </a:r>
            <a:r>
              <a:rPr lang="en-GB" baseline="0" dirty="0" err="1" smtClean="0"/>
              <a:t>nel</a:t>
            </a:r>
            <a:r>
              <a:rPr lang="en-GB" baseline="0" dirty="0" smtClean="0"/>
              <a:t> </a:t>
            </a:r>
            <a:r>
              <a:rPr lang="en-GB" baseline="0" dirty="0" err="1" smtClean="0"/>
              <a:t>guidare</a:t>
            </a:r>
            <a:r>
              <a:rPr lang="en-GB" baseline="0" dirty="0" smtClean="0"/>
              <a:t> </a:t>
            </a:r>
            <a:r>
              <a:rPr lang="en-GB" baseline="0" dirty="0" err="1" smtClean="0"/>
              <a:t>il</a:t>
            </a:r>
            <a:r>
              <a:rPr lang="en-GB" baseline="0" dirty="0" smtClean="0"/>
              <a:t> </a:t>
            </a:r>
            <a:r>
              <a:rPr lang="en-GB" baseline="0" dirty="0" err="1" smtClean="0"/>
              <a:t>percorso</a:t>
            </a:r>
            <a:r>
              <a:rPr lang="en-GB" baseline="0" dirty="0" smtClean="0"/>
              <a:t> verso lo </a:t>
            </a:r>
            <a:r>
              <a:rPr lang="en-GB" baseline="0" dirty="0" err="1" smtClean="0"/>
              <a:t>sviluppo</a:t>
            </a:r>
            <a:r>
              <a:rPr lang="en-GB" baseline="0" dirty="0" smtClean="0"/>
              <a:t> </a:t>
            </a:r>
            <a:r>
              <a:rPr lang="en-GB" baseline="0" dirty="0" err="1" smtClean="0"/>
              <a:t>sostenibile</a:t>
            </a:r>
            <a:r>
              <a:rPr lang="en-GB" baseline="0" dirty="0" smtClean="0"/>
              <a:t> (</a:t>
            </a:r>
            <a:r>
              <a:rPr lang="en-GB" baseline="0" dirty="0" err="1" smtClean="0"/>
              <a:t>il</a:t>
            </a:r>
            <a:r>
              <a:rPr lang="en-GB" baseline="0" dirty="0" smtClean="0"/>
              <a:t> WWF è </a:t>
            </a:r>
            <a:r>
              <a:rPr lang="en-GB" baseline="0" dirty="0" err="1" smtClean="0"/>
              <a:t>seguito</a:t>
            </a:r>
            <a:r>
              <a:rPr lang="en-GB" baseline="0" dirty="0" smtClean="0"/>
              <a:t> da Greenpeace e da Oxfam).</a:t>
            </a:r>
            <a:endParaRPr lang="en-GB" dirty="0"/>
          </a:p>
        </p:txBody>
      </p:sp>
      <p:sp>
        <p:nvSpPr>
          <p:cNvPr id="4" name="Slide Number Placeholder 3"/>
          <p:cNvSpPr>
            <a:spLocks noGrp="1"/>
          </p:cNvSpPr>
          <p:nvPr>
            <p:ph type="sldNum" sz="quarter" idx="10"/>
          </p:nvPr>
        </p:nvSpPr>
        <p:spPr/>
        <p:txBody>
          <a:bodyPr/>
          <a:lstStyle/>
          <a:p>
            <a:pPr>
              <a:defRPr/>
            </a:pPr>
            <a:fld id="{3D95D17E-4558-4982-A717-275996F5AB6C}" type="slidenum">
              <a:rPr lang="en-IE" smtClean="0"/>
              <a:pPr>
                <a:defRPr/>
              </a:pPr>
              <a:t>19</a:t>
            </a:fld>
            <a:endParaRPr lang="en-IE"/>
          </a:p>
        </p:txBody>
      </p:sp>
    </p:spTree>
    <p:extLst>
      <p:ext uri="{BB962C8B-B14F-4D97-AF65-F5344CB8AC3E}">
        <p14:creationId xmlns:p14="http://schemas.microsoft.com/office/powerpoint/2010/main" val="2093198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Personalizzare con</a:t>
            </a:r>
            <a:r>
              <a:rPr lang="it-IT" baseline="0" dirty="0" smtClean="0"/>
              <a:t> il nome dell’OA (dove c’è scritta in rosso).</a:t>
            </a:r>
          </a:p>
          <a:p>
            <a:endParaRPr lang="it-IT" baseline="0" dirty="0" smtClean="0"/>
          </a:p>
          <a:p>
            <a:r>
              <a:rPr lang="it-IT" baseline="0" dirty="0" smtClean="0"/>
              <a:t>Diapositiva opzionale - Questa diapositiva può anche essere tolta o cambiata, può servire per dare un’indicazione dei temi trattati durante la presentazione (una sorta di indice che serve per comprendere il senso logico secondo il quale è stata costruita la presentazione)</a:t>
            </a:r>
            <a:endParaRPr lang="it-IT" dirty="0"/>
          </a:p>
        </p:txBody>
      </p:sp>
      <p:sp>
        <p:nvSpPr>
          <p:cNvPr id="4" name="Segnaposto numero diapositiva 3"/>
          <p:cNvSpPr>
            <a:spLocks noGrp="1"/>
          </p:cNvSpPr>
          <p:nvPr>
            <p:ph type="sldNum" sz="quarter" idx="10"/>
          </p:nvPr>
        </p:nvSpPr>
        <p:spPr/>
        <p:txBody>
          <a:bodyPr/>
          <a:lstStyle/>
          <a:p>
            <a:pPr>
              <a:defRPr/>
            </a:pPr>
            <a:fld id="{3D95D17E-4558-4982-A717-275996F5AB6C}" type="slidenum">
              <a:rPr lang="en-IE" smtClean="0"/>
              <a:pPr>
                <a:defRPr/>
              </a:pPr>
              <a:t>2</a:t>
            </a:fld>
            <a:endParaRPr lang="en-IE"/>
          </a:p>
        </p:txBody>
      </p:sp>
    </p:spTree>
    <p:extLst>
      <p:ext uri="{BB962C8B-B14F-4D97-AF65-F5344CB8AC3E}">
        <p14:creationId xmlns:p14="http://schemas.microsoft.com/office/powerpoint/2010/main" val="20087213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Descrizione</a:t>
            </a:r>
            <a:r>
              <a:rPr lang="it-IT" baseline="0" dirty="0" smtClean="0"/>
              <a:t> diapositiva 20: </a:t>
            </a:r>
            <a:r>
              <a:rPr lang="it-IT" b="1" baseline="0" dirty="0" smtClean="0"/>
              <a:t>Qual è oggi la situazione della biodiversità a livello globale? </a:t>
            </a:r>
          </a:p>
          <a:p>
            <a:endParaRPr lang="it-IT" baseline="0" dirty="0" smtClean="0"/>
          </a:p>
          <a:p>
            <a:r>
              <a:rPr lang="it-IT" baseline="0" dirty="0" smtClean="0"/>
              <a:t>La missione del WWF è “visionaria”: costruire “un futuro in cui l’umanità possa vivere in armonia con La Natura”. Come tutti i soggetti della società civile organizzata devono fare, il WWF lancia una sfida all’umanità, descrivendo uno scenario e una visione complessa ma anche bella, ottimista, creativa e di cambiamento culturale, unico vero volano di trasformazione. Nonostante la consapevolezza delle problematiche ambientali sia aumentata in generale e si siano raggiunti importanti successi del mondo ambientalista di cui il WWF è stato tra gli attori principali (dal recente Accordo mondiale di Parigi sui cambiamenti climatici alla tutela di molte specie a rischio, </a:t>
            </a:r>
            <a:r>
              <a:rPr lang="it-IT" baseline="0" dirty="0" err="1" smtClean="0"/>
              <a:t>vd</a:t>
            </a:r>
            <a:r>
              <a:rPr lang="it-IT" baseline="0" dirty="0" smtClean="0"/>
              <a:t>. Diapositiva precedente), </a:t>
            </a:r>
            <a:r>
              <a:rPr lang="it-IT" b="1" baseline="0" dirty="0" smtClean="0"/>
              <a:t>la perdita di biodiversità purtroppo è ancora in aumento</a:t>
            </a:r>
            <a:r>
              <a:rPr lang="it-IT" baseline="0" dirty="0" smtClean="0"/>
              <a:t>. Come si può vedere dai dati più recenti (Living </a:t>
            </a:r>
            <a:r>
              <a:rPr lang="it-IT" baseline="0" dirty="0" err="1" smtClean="0"/>
              <a:t>Planet</a:t>
            </a:r>
            <a:r>
              <a:rPr lang="it-IT" baseline="0" dirty="0" smtClean="0"/>
              <a:t> Report 2016), </a:t>
            </a:r>
            <a:r>
              <a:rPr lang="it-IT" b="1" baseline="0" dirty="0" smtClean="0"/>
              <a:t>l’indice globale che misura la biodiversità ogni due anni </a:t>
            </a:r>
            <a:r>
              <a:rPr lang="it-IT" baseline="0" dirty="0" smtClean="0"/>
              <a:t>(grazie al monitoraggio di </a:t>
            </a:r>
            <a:r>
              <a:rPr lang="en-US" baseline="0" dirty="0" smtClean="0"/>
              <a:t>14.152 </a:t>
            </a:r>
            <a:r>
              <a:rPr lang="en-US" baseline="0" dirty="0" err="1" smtClean="0"/>
              <a:t>popolazioni</a:t>
            </a:r>
            <a:r>
              <a:rPr lang="en-US" baseline="0" dirty="0" smtClean="0"/>
              <a:t> </a:t>
            </a:r>
            <a:r>
              <a:rPr lang="en-US" baseline="0" dirty="0" err="1" smtClean="0"/>
              <a:t>appartenenti</a:t>
            </a:r>
            <a:r>
              <a:rPr lang="en-US" baseline="0" dirty="0" smtClean="0"/>
              <a:t> a 3.706 specie </a:t>
            </a:r>
            <a:r>
              <a:rPr lang="en-US" baseline="0" dirty="0" err="1" smtClean="0"/>
              <a:t>di</a:t>
            </a:r>
            <a:r>
              <a:rPr lang="en-US" baseline="0" dirty="0" smtClean="0"/>
              <a:t> </a:t>
            </a:r>
            <a:r>
              <a:rPr lang="en-US" baseline="0" dirty="0" err="1" smtClean="0"/>
              <a:t>vertebrati</a:t>
            </a:r>
            <a:r>
              <a:rPr lang="en-US" baseline="0" dirty="0" smtClean="0"/>
              <a:t> </a:t>
            </a:r>
            <a:r>
              <a:rPr lang="en-US" baseline="0" dirty="0" err="1" smtClean="0"/>
              <a:t>nel</a:t>
            </a:r>
            <a:r>
              <a:rPr lang="en-US" baseline="0" dirty="0" smtClean="0"/>
              <a:t> </a:t>
            </a:r>
            <a:r>
              <a:rPr lang="en-US" baseline="0" dirty="0" err="1" smtClean="0"/>
              <a:t>mondo</a:t>
            </a:r>
            <a:r>
              <a:rPr lang="en-US" baseline="0" dirty="0" smtClean="0"/>
              <a:t>) </a:t>
            </a:r>
            <a:r>
              <a:rPr lang="en-US" baseline="0" dirty="0" err="1" smtClean="0"/>
              <a:t>mostra</a:t>
            </a:r>
            <a:r>
              <a:rPr lang="en-US" baseline="0" dirty="0" smtClean="0"/>
              <a:t> </a:t>
            </a:r>
            <a:r>
              <a:rPr lang="en-US" baseline="0" dirty="0" err="1" smtClean="0"/>
              <a:t>che</a:t>
            </a:r>
            <a:r>
              <a:rPr lang="en-US" baseline="0" dirty="0" smtClean="0"/>
              <a:t> vi è </a:t>
            </a:r>
            <a:r>
              <a:rPr lang="en-US" baseline="0" dirty="0" err="1" smtClean="0"/>
              <a:t>stato</a:t>
            </a:r>
            <a:r>
              <a:rPr lang="en-US" baseline="0" dirty="0" smtClean="0"/>
              <a:t> un </a:t>
            </a:r>
            <a:r>
              <a:rPr lang="en-US" baseline="0" dirty="0" err="1" smtClean="0"/>
              <a:t>declino</a:t>
            </a:r>
            <a:r>
              <a:rPr lang="en-US" baseline="0" dirty="0" smtClean="0"/>
              <a:t> del 58% </a:t>
            </a:r>
            <a:r>
              <a:rPr lang="en-US" baseline="0" dirty="0" err="1" smtClean="0"/>
              <a:t>dal</a:t>
            </a:r>
            <a:r>
              <a:rPr lang="en-US" baseline="0" dirty="0" smtClean="0"/>
              <a:t> 1970 al 2012, </a:t>
            </a:r>
            <a:r>
              <a:rPr lang="en-US" baseline="0" dirty="0" err="1" smtClean="0"/>
              <a:t>causato</a:t>
            </a:r>
            <a:r>
              <a:rPr lang="en-US" baseline="0" dirty="0" smtClean="0"/>
              <a:t> </a:t>
            </a:r>
            <a:r>
              <a:rPr lang="en-US" baseline="0" dirty="0" err="1" smtClean="0"/>
              <a:t>soprattutto</a:t>
            </a:r>
            <a:r>
              <a:rPr lang="en-US" baseline="0" dirty="0" smtClean="0"/>
              <a:t> </a:t>
            </a:r>
            <a:r>
              <a:rPr lang="en-US" baseline="0" dirty="0" err="1" smtClean="0"/>
              <a:t>dalla</a:t>
            </a:r>
            <a:r>
              <a:rPr lang="en-US" baseline="0" dirty="0" smtClean="0"/>
              <a:t> </a:t>
            </a:r>
            <a:r>
              <a:rPr lang="en-US" baseline="0" dirty="0" err="1" smtClean="0"/>
              <a:t>perdita</a:t>
            </a:r>
            <a:r>
              <a:rPr lang="en-US" baseline="0" dirty="0" smtClean="0"/>
              <a:t> e </a:t>
            </a:r>
            <a:r>
              <a:rPr lang="en-US" baseline="0" dirty="0" err="1" smtClean="0"/>
              <a:t>dal</a:t>
            </a:r>
            <a:r>
              <a:rPr lang="en-US" baseline="0" dirty="0" smtClean="0"/>
              <a:t> </a:t>
            </a:r>
            <a:r>
              <a:rPr lang="en-US" baseline="0" dirty="0" err="1" smtClean="0"/>
              <a:t>degrado</a:t>
            </a:r>
            <a:r>
              <a:rPr lang="en-US" baseline="0" dirty="0" smtClean="0"/>
              <a:t> </a:t>
            </a:r>
            <a:r>
              <a:rPr lang="en-US" baseline="0" dirty="0" err="1" smtClean="0"/>
              <a:t>di</a:t>
            </a:r>
            <a:r>
              <a:rPr lang="en-US" baseline="0" dirty="0" smtClean="0"/>
              <a:t> habitat e </a:t>
            </a:r>
            <a:r>
              <a:rPr lang="en-US" baseline="0" dirty="0" err="1" smtClean="0"/>
              <a:t>comportato</a:t>
            </a:r>
            <a:r>
              <a:rPr lang="en-US" baseline="0" dirty="0" smtClean="0"/>
              <a:t> </a:t>
            </a:r>
            <a:r>
              <a:rPr lang="en-US" baseline="0" dirty="0" err="1" smtClean="0"/>
              <a:t>particolarmente</a:t>
            </a:r>
            <a:r>
              <a:rPr lang="en-US" baseline="0" dirty="0" smtClean="0"/>
              <a:t> </a:t>
            </a:r>
            <a:r>
              <a:rPr lang="en-US" baseline="0" dirty="0" err="1" smtClean="0"/>
              <a:t>dalla</a:t>
            </a:r>
            <a:r>
              <a:rPr lang="en-US" baseline="0" dirty="0" smtClean="0"/>
              <a:t> </a:t>
            </a:r>
            <a:r>
              <a:rPr lang="en-US" baseline="0" dirty="0" err="1" smtClean="0"/>
              <a:t>perdita</a:t>
            </a:r>
            <a:r>
              <a:rPr lang="en-US" baseline="0" dirty="0" smtClean="0"/>
              <a:t> </a:t>
            </a:r>
            <a:r>
              <a:rPr lang="en-US" baseline="0" dirty="0" err="1" smtClean="0"/>
              <a:t>di</a:t>
            </a:r>
            <a:r>
              <a:rPr lang="en-US" baseline="0" dirty="0" smtClean="0"/>
              <a:t> </a:t>
            </a:r>
            <a:r>
              <a:rPr lang="en-US" baseline="0" dirty="0" err="1" smtClean="0"/>
              <a:t>biodiversità</a:t>
            </a:r>
            <a:r>
              <a:rPr lang="en-US" baseline="0" dirty="0" smtClean="0"/>
              <a:t> </a:t>
            </a:r>
            <a:r>
              <a:rPr lang="en-US" baseline="0" dirty="0" err="1" smtClean="0"/>
              <a:t>legata</a:t>
            </a:r>
            <a:r>
              <a:rPr lang="en-US" baseline="0" dirty="0" smtClean="0"/>
              <a:t> </a:t>
            </a:r>
            <a:r>
              <a:rPr lang="en-US" baseline="0" dirty="0" err="1" smtClean="0"/>
              <a:t>alle</a:t>
            </a:r>
            <a:r>
              <a:rPr lang="en-US" baseline="0" dirty="0" smtClean="0"/>
              <a:t> </a:t>
            </a:r>
            <a:r>
              <a:rPr lang="en-US" baseline="0" dirty="0" err="1" smtClean="0"/>
              <a:t>acque</a:t>
            </a:r>
            <a:r>
              <a:rPr lang="en-US" baseline="0" dirty="0" smtClean="0"/>
              <a:t> </a:t>
            </a:r>
            <a:r>
              <a:rPr lang="en-US" baseline="0" dirty="0" err="1" smtClean="0"/>
              <a:t>dolci</a:t>
            </a:r>
            <a:r>
              <a:rPr lang="en-US" baseline="0" dirty="0" smtClean="0"/>
              <a:t> e </a:t>
            </a:r>
            <a:r>
              <a:rPr lang="en-US" baseline="0" dirty="0" err="1" smtClean="0"/>
              <a:t>agli</a:t>
            </a:r>
            <a:r>
              <a:rPr lang="en-US" baseline="0" dirty="0" smtClean="0"/>
              <a:t> </a:t>
            </a:r>
            <a:r>
              <a:rPr lang="en-US" baseline="0" dirty="0" err="1" smtClean="0"/>
              <a:t>Oceani</a:t>
            </a:r>
            <a:r>
              <a:rPr lang="en-US" baseline="0" dirty="0" smtClean="0"/>
              <a:t>. Le </a:t>
            </a:r>
            <a:r>
              <a:rPr lang="en-US" baseline="0" dirty="0" err="1" smtClean="0"/>
              <a:t>foreste</a:t>
            </a:r>
            <a:r>
              <a:rPr lang="en-US" baseline="0" dirty="0" smtClean="0"/>
              <a:t> </a:t>
            </a:r>
            <a:r>
              <a:rPr lang="en-US" baseline="0" dirty="0" err="1" smtClean="0"/>
              <a:t>tropicali</a:t>
            </a:r>
            <a:r>
              <a:rPr lang="en-US" baseline="0" dirty="0" smtClean="0"/>
              <a:t> </a:t>
            </a:r>
            <a:r>
              <a:rPr lang="en-US" baseline="0" dirty="0" err="1" smtClean="0"/>
              <a:t>sono</a:t>
            </a:r>
            <a:r>
              <a:rPr lang="en-US" baseline="0" dirty="0" smtClean="0"/>
              <a:t> </a:t>
            </a:r>
            <a:r>
              <a:rPr lang="en-US" baseline="0" dirty="0" err="1" smtClean="0"/>
              <a:t>diminuite</a:t>
            </a:r>
            <a:r>
              <a:rPr lang="en-US" baseline="0" dirty="0" smtClean="0"/>
              <a:t> in </a:t>
            </a:r>
            <a:r>
              <a:rPr lang="en-US" baseline="0" dirty="0" err="1" smtClean="0"/>
              <a:t>maniera</a:t>
            </a:r>
            <a:r>
              <a:rPr lang="en-US" baseline="0" dirty="0" smtClean="0"/>
              <a:t> </a:t>
            </a:r>
            <a:r>
              <a:rPr lang="en-US" baseline="0" dirty="0" err="1" smtClean="0"/>
              <a:t>drastica</a:t>
            </a:r>
            <a:r>
              <a:rPr lang="en-US" baseline="0" dirty="0" smtClean="0"/>
              <a:t> (41% </a:t>
            </a:r>
            <a:r>
              <a:rPr lang="en-US" baseline="0" dirty="0" err="1" smtClean="0"/>
              <a:t>dal</a:t>
            </a:r>
            <a:r>
              <a:rPr lang="en-US" baseline="0" dirty="0" smtClean="0"/>
              <a:t> 1970 al 2009).</a:t>
            </a:r>
          </a:p>
          <a:p>
            <a:r>
              <a:rPr lang="en-US" baseline="0" dirty="0" smtClean="0"/>
              <a:t>v. </a:t>
            </a:r>
            <a:r>
              <a:rPr lang="en-US" baseline="0" dirty="0" err="1" smtClean="0"/>
              <a:t>Anche</a:t>
            </a:r>
            <a:r>
              <a:rPr lang="en-US" baseline="0" dirty="0" smtClean="0"/>
              <a:t>: http://www.wwf.it/il_pianeta/biodiversita/quanto_e_stato_perso/index.cfm</a:t>
            </a:r>
            <a:endParaRPr lang="it-IT" dirty="0"/>
          </a:p>
        </p:txBody>
      </p:sp>
      <p:sp>
        <p:nvSpPr>
          <p:cNvPr id="4" name="Segnaposto numero diapositiva 3"/>
          <p:cNvSpPr>
            <a:spLocks noGrp="1"/>
          </p:cNvSpPr>
          <p:nvPr>
            <p:ph type="sldNum" sz="quarter" idx="10"/>
          </p:nvPr>
        </p:nvSpPr>
        <p:spPr/>
        <p:txBody>
          <a:bodyPr/>
          <a:lstStyle/>
          <a:p>
            <a:pPr>
              <a:defRPr/>
            </a:pPr>
            <a:fld id="{3D95D17E-4558-4982-A717-275996F5AB6C}" type="slidenum">
              <a:rPr lang="en-IE" smtClean="0"/>
              <a:pPr>
                <a:defRPr/>
              </a:pPr>
              <a:t>20</a:t>
            </a:fld>
            <a:endParaRPr lang="en-IE"/>
          </a:p>
        </p:txBody>
      </p:sp>
    </p:spTree>
    <p:extLst>
      <p:ext uri="{BB962C8B-B14F-4D97-AF65-F5344CB8AC3E}">
        <p14:creationId xmlns:p14="http://schemas.microsoft.com/office/powerpoint/2010/main" val="1501349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err="1" smtClean="0">
                <a:solidFill>
                  <a:srgbClr val="FF0000"/>
                </a:solidFill>
              </a:rPr>
              <a:t>Dato</a:t>
            </a:r>
            <a:r>
              <a:rPr lang="en-GB" b="0" dirty="0" smtClean="0">
                <a:solidFill>
                  <a:srgbClr val="FF0000"/>
                </a:solidFill>
              </a:rPr>
              <a:t> 2015</a:t>
            </a:r>
            <a:endParaRPr lang="en-GB" b="0" dirty="0">
              <a:solidFill>
                <a:srgbClr val="FF0000"/>
              </a:solidFill>
            </a:endParaRPr>
          </a:p>
        </p:txBody>
      </p:sp>
      <p:sp>
        <p:nvSpPr>
          <p:cNvPr id="4" name="Slide Number Placeholder 3"/>
          <p:cNvSpPr>
            <a:spLocks noGrp="1"/>
          </p:cNvSpPr>
          <p:nvPr>
            <p:ph type="sldNum" sz="quarter" idx="10"/>
          </p:nvPr>
        </p:nvSpPr>
        <p:spPr/>
        <p:txBody>
          <a:bodyPr/>
          <a:lstStyle/>
          <a:p>
            <a:pPr>
              <a:defRPr/>
            </a:pPr>
            <a:fld id="{3D95D17E-4558-4982-A717-275996F5AB6C}" type="slidenum">
              <a:rPr lang="en-IE" smtClean="0"/>
              <a:pPr>
                <a:defRPr/>
              </a:pPr>
              <a:t>21</a:t>
            </a:fld>
            <a:endParaRPr lang="en-IE"/>
          </a:p>
        </p:txBody>
      </p:sp>
    </p:spTree>
    <p:extLst>
      <p:ext uri="{BB962C8B-B14F-4D97-AF65-F5344CB8AC3E}">
        <p14:creationId xmlns:p14="http://schemas.microsoft.com/office/powerpoint/2010/main" val="37431595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Descrizione</a:t>
            </a:r>
            <a:r>
              <a:rPr lang="it-IT" baseline="0" dirty="0" smtClean="0"/>
              <a:t> diapositiva 22-24: A questo punto si passa dalla situazione della biodiversità a livello mondiale (diapositiva 20) e della sostenibilità (21) al tema “</a:t>
            </a:r>
            <a:r>
              <a:rPr lang="it-IT" b="1" baseline="0" dirty="0" smtClean="0"/>
              <a:t>Come si organizza WWF per affrontare questa perdita progressiva di biodiversità</a:t>
            </a:r>
            <a:r>
              <a:rPr lang="it-IT" baseline="0" dirty="0" smtClean="0"/>
              <a:t>?”</a:t>
            </a:r>
          </a:p>
          <a:p>
            <a:endParaRPr lang="it-IT"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it-IT" baseline="0" dirty="0" smtClean="0"/>
              <a:t>Come già ricordato (diapositiva 11), nel 2000 il WWF, dopo un lungo lavoro svolto  in collaborazione con i principali esperti di conservazione della natura (pubblicato sulla rivista “Nature”), adotta il cosiddetto “</a:t>
            </a:r>
            <a:r>
              <a:rPr lang="it-IT" b="1" baseline="0" dirty="0" smtClean="0"/>
              <a:t>approccio </a:t>
            </a:r>
            <a:r>
              <a:rPr lang="it-IT" b="1" baseline="0" dirty="0" err="1" smtClean="0"/>
              <a:t>ecoregionale</a:t>
            </a:r>
            <a:r>
              <a:rPr lang="it-IT" baseline="0" dirty="0" smtClean="0"/>
              <a:t>” ossia la focalizzazione dell’impegno dell’Associazione in 238 </a:t>
            </a:r>
            <a:r>
              <a:rPr lang="it-IT" baseline="0" dirty="0" err="1" smtClean="0"/>
              <a:t>ecoregioni</a:t>
            </a:r>
            <a:r>
              <a:rPr lang="it-IT" baseline="0" dirty="0" smtClean="0"/>
              <a:t> che presentano la maggiore ricchezza in biodiversità sul Pianeta e che vede, a fronte di risorse scarse della società civile organizzata, nel lavoro di pianificazione, implementazione e monitoraggio di Piani </a:t>
            </a:r>
            <a:r>
              <a:rPr lang="it-IT" baseline="0" dirty="0" err="1" smtClean="0"/>
              <a:t>ecoregionali</a:t>
            </a:r>
            <a:r>
              <a:rPr lang="it-IT" baseline="0" dirty="0" smtClean="0"/>
              <a:t> in collaborazione con molteplici attori lo strumento per raggiungere gli obiettivi di conservazione della biodiversità.</a:t>
            </a:r>
          </a:p>
          <a:p>
            <a:pPr marL="0" marR="0" indent="0" algn="l" defTabSz="457200" rtl="0" eaLnBrk="0" fontAlgn="base" latinLnBrk="0" hangingPunct="0">
              <a:lnSpc>
                <a:spcPct val="100000"/>
              </a:lnSpc>
              <a:spcBef>
                <a:spcPct val="30000"/>
              </a:spcBef>
              <a:spcAft>
                <a:spcPct val="0"/>
              </a:spcAft>
              <a:buClrTx/>
              <a:buSzTx/>
              <a:buFontTx/>
              <a:buNone/>
              <a:tabLst/>
              <a:defRPr/>
            </a:pPr>
            <a:r>
              <a:rPr lang="it-IT" baseline="0" dirty="0" smtClean="0"/>
              <a:t>L’Italia è interessata dalla presenza di due </a:t>
            </a:r>
            <a:r>
              <a:rPr lang="it-IT" baseline="0" dirty="0" err="1" smtClean="0"/>
              <a:t>ecoregioni</a:t>
            </a:r>
            <a:r>
              <a:rPr lang="it-IT" baseline="0" dirty="0" smtClean="0"/>
              <a:t>: Alpi e Mediterraneo.</a:t>
            </a:r>
          </a:p>
          <a:p>
            <a:endParaRPr lang="it-IT" baseline="0" dirty="0" smtClean="0"/>
          </a:p>
          <a:p>
            <a:endParaRPr lang="it-IT" baseline="0" dirty="0" smtClean="0"/>
          </a:p>
        </p:txBody>
      </p:sp>
      <p:sp>
        <p:nvSpPr>
          <p:cNvPr id="4" name="Segnaposto numero diapositiva 3"/>
          <p:cNvSpPr>
            <a:spLocks noGrp="1"/>
          </p:cNvSpPr>
          <p:nvPr>
            <p:ph type="sldNum" sz="quarter" idx="10"/>
          </p:nvPr>
        </p:nvSpPr>
        <p:spPr/>
        <p:txBody>
          <a:bodyPr/>
          <a:lstStyle/>
          <a:p>
            <a:pPr>
              <a:defRPr/>
            </a:pPr>
            <a:fld id="{3D95D17E-4558-4982-A717-275996F5AB6C}" type="slidenum">
              <a:rPr lang="en-IE" smtClean="0"/>
              <a:pPr>
                <a:defRPr/>
              </a:pPr>
              <a:t>22</a:t>
            </a:fld>
            <a:endParaRPr lang="en-IE"/>
          </a:p>
        </p:txBody>
      </p:sp>
    </p:spTree>
    <p:extLst>
      <p:ext uri="{BB962C8B-B14F-4D97-AF65-F5344CB8AC3E}">
        <p14:creationId xmlns:p14="http://schemas.microsoft.com/office/powerpoint/2010/main" val="9438532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1" y="4286993"/>
            <a:ext cx="5486400" cy="4560125"/>
          </a:xfrm>
        </p:spPr>
        <p:txBody>
          <a:bodyPr>
            <a:normAutofit/>
          </a:bodyPr>
          <a:lstStyle/>
          <a:p>
            <a:r>
              <a:rPr lang="en-GB" sz="1000" dirty="0" err="1" smtClean="0"/>
              <a:t>Descrizione</a:t>
            </a:r>
            <a:r>
              <a:rPr lang="en-GB" sz="1000" baseline="0" dirty="0" smtClean="0"/>
              <a:t> </a:t>
            </a:r>
            <a:r>
              <a:rPr lang="en-GB" sz="1000" baseline="0" dirty="0" err="1" smtClean="0"/>
              <a:t>diapositiva</a:t>
            </a:r>
            <a:r>
              <a:rPr lang="en-GB" sz="1000" baseline="0" dirty="0" smtClean="0"/>
              <a:t> 23: </a:t>
            </a:r>
            <a:r>
              <a:rPr lang="it-IT" sz="1000" b="1" baseline="0" dirty="0" smtClean="0"/>
              <a:t>E per affrontare le attuali sfide come WWF è organizzato oggi</a:t>
            </a:r>
            <a:r>
              <a:rPr lang="it-IT" sz="1000" baseline="0" dirty="0" smtClean="0"/>
              <a:t>? </a:t>
            </a:r>
          </a:p>
          <a:p>
            <a:r>
              <a:rPr lang="it-IT" sz="1000" baseline="0" dirty="0" smtClean="0"/>
              <a:t>Nel 2015 il WWF ha avviato una </a:t>
            </a:r>
            <a:r>
              <a:rPr lang="it-IT" sz="1000" b="1" baseline="0" dirty="0" smtClean="0"/>
              <a:t>trasformazione organizzativa </a:t>
            </a:r>
            <a:r>
              <a:rPr lang="it-IT" sz="1000" baseline="0" dirty="0" smtClean="0"/>
              <a:t>per affrontare la perdita progressiva di biodiversità e per concentrare risorse e sforzi con una particolare attenzione all’innovazione.</a:t>
            </a:r>
          </a:p>
          <a:p>
            <a:pPr marL="0" marR="0" indent="0" algn="l" defTabSz="457200" rtl="0" eaLnBrk="0" fontAlgn="base" latinLnBrk="0" hangingPunct="0">
              <a:lnSpc>
                <a:spcPct val="100000"/>
              </a:lnSpc>
              <a:spcBef>
                <a:spcPct val="30000"/>
              </a:spcBef>
              <a:spcAft>
                <a:spcPct val="0"/>
              </a:spcAft>
              <a:buClrTx/>
              <a:buSzTx/>
              <a:buFontTx/>
              <a:buNone/>
              <a:tabLst/>
              <a:defRPr/>
            </a:pPr>
            <a:r>
              <a:rPr lang="it-IT" sz="1000" baseline="0" dirty="0" err="1" smtClean="0"/>
              <a:t>ll</a:t>
            </a:r>
            <a:r>
              <a:rPr lang="it-IT" sz="1000" baseline="0" dirty="0" smtClean="0"/>
              <a:t> nuovo Programma e la struttura internazionale si sta infatti riorganizzando rispetto a </a:t>
            </a:r>
            <a:r>
              <a:rPr lang="it-IT" sz="1000" b="1" baseline="0" dirty="0" smtClean="0"/>
              <a:t>gruppi di lavoro («</a:t>
            </a:r>
            <a:r>
              <a:rPr lang="it-IT" sz="1000" b="1" baseline="0" dirty="0" err="1" smtClean="0"/>
              <a:t>Practice</a:t>
            </a:r>
            <a:r>
              <a:rPr lang="it-IT" sz="1000" b="1" baseline="0" dirty="0" smtClean="0"/>
              <a:t>») </a:t>
            </a:r>
            <a:r>
              <a:rPr lang="it-IT" sz="1000" baseline="0" dirty="0" smtClean="0"/>
              <a:t>che funzionano come delle community (reti di staff a livello internazionale) impegnati rispetto a </a:t>
            </a:r>
            <a:r>
              <a:rPr lang="it-IT" sz="1000" b="1" baseline="0" dirty="0" smtClean="0"/>
              <a:t>6 Obiettivi globali </a:t>
            </a:r>
            <a:r>
              <a:rPr lang="it-IT" sz="1000" baseline="0" dirty="0" smtClean="0"/>
              <a:t>(</a:t>
            </a:r>
            <a:r>
              <a:rPr lang="it-IT" sz="1000" baseline="0" dirty="0" err="1" smtClean="0"/>
              <a:t>vd</a:t>
            </a:r>
            <a:r>
              <a:rPr lang="it-IT" sz="1000" baseline="0" dirty="0" smtClean="0"/>
              <a:t>. Elenco nella diapositiva) </a:t>
            </a:r>
            <a:r>
              <a:rPr lang="it-IT" sz="1000" b="1" baseline="0" dirty="0" smtClean="0"/>
              <a:t>da raggiungere entro il 2025.</a:t>
            </a:r>
            <a:r>
              <a:rPr lang="it-IT" sz="1000" baseline="0" dirty="0" smtClean="0"/>
              <a:t> A questi si aggiungono inoltre </a:t>
            </a:r>
            <a:r>
              <a:rPr lang="it-IT" sz="1000" b="1" baseline="0" dirty="0" smtClean="0"/>
              <a:t>3 obiettivi «trasversali» che riguardano «drivers», ossia determinanti cruciali, “dinamiche globali” </a:t>
            </a:r>
            <a:r>
              <a:rPr lang="it-IT" sz="1000" baseline="0" dirty="0" smtClean="0"/>
              <a:t>che vanno ben orientati per assicurare la conservazione della biodiversità: la </a:t>
            </a:r>
            <a:r>
              <a:rPr lang="it-IT" sz="1000" b="1" baseline="0" dirty="0" err="1" smtClean="0"/>
              <a:t>governance</a:t>
            </a:r>
            <a:r>
              <a:rPr lang="it-IT" sz="1000" baseline="0" dirty="0" smtClean="0"/>
              <a:t> (dalla policy ai sistemi partecipativi, ossia tutti i sistemi, istituzionali e non, che gestiscono le risorse naturali e che quindi ne “guidano” la tutela e/o il degrado), i </a:t>
            </a:r>
            <a:r>
              <a:rPr lang="it-IT" sz="1000" b="1" baseline="0" dirty="0" smtClean="0"/>
              <a:t>mercati </a:t>
            </a:r>
            <a:r>
              <a:rPr lang="it-IT" sz="1000" baseline="0" dirty="0" smtClean="0"/>
              <a:t>(per orientare questi e i sistemi di consumo ad essi connessi verso la sostenibilità) e la </a:t>
            </a:r>
            <a:r>
              <a:rPr lang="it-IT" sz="1000" b="1" baseline="0" dirty="0" smtClean="0"/>
              <a:t>finanza</a:t>
            </a:r>
            <a:r>
              <a:rPr lang="it-IT" sz="1000" baseline="0" dirty="0" smtClean="0"/>
              <a:t>.</a:t>
            </a:r>
          </a:p>
          <a:p>
            <a:pPr marL="0" marR="0" indent="0" algn="l" defTabSz="457200" rtl="0" eaLnBrk="0" fontAlgn="base" latinLnBrk="0" hangingPunct="0">
              <a:lnSpc>
                <a:spcPct val="100000"/>
              </a:lnSpc>
              <a:spcBef>
                <a:spcPct val="30000"/>
              </a:spcBef>
              <a:spcAft>
                <a:spcPct val="0"/>
              </a:spcAft>
              <a:buClrTx/>
              <a:buSzTx/>
              <a:buFontTx/>
              <a:buNone/>
              <a:tabLst/>
              <a:defRPr/>
            </a:pPr>
            <a:r>
              <a:rPr lang="it-IT" sz="1000" baseline="0" dirty="0" smtClean="0"/>
              <a:t>A livello territoriale inoltre il WWF si sta impegnando per essere maggiormente presente </a:t>
            </a:r>
            <a:r>
              <a:rPr lang="it-IT" sz="1000" b="1" baseline="0" dirty="0" smtClean="0"/>
              <a:t>in Africa e nel Sud-est asiatico</a:t>
            </a:r>
            <a:r>
              <a:rPr lang="it-IT" sz="1000" baseline="0" dirty="0" smtClean="0"/>
              <a:t>.</a:t>
            </a:r>
          </a:p>
          <a:p>
            <a:endParaRPr lang="en-GB" sz="1000" dirty="0"/>
          </a:p>
        </p:txBody>
      </p:sp>
      <p:sp>
        <p:nvSpPr>
          <p:cNvPr id="4" name="Slide Number Placeholder 3"/>
          <p:cNvSpPr>
            <a:spLocks noGrp="1"/>
          </p:cNvSpPr>
          <p:nvPr>
            <p:ph type="sldNum" sz="quarter" idx="10"/>
          </p:nvPr>
        </p:nvSpPr>
        <p:spPr/>
        <p:txBody>
          <a:bodyPr/>
          <a:lstStyle/>
          <a:p>
            <a:fld id="{59564737-8310-4460-9C47-F63E71A2C63D}" type="slidenum">
              <a:rPr lang="en-IE" smtClean="0"/>
              <a:pPr/>
              <a:t>23</a:t>
            </a:fld>
            <a:endParaRPr lang="en-IE"/>
          </a:p>
        </p:txBody>
      </p:sp>
    </p:spTree>
    <p:extLst>
      <p:ext uri="{BB962C8B-B14F-4D97-AF65-F5344CB8AC3E}">
        <p14:creationId xmlns:p14="http://schemas.microsoft.com/office/powerpoint/2010/main" val="20269694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EAC6C1F5-AE54-4755-9971-C78608051286}" type="slidenum">
              <a:rPr lang="it-IT"/>
              <a:pPr/>
              <a:t>24</a:t>
            </a:fld>
            <a:endParaRPr lang="it-IT"/>
          </a:p>
        </p:txBody>
      </p:sp>
      <p:sp>
        <p:nvSpPr>
          <p:cNvPr id="63491" name="Rectangle 2"/>
          <p:cNvSpPr>
            <a:spLocks noGrp="1" noRot="1" noChangeAspect="1" noChangeArrowheads="1" noTextEdit="1"/>
          </p:cNvSpPr>
          <p:nvPr>
            <p:ph type="sldImg"/>
          </p:nvPr>
        </p:nvSpPr>
        <p:spPr>
          <a:xfrm>
            <a:off x="1143000" y="685800"/>
            <a:ext cx="4572000" cy="3429000"/>
          </a:xfrm>
          <a:ln/>
        </p:spPr>
      </p:sp>
      <p:sp>
        <p:nvSpPr>
          <p:cNvPr id="63492" name="Rectangle 3"/>
          <p:cNvSpPr>
            <a:spLocks noGrp="1" noChangeArrowheads="1"/>
          </p:cNvSpPr>
          <p:nvPr>
            <p:ph type="body" idx="1"/>
          </p:nvPr>
        </p:nvSpPr>
        <p:spPr>
          <a:noFill/>
          <a:ln/>
        </p:spPr>
        <p:txBody>
          <a:bodyPr/>
          <a:lstStyle/>
          <a:p>
            <a:pPr eaLnBrk="1" hangingPunct="1"/>
            <a:r>
              <a:rPr lang="it-IT" dirty="0" smtClean="0"/>
              <a:t>Sempre nell’ambito della descrizione di come agisce il WWF per affrontare i problemi della perdita di biodiversità</a:t>
            </a:r>
            <a:r>
              <a:rPr lang="it-IT" baseline="0" dirty="0" smtClean="0"/>
              <a:t> e per aumentare la sostenibilità delle comunità, questa diapositiva descrive una serie di strumenti (che sono poi anche quelli del WWF Italia, </a:t>
            </a:r>
            <a:r>
              <a:rPr lang="it-IT" baseline="0" dirty="0" err="1" smtClean="0"/>
              <a:t>vd</a:t>
            </a:r>
            <a:r>
              <a:rPr lang="it-IT" baseline="0" dirty="0" smtClean="0"/>
              <a:t>. passaggio dal WWF nel mondo al WWF Italia a partire dalla diapositiva successiva).</a:t>
            </a:r>
          </a:p>
          <a:p>
            <a:pPr eaLnBrk="1" hangingPunct="1"/>
            <a:endParaRPr lang="it-IT" baseline="0" dirty="0" smtClean="0"/>
          </a:p>
          <a:p>
            <a:pPr eaLnBrk="1" hangingPunct="1"/>
            <a:r>
              <a:rPr lang="it-IT" baseline="0" dirty="0" smtClean="0"/>
              <a:t>Nota: </a:t>
            </a:r>
            <a:r>
              <a:rPr lang="it-IT" baseline="0" dirty="0" err="1" smtClean="0"/>
              <a:t>Advocacy</a:t>
            </a:r>
            <a:r>
              <a:rPr lang="it-IT" baseline="0" dirty="0" smtClean="0"/>
              <a:t> è un termine abbastanza recente che riunisce tutte le attività tipiche della società civile organizzata, dalla sensibilizzazione su un tema specifico, all’attivazione di cittadini, comunità, gruppi fino alla richiesta di leggi specifiche o azioni sugli organi decisionali, orientando così le politiche pubbliche.</a:t>
            </a:r>
            <a:endParaRPr lang="it-IT" dirty="0" smtClean="0"/>
          </a:p>
        </p:txBody>
      </p:sp>
    </p:spTree>
    <p:extLst>
      <p:ext uri="{BB962C8B-B14F-4D97-AF65-F5344CB8AC3E}">
        <p14:creationId xmlns:p14="http://schemas.microsoft.com/office/powerpoint/2010/main" val="17424033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p:spPr>
        <p:txBody>
          <a:bodyPr/>
          <a:lstStyle/>
          <a:p>
            <a:pPr eaLnBrk="1" hangingPunct="1"/>
            <a:r>
              <a:rPr lang="en-US" altLang="en-US" dirty="0" smtClean="0"/>
              <a:t>Questa </a:t>
            </a:r>
            <a:r>
              <a:rPr lang="en-US" altLang="en-US" dirty="0" err="1" smtClean="0"/>
              <a:t>diapositiva</a:t>
            </a:r>
            <a:r>
              <a:rPr lang="en-US" altLang="en-US" dirty="0" smtClean="0"/>
              <a:t> serve per </a:t>
            </a:r>
            <a:r>
              <a:rPr lang="en-US" altLang="en-US" dirty="0" err="1" smtClean="0"/>
              <a:t>il</a:t>
            </a:r>
            <a:r>
              <a:rPr lang="en-US" altLang="en-US" dirty="0" smtClean="0"/>
              <a:t> </a:t>
            </a:r>
            <a:r>
              <a:rPr lang="en-US" altLang="en-US" dirty="0" err="1" smtClean="0"/>
              <a:t>passaggio</a:t>
            </a:r>
            <a:r>
              <a:rPr lang="en-US" altLang="en-US" dirty="0" smtClean="0"/>
              <a:t> dal </a:t>
            </a:r>
            <a:r>
              <a:rPr lang="en-US" altLang="en-US" dirty="0" err="1" smtClean="0"/>
              <a:t>tema</a:t>
            </a:r>
            <a:r>
              <a:rPr lang="en-US" altLang="en-US" dirty="0" smtClean="0"/>
              <a:t> del WWF </a:t>
            </a:r>
            <a:r>
              <a:rPr lang="en-US" altLang="en-US" dirty="0" err="1" smtClean="0"/>
              <a:t>nel</a:t>
            </a:r>
            <a:r>
              <a:rPr lang="en-US" altLang="en-US" dirty="0" smtClean="0"/>
              <a:t> </a:t>
            </a:r>
            <a:r>
              <a:rPr lang="en-US" altLang="en-US" dirty="0" err="1" smtClean="0"/>
              <a:t>mondo</a:t>
            </a:r>
            <a:r>
              <a:rPr lang="en-US" altLang="en-US" dirty="0" smtClean="0"/>
              <a:t> al WWF</a:t>
            </a:r>
            <a:r>
              <a:rPr lang="en-US" altLang="en-US" baseline="0" dirty="0" smtClean="0"/>
              <a:t> in Italia.</a:t>
            </a:r>
            <a:endParaRPr lang="en-US" altLang="en-US" dirty="0" smtClean="0"/>
          </a:p>
        </p:txBody>
      </p:sp>
    </p:spTree>
    <p:extLst>
      <p:ext uri="{BB962C8B-B14F-4D97-AF65-F5344CB8AC3E}">
        <p14:creationId xmlns:p14="http://schemas.microsoft.com/office/powerpoint/2010/main" val="14863954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Descrizione</a:t>
            </a:r>
            <a:r>
              <a:rPr lang="en-GB" baseline="0" dirty="0" smtClean="0"/>
              <a:t> </a:t>
            </a:r>
            <a:r>
              <a:rPr lang="en-GB" baseline="0" dirty="0" err="1" smtClean="0"/>
              <a:t>diapositiva</a:t>
            </a:r>
            <a:r>
              <a:rPr lang="en-GB" baseline="0" dirty="0" smtClean="0"/>
              <a:t> 26:</a:t>
            </a:r>
          </a:p>
          <a:p>
            <a:r>
              <a:rPr lang="en-GB" baseline="0" dirty="0" smtClean="0"/>
              <a:t>Da </a:t>
            </a:r>
            <a:r>
              <a:rPr lang="en-GB" baseline="0" dirty="0" err="1" smtClean="0"/>
              <a:t>esperienze</a:t>
            </a:r>
            <a:r>
              <a:rPr lang="en-GB" baseline="0" dirty="0" smtClean="0"/>
              <a:t> di </a:t>
            </a:r>
            <a:r>
              <a:rPr lang="en-GB" baseline="0" dirty="0" err="1" smtClean="0"/>
              <a:t>alcune</a:t>
            </a:r>
            <a:r>
              <a:rPr lang="en-GB" baseline="0" dirty="0" smtClean="0"/>
              <a:t> OA è </a:t>
            </a:r>
            <a:r>
              <a:rPr lang="en-GB" baseline="0" dirty="0" err="1" smtClean="0"/>
              <a:t>emerso</a:t>
            </a:r>
            <a:r>
              <a:rPr lang="en-GB" baseline="0" dirty="0" smtClean="0"/>
              <a:t> </a:t>
            </a:r>
            <a:r>
              <a:rPr lang="en-GB" baseline="0" dirty="0" err="1" smtClean="0"/>
              <a:t>che</a:t>
            </a:r>
            <a:r>
              <a:rPr lang="en-GB" baseline="0" dirty="0" smtClean="0"/>
              <a:t> </a:t>
            </a:r>
            <a:r>
              <a:rPr lang="en-GB" baseline="0" dirty="0" err="1" smtClean="0"/>
              <a:t>raccontare</a:t>
            </a:r>
            <a:r>
              <a:rPr lang="en-GB" baseline="0" dirty="0" smtClean="0"/>
              <a:t> </a:t>
            </a:r>
            <a:r>
              <a:rPr lang="en-GB" baseline="0" dirty="0" err="1" smtClean="0"/>
              <a:t>questo</a:t>
            </a:r>
            <a:r>
              <a:rPr lang="en-GB" baseline="0" dirty="0" smtClean="0"/>
              <a:t> </a:t>
            </a:r>
            <a:r>
              <a:rPr lang="en-GB" baseline="0" dirty="0" err="1" smtClean="0"/>
              <a:t>particolare</a:t>
            </a:r>
            <a:r>
              <a:rPr lang="en-GB" baseline="0" dirty="0" smtClean="0"/>
              <a:t> </a:t>
            </a:r>
            <a:r>
              <a:rPr lang="en-GB" baseline="0" dirty="0" err="1" smtClean="0"/>
              <a:t>permette</a:t>
            </a:r>
            <a:r>
              <a:rPr lang="en-GB" baseline="0" dirty="0" smtClean="0"/>
              <a:t> di “far </a:t>
            </a:r>
            <a:r>
              <a:rPr lang="en-GB" baseline="0" dirty="0" err="1" smtClean="0"/>
              <a:t>sentire</a:t>
            </a:r>
            <a:r>
              <a:rPr lang="en-GB" baseline="0" dirty="0" smtClean="0"/>
              <a:t>” </a:t>
            </a:r>
            <a:r>
              <a:rPr lang="en-GB" baseline="0" dirty="0" err="1" smtClean="0"/>
              <a:t>che</a:t>
            </a:r>
            <a:r>
              <a:rPr lang="en-GB" baseline="0" dirty="0" smtClean="0"/>
              <a:t> </a:t>
            </a:r>
            <a:r>
              <a:rPr lang="en-GB" baseline="0" dirty="0" err="1" smtClean="0"/>
              <a:t>il</a:t>
            </a:r>
            <a:r>
              <a:rPr lang="en-GB" baseline="0" dirty="0" smtClean="0"/>
              <a:t> </a:t>
            </a:r>
            <a:r>
              <a:rPr lang="en-GB" baseline="0" dirty="0" err="1" smtClean="0"/>
              <a:t>cambiamento</a:t>
            </a:r>
            <a:r>
              <a:rPr lang="en-GB" baseline="0" dirty="0" smtClean="0"/>
              <a:t> è </a:t>
            </a:r>
            <a:r>
              <a:rPr lang="en-GB" baseline="0" dirty="0" err="1" smtClean="0"/>
              <a:t>possibile</a:t>
            </a:r>
            <a:r>
              <a:rPr lang="en-GB" baseline="0" dirty="0" smtClean="0"/>
              <a:t> e </a:t>
            </a:r>
            <a:r>
              <a:rPr lang="en-GB" baseline="0" dirty="0" err="1" smtClean="0"/>
              <a:t>che</a:t>
            </a:r>
            <a:r>
              <a:rPr lang="en-GB" baseline="0" dirty="0" smtClean="0"/>
              <a:t> la </a:t>
            </a:r>
            <a:r>
              <a:rPr lang="en-GB" baseline="0" dirty="0" err="1" smtClean="0"/>
              <a:t>passione</a:t>
            </a:r>
            <a:r>
              <a:rPr lang="en-GB" baseline="0" dirty="0" smtClean="0"/>
              <a:t> </a:t>
            </a:r>
            <a:r>
              <a:rPr lang="en-GB" baseline="0" dirty="0" err="1" smtClean="0"/>
              <a:t>può</a:t>
            </a:r>
            <a:r>
              <a:rPr lang="en-GB" baseline="0" dirty="0" smtClean="0"/>
              <a:t> </a:t>
            </a:r>
            <a:r>
              <a:rPr lang="en-GB" baseline="0" dirty="0" err="1" smtClean="0"/>
              <a:t>portare</a:t>
            </a:r>
            <a:r>
              <a:rPr lang="en-GB" baseline="0" dirty="0" smtClean="0"/>
              <a:t> a </a:t>
            </a:r>
            <a:r>
              <a:rPr lang="en-GB" baseline="0" dirty="0" err="1" smtClean="0"/>
              <a:t>trasformare</a:t>
            </a:r>
            <a:r>
              <a:rPr lang="en-GB" baseline="0" dirty="0" smtClean="0"/>
              <a:t> le </a:t>
            </a:r>
            <a:r>
              <a:rPr lang="en-GB" baseline="0" dirty="0" err="1" smtClean="0"/>
              <a:t>cose</a:t>
            </a:r>
            <a:r>
              <a:rPr lang="en-GB" baseline="0" dirty="0" smtClean="0"/>
              <a:t>, </a:t>
            </a:r>
            <a:r>
              <a:rPr lang="en-GB" baseline="0" dirty="0" err="1" smtClean="0"/>
              <a:t>addirittura</a:t>
            </a:r>
            <a:r>
              <a:rPr lang="en-GB" baseline="0" dirty="0" smtClean="0"/>
              <a:t> a dare </a:t>
            </a:r>
            <a:r>
              <a:rPr lang="en-GB" baseline="0" dirty="0" err="1" smtClean="0"/>
              <a:t>gambe</a:t>
            </a:r>
            <a:r>
              <a:rPr lang="en-GB" baseline="0" dirty="0" smtClean="0"/>
              <a:t> e </a:t>
            </a:r>
            <a:r>
              <a:rPr lang="en-GB" baseline="0" dirty="0" err="1" smtClean="0"/>
              <a:t>storia</a:t>
            </a:r>
            <a:r>
              <a:rPr lang="en-GB" baseline="0" dirty="0" smtClean="0"/>
              <a:t> a un </a:t>
            </a:r>
            <a:r>
              <a:rPr lang="en-GB" baseline="0" dirty="0" err="1" smtClean="0"/>
              <a:t>sogno</a:t>
            </a:r>
            <a:r>
              <a:rPr lang="en-GB" baseline="0" dirty="0" smtClean="0"/>
              <a:t> come </a:t>
            </a:r>
            <a:r>
              <a:rPr lang="en-GB" baseline="0" dirty="0" err="1" smtClean="0"/>
              <a:t>quello</a:t>
            </a:r>
            <a:r>
              <a:rPr lang="en-GB" baseline="0" dirty="0" smtClean="0"/>
              <a:t> di </a:t>
            </a:r>
            <a:r>
              <a:rPr lang="en-GB" baseline="0" dirty="0" err="1" smtClean="0"/>
              <a:t>salvare</a:t>
            </a:r>
            <a:r>
              <a:rPr lang="en-GB" baseline="0" dirty="0" smtClean="0"/>
              <a:t> la </a:t>
            </a:r>
            <a:r>
              <a:rPr lang="en-GB" baseline="0" dirty="0" err="1" smtClean="0"/>
              <a:t>natura</a:t>
            </a:r>
            <a:r>
              <a:rPr lang="en-GB" baseline="0" dirty="0" smtClean="0"/>
              <a:t>.</a:t>
            </a:r>
          </a:p>
          <a:p>
            <a:r>
              <a:rPr lang="en-GB" baseline="0" dirty="0" smtClean="0"/>
              <a:t>La </a:t>
            </a:r>
            <a:r>
              <a:rPr lang="en-GB" baseline="0" dirty="0" err="1" smtClean="0"/>
              <a:t>diapositiva</a:t>
            </a:r>
            <a:r>
              <a:rPr lang="en-GB" baseline="0" dirty="0" smtClean="0"/>
              <a:t> è </a:t>
            </a:r>
            <a:r>
              <a:rPr lang="en-GB" baseline="0" dirty="0" err="1" smtClean="0"/>
              <a:t>stata</a:t>
            </a:r>
            <a:r>
              <a:rPr lang="en-GB" baseline="0" dirty="0" smtClean="0"/>
              <a:t> </a:t>
            </a:r>
            <a:r>
              <a:rPr lang="en-GB" baseline="0" dirty="0" err="1" smtClean="0"/>
              <a:t>segnalata</a:t>
            </a:r>
            <a:r>
              <a:rPr lang="en-GB" baseline="0" dirty="0" smtClean="0"/>
              <a:t> da Anastasia Felice </a:t>
            </a:r>
            <a:r>
              <a:rPr lang="en-GB" baseline="0" dirty="0" err="1" smtClean="0"/>
              <a:t>dell’OA</a:t>
            </a:r>
            <a:r>
              <a:rPr lang="en-GB" baseline="0" dirty="0" smtClean="0"/>
              <a:t> Molise.</a:t>
            </a:r>
          </a:p>
          <a:p>
            <a:pPr marL="0" marR="0" indent="0" algn="l" defTabSz="457200" rtl="0" eaLnBrk="0" fontAlgn="base" latinLnBrk="0" hangingPunct="0">
              <a:lnSpc>
                <a:spcPct val="100000"/>
              </a:lnSpc>
              <a:spcBef>
                <a:spcPct val="30000"/>
              </a:spcBef>
              <a:spcAft>
                <a:spcPct val="0"/>
              </a:spcAft>
              <a:buClrTx/>
              <a:buSzTx/>
              <a:buFontTx/>
              <a:buNone/>
              <a:tabLst/>
              <a:defRPr/>
            </a:pPr>
            <a:r>
              <a:rPr lang="en-GB" baseline="0" dirty="0" err="1" smtClean="0"/>
              <a:t>Raccontando</a:t>
            </a:r>
            <a:r>
              <a:rPr lang="en-GB" baseline="0" dirty="0" smtClean="0"/>
              <a:t> la </a:t>
            </a:r>
            <a:r>
              <a:rPr lang="en-GB" baseline="0" dirty="0" err="1" smtClean="0"/>
              <a:t>nascita</a:t>
            </a:r>
            <a:r>
              <a:rPr lang="en-GB" baseline="0" dirty="0" smtClean="0"/>
              <a:t> del WWF, </a:t>
            </a:r>
            <a:r>
              <a:rPr lang="en-GB" baseline="0" dirty="0" err="1" smtClean="0"/>
              <a:t>si</a:t>
            </a:r>
            <a:r>
              <a:rPr lang="en-GB" baseline="0" dirty="0" smtClean="0"/>
              <a:t> </a:t>
            </a:r>
            <a:r>
              <a:rPr lang="en-GB" baseline="0" dirty="0" err="1" smtClean="0"/>
              <a:t>possono</a:t>
            </a:r>
            <a:r>
              <a:rPr lang="en-GB" baseline="0" dirty="0" smtClean="0"/>
              <a:t> dare </a:t>
            </a:r>
            <a:r>
              <a:rPr lang="en-GB" baseline="0" dirty="0" err="1" smtClean="0"/>
              <a:t>anche</a:t>
            </a:r>
            <a:r>
              <a:rPr lang="en-GB" baseline="0" dirty="0" smtClean="0"/>
              <a:t> </a:t>
            </a:r>
            <a:r>
              <a:rPr lang="en-GB" baseline="0" dirty="0" err="1" smtClean="0"/>
              <a:t>particolari</a:t>
            </a:r>
            <a:r>
              <a:rPr lang="en-GB" baseline="0" dirty="0" smtClean="0"/>
              <a:t> </a:t>
            </a:r>
            <a:r>
              <a:rPr lang="en-GB" baseline="0" dirty="0" err="1" smtClean="0"/>
              <a:t>che</a:t>
            </a:r>
            <a:r>
              <a:rPr lang="en-GB" baseline="0" dirty="0" smtClean="0"/>
              <a:t> </a:t>
            </a:r>
            <a:r>
              <a:rPr lang="en-GB" baseline="0" dirty="0" err="1" smtClean="0"/>
              <a:t>spesso</a:t>
            </a:r>
            <a:r>
              <a:rPr lang="en-GB" baseline="0" dirty="0" smtClean="0"/>
              <a:t> </a:t>
            </a:r>
            <a:r>
              <a:rPr lang="en-GB" baseline="0" dirty="0" err="1" smtClean="0"/>
              <a:t>Fulco</a:t>
            </a:r>
            <a:r>
              <a:rPr lang="en-GB" baseline="0" dirty="0" smtClean="0"/>
              <a:t> </a:t>
            </a:r>
            <a:r>
              <a:rPr lang="en-GB" baseline="0" dirty="0" err="1" smtClean="0"/>
              <a:t>racconta</a:t>
            </a:r>
            <a:r>
              <a:rPr lang="en-GB" baseline="0" dirty="0" smtClean="0"/>
              <a:t> e </a:t>
            </a:r>
            <a:r>
              <a:rPr lang="en-GB" baseline="0" dirty="0" err="1" smtClean="0"/>
              <a:t>che</a:t>
            </a:r>
            <a:r>
              <a:rPr lang="en-GB" baseline="0" dirty="0" smtClean="0"/>
              <a:t> </a:t>
            </a:r>
            <a:r>
              <a:rPr lang="en-GB" baseline="0" dirty="0" err="1" smtClean="0"/>
              <a:t>si</a:t>
            </a:r>
            <a:r>
              <a:rPr lang="en-GB" baseline="0" dirty="0" smtClean="0"/>
              <a:t> </a:t>
            </a:r>
            <a:r>
              <a:rPr lang="en-GB" baseline="0" dirty="0" err="1" smtClean="0"/>
              <a:t>possono</a:t>
            </a:r>
            <a:r>
              <a:rPr lang="en-GB" baseline="0" dirty="0" smtClean="0"/>
              <a:t> </a:t>
            </a:r>
            <a:r>
              <a:rPr lang="en-GB" baseline="0" dirty="0" err="1" smtClean="0"/>
              <a:t>trovare</a:t>
            </a:r>
            <a:r>
              <a:rPr lang="en-GB" baseline="0" dirty="0" smtClean="0"/>
              <a:t> </a:t>
            </a:r>
            <a:r>
              <a:rPr lang="en-GB" baseline="0" dirty="0" err="1" smtClean="0"/>
              <a:t>nel</a:t>
            </a:r>
            <a:r>
              <a:rPr lang="en-GB" baseline="0" dirty="0" smtClean="0"/>
              <a:t> </a:t>
            </a:r>
            <a:r>
              <a:rPr lang="en-GB" baseline="0" dirty="0" err="1" smtClean="0"/>
              <a:t>suo</a:t>
            </a:r>
            <a:r>
              <a:rPr lang="en-GB" baseline="0" dirty="0" smtClean="0"/>
              <a:t> </a:t>
            </a:r>
            <a:r>
              <a:rPr lang="en-GB" baseline="0" dirty="0" err="1" smtClean="0"/>
              <a:t>recente</a:t>
            </a:r>
            <a:r>
              <a:rPr lang="en-GB" baseline="0" dirty="0" smtClean="0"/>
              <a:t> </a:t>
            </a:r>
            <a:r>
              <a:rPr lang="en-GB" baseline="0" dirty="0" err="1" smtClean="0"/>
              <a:t>libro</a:t>
            </a:r>
            <a:r>
              <a:rPr lang="en-GB" baseline="0" dirty="0" smtClean="0"/>
              <a:t> (</a:t>
            </a:r>
            <a:r>
              <a:rPr lang="en-GB" baseline="0" dirty="0" err="1" smtClean="0"/>
              <a:t>vd</a:t>
            </a:r>
            <a:r>
              <a:rPr lang="en-GB" baseline="0" dirty="0" smtClean="0"/>
              <a:t>. F. </a:t>
            </a:r>
            <a:r>
              <a:rPr lang="en-GB" baseline="0" dirty="0" err="1" smtClean="0"/>
              <a:t>Pratesi</a:t>
            </a:r>
            <a:r>
              <a:rPr lang="en-GB" baseline="0" dirty="0" smtClean="0"/>
              <a:t>, </a:t>
            </a:r>
            <a:r>
              <a:rPr lang="it-IT" sz="1200" b="1" i="0" kern="1200" dirty="0" smtClean="0">
                <a:solidFill>
                  <a:schemeClr val="tx1"/>
                </a:solidFill>
                <a:effectLst/>
                <a:latin typeface="Calibri" pitchFamily="34" charset="0"/>
                <a:ea typeface="+mn-ea"/>
                <a:cs typeface="+mn-cs"/>
              </a:rPr>
              <a:t>In nome del panda. La mia lunga storia d'amore con la natura.</a:t>
            </a:r>
            <a:r>
              <a:rPr lang="it-IT" sz="1200" b="1" i="0" kern="1200" baseline="0" dirty="0" smtClean="0">
                <a:solidFill>
                  <a:schemeClr val="tx1"/>
                </a:solidFill>
                <a:effectLst/>
                <a:latin typeface="Calibri" pitchFamily="34" charset="0"/>
                <a:ea typeface="+mn-ea"/>
                <a:cs typeface="+mn-cs"/>
              </a:rPr>
              <a:t> </a:t>
            </a:r>
            <a:r>
              <a:rPr lang="it-IT" sz="1200" b="0" i="0" kern="1200" baseline="0" dirty="0" smtClean="0">
                <a:solidFill>
                  <a:schemeClr val="tx1"/>
                </a:solidFill>
                <a:effectLst/>
                <a:latin typeface="Calibri" pitchFamily="34" charset="0"/>
                <a:ea typeface="+mn-ea"/>
                <a:cs typeface="+mn-cs"/>
              </a:rPr>
              <a:t>Ed. </a:t>
            </a:r>
            <a:r>
              <a:rPr lang="it-IT" sz="1200" b="0" i="0" kern="1200" baseline="0" dirty="0" err="1" smtClean="0">
                <a:solidFill>
                  <a:schemeClr val="tx1"/>
                </a:solidFill>
                <a:effectLst/>
                <a:latin typeface="Calibri" pitchFamily="34" charset="0"/>
                <a:ea typeface="+mn-ea"/>
                <a:cs typeface="+mn-cs"/>
              </a:rPr>
              <a:t>Castelvecchi</a:t>
            </a:r>
            <a:r>
              <a:rPr lang="it-IT" sz="1200" b="0" i="0" kern="1200" baseline="0" dirty="0" smtClean="0">
                <a:solidFill>
                  <a:schemeClr val="tx1"/>
                </a:solidFill>
                <a:effectLst/>
                <a:latin typeface="Calibri" pitchFamily="34" charset="0"/>
                <a:ea typeface="+mn-ea"/>
                <a:cs typeface="+mn-cs"/>
              </a:rPr>
              <a:t>, 2016) e nei vari articoli del Rapporto sulla Natura d’Italia.</a:t>
            </a:r>
            <a:endParaRPr lang="it-IT" sz="1200" b="1" i="0" kern="1200" dirty="0" smtClean="0">
              <a:solidFill>
                <a:schemeClr val="tx1"/>
              </a:solidFill>
              <a:effectLst/>
              <a:latin typeface="Calibri" pitchFamily="34" charset="0"/>
              <a:ea typeface="+mn-ea"/>
              <a:cs typeface="+mn-cs"/>
            </a:endParaRPr>
          </a:p>
          <a:p>
            <a:endParaRPr lang="en-GB" dirty="0"/>
          </a:p>
        </p:txBody>
      </p:sp>
      <p:sp>
        <p:nvSpPr>
          <p:cNvPr id="4" name="Slide Number Placeholder 3"/>
          <p:cNvSpPr>
            <a:spLocks noGrp="1"/>
          </p:cNvSpPr>
          <p:nvPr>
            <p:ph type="sldNum" sz="quarter" idx="10"/>
          </p:nvPr>
        </p:nvSpPr>
        <p:spPr/>
        <p:txBody>
          <a:bodyPr/>
          <a:lstStyle/>
          <a:p>
            <a:pPr>
              <a:defRPr/>
            </a:pPr>
            <a:fld id="{3D95D17E-4558-4982-A717-275996F5AB6C}" type="slidenum">
              <a:rPr lang="en-IE" smtClean="0"/>
              <a:pPr>
                <a:defRPr/>
              </a:pPr>
              <a:t>26</a:t>
            </a:fld>
            <a:endParaRPr lang="en-IE"/>
          </a:p>
        </p:txBody>
      </p:sp>
    </p:spTree>
    <p:extLst>
      <p:ext uri="{BB962C8B-B14F-4D97-AF65-F5344CB8AC3E}">
        <p14:creationId xmlns:p14="http://schemas.microsoft.com/office/powerpoint/2010/main" val="853416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Descrizione</a:t>
            </a:r>
            <a:r>
              <a:rPr lang="en-GB" baseline="0" dirty="0" smtClean="0"/>
              <a:t> </a:t>
            </a:r>
            <a:r>
              <a:rPr lang="en-GB" baseline="0" dirty="0" err="1" smtClean="0"/>
              <a:t>diapositiva</a:t>
            </a:r>
            <a:r>
              <a:rPr lang="en-GB" baseline="0" dirty="0" smtClean="0"/>
              <a:t> 27:</a:t>
            </a:r>
          </a:p>
          <a:p>
            <a:r>
              <a:rPr lang="en-GB" baseline="0" dirty="0" smtClean="0"/>
              <a:t>Questa </a:t>
            </a:r>
            <a:r>
              <a:rPr lang="en-GB" baseline="0" dirty="0" err="1" smtClean="0"/>
              <a:t>diapositiva</a:t>
            </a:r>
            <a:r>
              <a:rPr lang="en-GB" baseline="0" dirty="0" smtClean="0"/>
              <a:t> è </a:t>
            </a:r>
            <a:r>
              <a:rPr lang="en-GB" baseline="0" dirty="0" err="1" smtClean="0"/>
              <a:t>importante</a:t>
            </a:r>
            <a:r>
              <a:rPr lang="en-GB" baseline="0" dirty="0" smtClean="0"/>
              <a:t> </a:t>
            </a:r>
            <a:r>
              <a:rPr lang="en-GB" baseline="0" dirty="0" err="1" smtClean="0"/>
              <a:t>perché</a:t>
            </a:r>
            <a:r>
              <a:rPr lang="en-GB" baseline="0" dirty="0" smtClean="0"/>
              <a:t> </a:t>
            </a:r>
            <a:r>
              <a:rPr lang="en-GB" baseline="0" dirty="0" err="1" smtClean="0"/>
              <a:t>spiega</a:t>
            </a:r>
            <a:r>
              <a:rPr lang="en-GB" baseline="0" dirty="0" smtClean="0"/>
              <a:t> </a:t>
            </a:r>
            <a:r>
              <a:rPr lang="en-GB" baseline="0" dirty="0" err="1" smtClean="0"/>
              <a:t>il</a:t>
            </a:r>
            <a:r>
              <a:rPr lang="en-GB" baseline="0" dirty="0" smtClean="0"/>
              <a:t> </a:t>
            </a:r>
            <a:r>
              <a:rPr lang="en-GB" b="1" baseline="0" dirty="0" err="1" smtClean="0"/>
              <a:t>rapporto</a:t>
            </a:r>
            <a:r>
              <a:rPr lang="en-GB" b="1" baseline="0" dirty="0" smtClean="0"/>
              <a:t> </a:t>
            </a:r>
            <a:r>
              <a:rPr lang="en-GB" b="1" baseline="0" dirty="0" err="1" smtClean="0"/>
              <a:t>tra</a:t>
            </a:r>
            <a:r>
              <a:rPr lang="en-GB" b="1" baseline="0" dirty="0" smtClean="0"/>
              <a:t> WWF Italia e la rete </a:t>
            </a:r>
            <a:r>
              <a:rPr lang="en-GB" b="1" baseline="0" dirty="0" err="1" smtClean="0"/>
              <a:t>internazionale</a:t>
            </a:r>
            <a:r>
              <a:rPr lang="en-GB" baseline="0" dirty="0" smtClean="0"/>
              <a:t>: </a:t>
            </a:r>
            <a:r>
              <a:rPr lang="en-GB" baseline="0" dirty="0" err="1" smtClean="0"/>
              <a:t>presentando</a:t>
            </a:r>
            <a:r>
              <a:rPr lang="en-GB" baseline="0" dirty="0" smtClean="0"/>
              <a:t> </a:t>
            </a:r>
            <a:r>
              <a:rPr lang="en-GB" baseline="0" dirty="0" err="1" smtClean="0"/>
              <a:t>queste</a:t>
            </a:r>
            <a:r>
              <a:rPr lang="en-GB" baseline="0" dirty="0" smtClean="0"/>
              <a:t> </a:t>
            </a:r>
            <a:r>
              <a:rPr lang="en-GB" baseline="0" dirty="0" err="1" smtClean="0"/>
              <a:t>informazioni</a:t>
            </a:r>
            <a:r>
              <a:rPr lang="en-GB" baseline="0" dirty="0" smtClean="0"/>
              <a:t>, è </a:t>
            </a:r>
            <a:r>
              <a:rPr lang="en-GB" baseline="0" dirty="0" err="1" smtClean="0"/>
              <a:t>importante</a:t>
            </a:r>
            <a:r>
              <a:rPr lang="en-GB" baseline="0" dirty="0" smtClean="0"/>
              <a:t> </a:t>
            </a:r>
            <a:r>
              <a:rPr lang="en-GB" baseline="0" dirty="0" err="1" smtClean="0"/>
              <a:t>ricordare</a:t>
            </a:r>
            <a:r>
              <a:rPr lang="en-GB" baseline="0" dirty="0" smtClean="0"/>
              <a:t> </a:t>
            </a:r>
            <a:r>
              <a:rPr lang="en-GB" baseline="0" dirty="0" err="1" smtClean="0"/>
              <a:t>che</a:t>
            </a:r>
            <a:r>
              <a:rPr lang="en-GB" baseline="0" dirty="0" smtClean="0"/>
              <a:t> </a:t>
            </a:r>
            <a:r>
              <a:rPr lang="en-GB" baseline="0" dirty="0" err="1" smtClean="0"/>
              <a:t>il</a:t>
            </a:r>
            <a:r>
              <a:rPr lang="en-GB" baseline="0" dirty="0" smtClean="0"/>
              <a:t> WWF non è </a:t>
            </a:r>
            <a:r>
              <a:rPr lang="en-GB" baseline="0" dirty="0" err="1" smtClean="0"/>
              <a:t>finanziato</a:t>
            </a:r>
            <a:r>
              <a:rPr lang="en-GB" baseline="0" dirty="0" smtClean="0"/>
              <a:t> a </a:t>
            </a:r>
            <a:r>
              <a:rPr lang="en-GB" baseline="0" dirty="0" err="1" smtClean="0"/>
              <a:t>livello</a:t>
            </a:r>
            <a:r>
              <a:rPr lang="en-GB" baseline="0" dirty="0" smtClean="0"/>
              <a:t> </a:t>
            </a:r>
            <a:r>
              <a:rPr lang="en-GB" baseline="0" dirty="0" err="1" smtClean="0"/>
              <a:t>internazionale</a:t>
            </a:r>
            <a:r>
              <a:rPr lang="en-GB" baseline="0" dirty="0" smtClean="0"/>
              <a:t> (</a:t>
            </a:r>
            <a:r>
              <a:rPr lang="en-GB" baseline="0" dirty="0" err="1" smtClean="0"/>
              <a:t>pensiero</a:t>
            </a:r>
            <a:r>
              <a:rPr lang="en-GB" baseline="0" dirty="0" smtClean="0"/>
              <a:t> </a:t>
            </a:r>
            <a:r>
              <a:rPr lang="en-GB" baseline="0" dirty="0" err="1" smtClean="0"/>
              <a:t>molto</a:t>
            </a:r>
            <a:r>
              <a:rPr lang="en-GB" baseline="0" dirty="0" smtClean="0"/>
              <a:t> </a:t>
            </a:r>
            <a:r>
              <a:rPr lang="en-GB" baseline="0" dirty="0" err="1" smtClean="0"/>
              <a:t>diffuso</a:t>
            </a:r>
            <a:r>
              <a:rPr lang="en-GB" baseline="0" dirty="0" smtClean="0"/>
              <a:t> </a:t>
            </a:r>
            <a:r>
              <a:rPr lang="en-GB" baseline="0" dirty="0" err="1" smtClean="0"/>
              <a:t>che</a:t>
            </a:r>
            <a:r>
              <a:rPr lang="en-GB" baseline="0" dirty="0" smtClean="0"/>
              <a:t> ci fa </a:t>
            </a:r>
            <a:r>
              <a:rPr lang="en-GB" baseline="0" dirty="0" err="1" smtClean="0"/>
              <a:t>apparire</a:t>
            </a:r>
            <a:r>
              <a:rPr lang="en-GB" baseline="0" dirty="0" smtClean="0"/>
              <a:t> </a:t>
            </a:r>
            <a:r>
              <a:rPr lang="en-GB" baseline="0" dirty="0" err="1" smtClean="0"/>
              <a:t>agli</a:t>
            </a:r>
            <a:r>
              <a:rPr lang="en-GB" baseline="0" dirty="0" smtClean="0"/>
              <a:t> </a:t>
            </a:r>
            <a:r>
              <a:rPr lang="en-GB" baseline="0" dirty="0" err="1" smtClean="0"/>
              <a:t>occhi</a:t>
            </a:r>
            <a:r>
              <a:rPr lang="en-GB" baseline="0" dirty="0" smtClean="0"/>
              <a:t> </a:t>
            </a:r>
            <a:r>
              <a:rPr lang="en-GB" baseline="0" dirty="0" err="1" smtClean="0"/>
              <a:t>dei</a:t>
            </a:r>
            <a:r>
              <a:rPr lang="en-GB" baseline="0" dirty="0" smtClean="0"/>
              <a:t> </a:t>
            </a:r>
            <a:r>
              <a:rPr lang="en-GB" baseline="0" dirty="0" err="1" smtClean="0"/>
              <a:t>più</a:t>
            </a:r>
            <a:r>
              <a:rPr lang="en-GB" baseline="0" dirty="0" smtClean="0"/>
              <a:t> come “</a:t>
            </a:r>
            <a:r>
              <a:rPr lang="en-GB" baseline="0" dirty="0" err="1" smtClean="0"/>
              <a:t>associazione</a:t>
            </a:r>
            <a:r>
              <a:rPr lang="en-GB" baseline="0" dirty="0" smtClean="0"/>
              <a:t> </a:t>
            </a:r>
            <a:r>
              <a:rPr lang="en-GB" baseline="0" dirty="0" err="1" smtClean="0"/>
              <a:t>ricca</a:t>
            </a:r>
            <a:r>
              <a:rPr lang="en-GB" baseline="0" dirty="0" smtClean="0"/>
              <a:t> e </a:t>
            </a:r>
            <a:r>
              <a:rPr lang="en-GB" baseline="0" dirty="0" err="1" smtClean="0"/>
              <a:t>che</a:t>
            </a:r>
            <a:r>
              <a:rPr lang="en-GB" baseline="0" dirty="0" smtClean="0"/>
              <a:t> </a:t>
            </a:r>
            <a:r>
              <a:rPr lang="en-GB" baseline="0" dirty="0" err="1" smtClean="0"/>
              <a:t>quindi</a:t>
            </a:r>
            <a:r>
              <a:rPr lang="en-GB" baseline="0" dirty="0" smtClean="0"/>
              <a:t> non ha </a:t>
            </a:r>
            <a:r>
              <a:rPr lang="en-GB" baseline="0" dirty="0" err="1" smtClean="0"/>
              <a:t>bisogno</a:t>
            </a:r>
            <a:r>
              <a:rPr lang="en-GB" baseline="0" dirty="0" smtClean="0"/>
              <a:t> di </a:t>
            </a:r>
            <a:r>
              <a:rPr lang="en-GB" baseline="0" dirty="0" err="1" smtClean="0"/>
              <a:t>supporto</a:t>
            </a:r>
            <a:r>
              <a:rPr lang="en-GB" baseline="0" dirty="0" smtClean="0"/>
              <a:t> </a:t>
            </a:r>
            <a:r>
              <a:rPr lang="en-GB" baseline="0" dirty="0" err="1" smtClean="0"/>
              <a:t>economico</a:t>
            </a:r>
            <a:r>
              <a:rPr lang="en-GB" baseline="0" dirty="0" smtClean="0"/>
              <a:t>”) ma </a:t>
            </a:r>
            <a:r>
              <a:rPr lang="en-GB" baseline="0" dirty="0" err="1" smtClean="0"/>
              <a:t>viceversa</a:t>
            </a:r>
            <a:r>
              <a:rPr lang="en-GB" baseline="0" dirty="0" smtClean="0"/>
              <a:t> </a:t>
            </a:r>
            <a:r>
              <a:rPr lang="en-GB" baseline="0" dirty="0" err="1" smtClean="0"/>
              <a:t>finanzia</a:t>
            </a:r>
            <a:r>
              <a:rPr lang="en-GB" baseline="0" dirty="0" smtClean="0"/>
              <a:t> con </a:t>
            </a:r>
            <a:r>
              <a:rPr lang="en-GB" baseline="0" dirty="0" err="1" smtClean="0"/>
              <a:t>una</a:t>
            </a:r>
            <a:r>
              <a:rPr lang="en-GB" baseline="0" dirty="0" smtClean="0"/>
              <a:t> parte </a:t>
            </a:r>
            <a:r>
              <a:rPr lang="en-GB" baseline="0" dirty="0" err="1" smtClean="0"/>
              <a:t>significativa</a:t>
            </a:r>
            <a:r>
              <a:rPr lang="en-GB" baseline="0" dirty="0" smtClean="0"/>
              <a:t> del </a:t>
            </a:r>
            <a:r>
              <a:rPr lang="en-GB" baseline="0" dirty="0" err="1" smtClean="0"/>
              <a:t>proprio</a:t>
            </a:r>
            <a:r>
              <a:rPr lang="en-GB" baseline="0" dirty="0" smtClean="0"/>
              <a:t> budget le </a:t>
            </a:r>
            <a:r>
              <a:rPr lang="en-GB" baseline="0" dirty="0" err="1" smtClean="0"/>
              <a:t>campagne</a:t>
            </a:r>
            <a:r>
              <a:rPr lang="en-GB" baseline="0" dirty="0" smtClean="0"/>
              <a:t> </a:t>
            </a:r>
            <a:r>
              <a:rPr lang="en-GB" baseline="0" dirty="0" err="1" smtClean="0"/>
              <a:t>internazionali</a:t>
            </a:r>
            <a:r>
              <a:rPr lang="en-GB" baseline="0" dirty="0" smtClean="0"/>
              <a:t> (</a:t>
            </a:r>
            <a:r>
              <a:rPr lang="en-GB" baseline="0" dirty="0" err="1" smtClean="0"/>
              <a:t>vd</a:t>
            </a:r>
            <a:r>
              <a:rPr lang="en-GB" baseline="0" dirty="0" smtClean="0"/>
              <a:t>. </a:t>
            </a:r>
            <a:r>
              <a:rPr lang="en-GB" baseline="0" dirty="0" err="1" smtClean="0"/>
              <a:t>Diapositiva</a:t>
            </a:r>
            <a:r>
              <a:rPr lang="en-GB" baseline="0" dirty="0" smtClean="0"/>
              <a:t> </a:t>
            </a:r>
            <a:r>
              <a:rPr lang="en-GB" baseline="0" dirty="0" err="1" smtClean="0"/>
              <a:t>successiva</a:t>
            </a:r>
            <a:r>
              <a:rPr lang="en-GB" baseline="0" dirty="0" smtClean="0"/>
              <a:t> </a:t>
            </a:r>
            <a:r>
              <a:rPr lang="en-GB" baseline="0" dirty="0" err="1" smtClean="0"/>
              <a:t>relativa</a:t>
            </a:r>
            <a:r>
              <a:rPr lang="en-GB" baseline="0" dirty="0" smtClean="0"/>
              <a:t> </a:t>
            </a:r>
            <a:r>
              <a:rPr lang="en-GB" baseline="0" dirty="0" err="1" smtClean="0"/>
              <a:t>alle</a:t>
            </a:r>
            <a:r>
              <a:rPr lang="en-GB" baseline="0" dirty="0" smtClean="0"/>
              <a:t> </a:t>
            </a:r>
            <a:r>
              <a:rPr lang="en-GB" baseline="0" dirty="0" err="1" smtClean="0"/>
              <a:t>iniziative</a:t>
            </a:r>
            <a:r>
              <a:rPr lang="en-GB" baseline="0" dirty="0" smtClean="0"/>
              <a:t> del Network WWF </a:t>
            </a:r>
            <a:r>
              <a:rPr lang="en-GB" baseline="0" dirty="0" err="1" smtClean="0"/>
              <a:t>alle</a:t>
            </a:r>
            <a:r>
              <a:rPr lang="en-GB" baseline="0" dirty="0" smtClean="0"/>
              <a:t> </a:t>
            </a:r>
            <a:r>
              <a:rPr lang="en-GB" baseline="0" dirty="0" err="1" smtClean="0"/>
              <a:t>quali</a:t>
            </a:r>
            <a:r>
              <a:rPr lang="en-GB" baseline="0" dirty="0" smtClean="0"/>
              <a:t> </a:t>
            </a:r>
            <a:r>
              <a:rPr lang="en-GB" baseline="0" dirty="0" err="1" smtClean="0"/>
              <a:t>abbiamo</a:t>
            </a:r>
            <a:r>
              <a:rPr lang="en-GB" baseline="0" dirty="0" smtClean="0"/>
              <a:t> </a:t>
            </a:r>
            <a:r>
              <a:rPr lang="en-GB" baseline="0" dirty="0" err="1" smtClean="0"/>
              <a:t>contribuito</a:t>
            </a:r>
            <a:r>
              <a:rPr lang="en-GB" baseline="0" dirty="0" smtClean="0"/>
              <a:t> </a:t>
            </a:r>
            <a:r>
              <a:rPr lang="en-GB" baseline="0" dirty="0" err="1" smtClean="0"/>
              <a:t>economicamente</a:t>
            </a:r>
            <a:r>
              <a:rPr lang="en-GB" baseline="0" dirty="0" smtClean="0"/>
              <a:t> e con </a:t>
            </a:r>
            <a:r>
              <a:rPr lang="en-GB" baseline="0" dirty="0" err="1" smtClean="0"/>
              <a:t>progetti</a:t>
            </a:r>
            <a:r>
              <a:rPr lang="en-GB" baseline="0" dirty="0" smtClean="0"/>
              <a:t> </a:t>
            </a:r>
            <a:r>
              <a:rPr lang="en-GB" baseline="0" dirty="0" err="1" smtClean="0"/>
              <a:t>negli</a:t>
            </a:r>
            <a:r>
              <a:rPr lang="en-GB" baseline="0" dirty="0" smtClean="0"/>
              <a:t> </a:t>
            </a:r>
            <a:r>
              <a:rPr lang="en-GB" baseline="0" dirty="0" err="1" smtClean="0"/>
              <a:t>scorsi</a:t>
            </a:r>
            <a:r>
              <a:rPr lang="en-GB" baseline="0" dirty="0" smtClean="0"/>
              <a:t> </a:t>
            </a:r>
            <a:r>
              <a:rPr lang="en-GB" baseline="0" dirty="0" err="1" smtClean="0"/>
              <a:t>anni</a:t>
            </a:r>
            <a:r>
              <a:rPr lang="en-GB" baseline="0" dirty="0" smtClean="0"/>
              <a:t>).</a:t>
            </a:r>
            <a:endParaRPr lang="en-GB" dirty="0"/>
          </a:p>
        </p:txBody>
      </p:sp>
      <p:sp>
        <p:nvSpPr>
          <p:cNvPr id="4" name="Slide Number Placeholder 3"/>
          <p:cNvSpPr>
            <a:spLocks noGrp="1"/>
          </p:cNvSpPr>
          <p:nvPr>
            <p:ph type="sldNum" sz="quarter" idx="10"/>
          </p:nvPr>
        </p:nvSpPr>
        <p:spPr/>
        <p:txBody>
          <a:bodyPr/>
          <a:lstStyle/>
          <a:p>
            <a:pPr>
              <a:defRPr/>
            </a:pPr>
            <a:fld id="{3D95D17E-4558-4982-A717-275996F5AB6C}" type="slidenum">
              <a:rPr lang="en-IE" smtClean="0"/>
              <a:pPr>
                <a:defRPr/>
              </a:pPr>
              <a:t>27</a:t>
            </a:fld>
            <a:endParaRPr lang="en-IE"/>
          </a:p>
        </p:txBody>
      </p:sp>
    </p:spTree>
    <p:extLst>
      <p:ext uri="{BB962C8B-B14F-4D97-AF65-F5344CB8AC3E}">
        <p14:creationId xmlns:p14="http://schemas.microsoft.com/office/powerpoint/2010/main" val="42577889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p:spPr>
        <p:txBody>
          <a:bodyPr/>
          <a:lstStyle/>
          <a:p>
            <a:pPr eaLnBrk="1" hangingPunct="1"/>
            <a:r>
              <a:rPr lang="en-US" altLang="en-US" dirty="0" err="1" smtClean="0"/>
              <a:t>Descrizione</a:t>
            </a:r>
            <a:r>
              <a:rPr lang="en-US" altLang="en-US" dirty="0" smtClean="0"/>
              <a:t> </a:t>
            </a:r>
            <a:r>
              <a:rPr lang="en-US" altLang="en-US" dirty="0" err="1" smtClean="0"/>
              <a:t>diapositiva</a:t>
            </a:r>
            <a:r>
              <a:rPr lang="en-US" altLang="en-US" dirty="0" smtClean="0"/>
              <a:t> 28: </a:t>
            </a:r>
            <a:r>
              <a:rPr lang="en-US" altLang="en-US" dirty="0" err="1" smtClean="0"/>
              <a:t>opzionale</a:t>
            </a:r>
            <a:endParaRPr lang="en-US" altLang="en-US" dirty="0" smtClean="0"/>
          </a:p>
          <a:p>
            <a:pPr eaLnBrk="1" hangingPunct="1"/>
            <a:r>
              <a:rPr lang="en-US" altLang="en-US" dirty="0" err="1" smtClean="0"/>
              <a:t>Fonte</a:t>
            </a:r>
            <a:r>
              <a:rPr lang="en-US" altLang="en-US" dirty="0" smtClean="0"/>
              <a:t> </a:t>
            </a:r>
            <a:r>
              <a:rPr lang="en-US" altLang="en-US" dirty="0" err="1" smtClean="0"/>
              <a:t>immagini</a:t>
            </a:r>
            <a:r>
              <a:rPr lang="en-US" altLang="en-US" dirty="0" smtClean="0"/>
              <a:t>: WWF </a:t>
            </a:r>
            <a:r>
              <a:rPr lang="en-US" altLang="en-US" dirty="0" err="1" smtClean="0"/>
              <a:t>Internazionale</a:t>
            </a:r>
            <a:r>
              <a:rPr lang="en-US" altLang="en-US" dirty="0" smtClean="0"/>
              <a:t>, 2012</a:t>
            </a:r>
          </a:p>
          <a:p>
            <a:pPr eaLnBrk="1" hangingPunct="1"/>
            <a:endParaRPr lang="en-US" altLang="en-US" dirty="0" smtClean="0"/>
          </a:p>
          <a:p>
            <a:pPr marL="0" marR="0" indent="0" algn="l" defTabSz="457200" rtl="0" eaLnBrk="1" fontAlgn="base" latinLnBrk="0" hangingPunct="1">
              <a:lnSpc>
                <a:spcPct val="100000"/>
              </a:lnSpc>
              <a:spcBef>
                <a:spcPct val="30000"/>
              </a:spcBef>
              <a:spcAft>
                <a:spcPct val="0"/>
              </a:spcAft>
              <a:buClrTx/>
              <a:buSzTx/>
              <a:buFontTx/>
              <a:buNone/>
              <a:tabLst/>
              <a:defRPr/>
            </a:pPr>
            <a:r>
              <a:rPr lang="en-GB" baseline="0" dirty="0" smtClean="0"/>
              <a:t>Il WWF non è </a:t>
            </a:r>
            <a:r>
              <a:rPr lang="en-GB" baseline="0" dirty="0" err="1" smtClean="0"/>
              <a:t>finanziato</a:t>
            </a:r>
            <a:r>
              <a:rPr lang="en-GB" baseline="0" dirty="0" smtClean="0"/>
              <a:t> a </a:t>
            </a:r>
            <a:r>
              <a:rPr lang="en-GB" baseline="0" dirty="0" err="1" smtClean="0"/>
              <a:t>livello</a:t>
            </a:r>
            <a:r>
              <a:rPr lang="en-GB" baseline="0" dirty="0" smtClean="0"/>
              <a:t> </a:t>
            </a:r>
            <a:r>
              <a:rPr lang="en-GB" baseline="0" dirty="0" err="1" smtClean="0"/>
              <a:t>internazionale</a:t>
            </a:r>
            <a:r>
              <a:rPr lang="en-GB" baseline="0" dirty="0" smtClean="0"/>
              <a:t> (</a:t>
            </a:r>
            <a:r>
              <a:rPr lang="en-GB" baseline="0" dirty="0" err="1" smtClean="0"/>
              <a:t>pensiero</a:t>
            </a:r>
            <a:r>
              <a:rPr lang="en-GB" baseline="0" dirty="0" smtClean="0"/>
              <a:t> </a:t>
            </a:r>
            <a:r>
              <a:rPr lang="en-GB" baseline="0" dirty="0" err="1" smtClean="0"/>
              <a:t>molto</a:t>
            </a:r>
            <a:r>
              <a:rPr lang="en-GB" baseline="0" dirty="0" smtClean="0"/>
              <a:t> </a:t>
            </a:r>
            <a:r>
              <a:rPr lang="en-GB" baseline="0" dirty="0" err="1" smtClean="0"/>
              <a:t>diffuso</a:t>
            </a:r>
            <a:r>
              <a:rPr lang="en-GB" baseline="0" dirty="0" smtClean="0"/>
              <a:t> </a:t>
            </a:r>
            <a:r>
              <a:rPr lang="en-GB" baseline="0" dirty="0" err="1" smtClean="0"/>
              <a:t>che</a:t>
            </a:r>
            <a:r>
              <a:rPr lang="en-GB" baseline="0" dirty="0" smtClean="0"/>
              <a:t> ci fa </a:t>
            </a:r>
            <a:r>
              <a:rPr lang="en-GB" baseline="0" dirty="0" err="1" smtClean="0"/>
              <a:t>apparire</a:t>
            </a:r>
            <a:r>
              <a:rPr lang="en-GB" baseline="0" dirty="0" smtClean="0"/>
              <a:t> </a:t>
            </a:r>
            <a:r>
              <a:rPr lang="en-GB" baseline="0" dirty="0" err="1" smtClean="0"/>
              <a:t>agli</a:t>
            </a:r>
            <a:r>
              <a:rPr lang="en-GB" baseline="0" dirty="0" smtClean="0"/>
              <a:t> </a:t>
            </a:r>
            <a:r>
              <a:rPr lang="en-GB" baseline="0" dirty="0" err="1" smtClean="0"/>
              <a:t>occhi</a:t>
            </a:r>
            <a:r>
              <a:rPr lang="en-GB" baseline="0" dirty="0" smtClean="0"/>
              <a:t> </a:t>
            </a:r>
            <a:r>
              <a:rPr lang="en-GB" baseline="0" dirty="0" err="1" smtClean="0"/>
              <a:t>dei</a:t>
            </a:r>
            <a:r>
              <a:rPr lang="en-GB" baseline="0" dirty="0" smtClean="0"/>
              <a:t> </a:t>
            </a:r>
            <a:r>
              <a:rPr lang="en-GB" baseline="0" dirty="0" err="1" smtClean="0"/>
              <a:t>più</a:t>
            </a:r>
            <a:r>
              <a:rPr lang="en-GB" baseline="0" dirty="0" smtClean="0"/>
              <a:t> come “</a:t>
            </a:r>
            <a:r>
              <a:rPr lang="en-GB" baseline="0" dirty="0" err="1" smtClean="0"/>
              <a:t>associazione</a:t>
            </a:r>
            <a:r>
              <a:rPr lang="en-GB" baseline="0" dirty="0" smtClean="0"/>
              <a:t> </a:t>
            </a:r>
            <a:r>
              <a:rPr lang="en-GB" baseline="0" dirty="0" err="1" smtClean="0"/>
              <a:t>ricca</a:t>
            </a:r>
            <a:r>
              <a:rPr lang="en-GB" baseline="0" dirty="0" smtClean="0"/>
              <a:t> e </a:t>
            </a:r>
            <a:r>
              <a:rPr lang="en-GB" baseline="0" dirty="0" err="1" smtClean="0"/>
              <a:t>che</a:t>
            </a:r>
            <a:r>
              <a:rPr lang="en-GB" baseline="0" dirty="0" smtClean="0"/>
              <a:t> </a:t>
            </a:r>
            <a:r>
              <a:rPr lang="en-GB" baseline="0" dirty="0" err="1" smtClean="0"/>
              <a:t>quindi</a:t>
            </a:r>
            <a:r>
              <a:rPr lang="en-GB" baseline="0" dirty="0" smtClean="0"/>
              <a:t> non ha </a:t>
            </a:r>
            <a:r>
              <a:rPr lang="en-GB" baseline="0" dirty="0" err="1" smtClean="0"/>
              <a:t>bisogno</a:t>
            </a:r>
            <a:r>
              <a:rPr lang="en-GB" baseline="0" dirty="0" smtClean="0"/>
              <a:t> di </a:t>
            </a:r>
            <a:r>
              <a:rPr lang="en-GB" baseline="0" dirty="0" err="1" smtClean="0"/>
              <a:t>supporto</a:t>
            </a:r>
            <a:r>
              <a:rPr lang="en-GB" baseline="0" dirty="0" smtClean="0"/>
              <a:t> </a:t>
            </a:r>
            <a:r>
              <a:rPr lang="en-GB" baseline="0" dirty="0" err="1" smtClean="0"/>
              <a:t>economico</a:t>
            </a:r>
            <a:r>
              <a:rPr lang="en-GB" baseline="0" dirty="0" smtClean="0"/>
              <a:t>”) ma </a:t>
            </a:r>
            <a:r>
              <a:rPr lang="en-GB" baseline="0" dirty="0" err="1" smtClean="0"/>
              <a:t>viceversa</a:t>
            </a:r>
            <a:r>
              <a:rPr lang="en-GB" baseline="0" dirty="0" smtClean="0"/>
              <a:t> </a:t>
            </a:r>
            <a:r>
              <a:rPr lang="en-GB" baseline="0" dirty="0" err="1" smtClean="0"/>
              <a:t>finanzia</a:t>
            </a:r>
            <a:r>
              <a:rPr lang="en-GB" baseline="0" dirty="0" smtClean="0"/>
              <a:t> con </a:t>
            </a:r>
            <a:r>
              <a:rPr lang="en-GB" baseline="0" dirty="0" err="1" smtClean="0"/>
              <a:t>una</a:t>
            </a:r>
            <a:r>
              <a:rPr lang="en-GB" baseline="0" dirty="0" smtClean="0"/>
              <a:t> parte </a:t>
            </a:r>
            <a:r>
              <a:rPr lang="en-GB" baseline="0" dirty="0" err="1" smtClean="0"/>
              <a:t>significativa</a:t>
            </a:r>
            <a:r>
              <a:rPr lang="en-GB" baseline="0" dirty="0" smtClean="0"/>
              <a:t> del </a:t>
            </a:r>
            <a:r>
              <a:rPr lang="en-GB" baseline="0" dirty="0" err="1" smtClean="0"/>
              <a:t>proprio</a:t>
            </a:r>
            <a:r>
              <a:rPr lang="en-GB" baseline="0" dirty="0" smtClean="0"/>
              <a:t> budget le </a:t>
            </a:r>
            <a:r>
              <a:rPr lang="en-GB" baseline="0" dirty="0" err="1" smtClean="0"/>
              <a:t>campagne</a:t>
            </a:r>
            <a:r>
              <a:rPr lang="en-GB" baseline="0" dirty="0" smtClean="0"/>
              <a:t> </a:t>
            </a:r>
            <a:r>
              <a:rPr lang="en-GB" baseline="0" dirty="0" err="1" smtClean="0"/>
              <a:t>internazionali</a:t>
            </a:r>
            <a:r>
              <a:rPr lang="en-GB" baseline="0" dirty="0" smtClean="0"/>
              <a:t>: qui le </a:t>
            </a:r>
            <a:r>
              <a:rPr lang="en-GB" baseline="0" dirty="0" err="1" smtClean="0"/>
              <a:t>iniziative</a:t>
            </a:r>
            <a:r>
              <a:rPr lang="en-GB" baseline="0" dirty="0" smtClean="0"/>
              <a:t> </a:t>
            </a:r>
            <a:r>
              <a:rPr lang="en-GB" baseline="0" dirty="0" err="1" smtClean="0"/>
              <a:t>ossia</a:t>
            </a:r>
            <a:r>
              <a:rPr lang="en-GB" baseline="0" dirty="0" smtClean="0"/>
              <a:t> le </a:t>
            </a:r>
            <a:r>
              <a:rPr lang="en-GB" baseline="0" dirty="0" err="1" smtClean="0"/>
              <a:t>campagne</a:t>
            </a:r>
            <a:r>
              <a:rPr lang="en-GB" baseline="0" dirty="0" smtClean="0"/>
              <a:t> del Network WWF </a:t>
            </a:r>
            <a:r>
              <a:rPr lang="en-GB" baseline="0" dirty="0" err="1" smtClean="0"/>
              <a:t>alle</a:t>
            </a:r>
            <a:r>
              <a:rPr lang="en-GB" baseline="0" dirty="0" smtClean="0"/>
              <a:t> </a:t>
            </a:r>
            <a:r>
              <a:rPr lang="en-GB" baseline="0" dirty="0" err="1" smtClean="0"/>
              <a:t>quali</a:t>
            </a:r>
            <a:r>
              <a:rPr lang="en-GB" baseline="0" dirty="0" smtClean="0"/>
              <a:t> </a:t>
            </a:r>
            <a:r>
              <a:rPr lang="en-GB" baseline="0" dirty="0" err="1" smtClean="0"/>
              <a:t>abbiamo</a:t>
            </a:r>
            <a:r>
              <a:rPr lang="en-GB" baseline="0" dirty="0" smtClean="0"/>
              <a:t> </a:t>
            </a:r>
            <a:r>
              <a:rPr lang="en-GB" baseline="0" dirty="0" err="1" smtClean="0"/>
              <a:t>contribuito</a:t>
            </a:r>
            <a:r>
              <a:rPr lang="en-GB" baseline="0" dirty="0" smtClean="0"/>
              <a:t> </a:t>
            </a:r>
            <a:r>
              <a:rPr lang="en-GB" baseline="0" dirty="0" err="1" smtClean="0"/>
              <a:t>economicamente</a:t>
            </a:r>
            <a:r>
              <a:rPr lang="en-GB" baseline="0" dirty="0" smtClean="0"/>
              <a:t> e con </a:t>
            </a:r>
            <a:r>
              <a:rPr lang="en-GB" baseline="0" dirty="0" err="1" smtClean="0"/>
              <a:t>progetti</a:t>
            </a:r>
            <a:r>
              <a:rPr lang="en-GB" baseline="0" dirty="0" smtClean="0"/>
              <a:t> </a:t>
            </a:r>
            <a:r>
              <a:rPr lang="en-GB" baseline="0" dirty="0" err="1" smtClean="0"/>
              <a:t>negli</a:t>
            </a:r>
            <a:r>
              <a:rPr lang="en-GB" baseline="0" dirty="0" smtClean="0"/>
              <a:t> </a:t>
            </a:r>
            <a:r>
              <a:rPr lang="en-GB" baseline="0" dirty="0" err="1" smtClean="0"/>
              <a:t>scorsi</a:t>
            </a:r>
            <a:r>
              <a:rPr lang="en-GB" baseline="0" dirty="0" smtClean="0"/>
              <a:t> </a:t>
            </a:r>
            <a:r>
              <a:rPr lang="en-GB" baseline="0" dirty="0" err="1" smtClean="0"/>
              <a:t>anni</a:t>
            </a:r>
            <a:r>
              <a:rPr lang="en-GB" baseline="0" dirty="0" smtClean="0"/>
              <a:t> come </a:t>
            </a:r>
            <a:r>
              <a:rPr lang="en-GB" baseline="0" dirty="0" err="1" smtClean="0"/>
              <a:t>nel</a:t>
            </a:r>
            <a:r>
              <a:rPr lang="en-GB" baseline="0" dirty="0" smtClean="0"/>
              <a:t> </a:t>
            </a:r>
            <a:r>
              <a:rPr lang="en-GB" baseline="0" dirty="0" err="1" smtClean="0"/>
              <a:t>caso</a:t>
            </a:r>
            <a:r>
              <a:rPr lang="en-GB" baseline="0" dirty="0" smtClean="0"/>
              <a:t> </a:t>
            </a:r>
            <a:r>
              <a:rPr lang="en-GB" baseline="0" dirty="0" err="1" smtClean="0"/>
              <a:t>dell’Amazzonia</a:t>
            </a:r>
            <a:r>
              <a:rPr lang="en-GB" baseline="0" dirty="0" smtClean="0"/>
              <a:t>, </a:t>
            </a:r>
            <a:r>
              <a:rPr lang="en-GB" baseline="0" dirty="0" err="1" smtClean="0"/>
              <a:t>dell’Artico</a:t>
            </a:r>
            <a:r>
              <a:rPr lang="en-GB" baseline="0" dirty="0" smtClean="0"/>
              <a:t>, del </a:t>
            </a:r>
            <a:r>
              <a:rPr lang="en-GB" baseline="0" dirty="0" err="1" smtClean="0"/>
              <a:t>Bacino</a:t>
            </a:r>
            <a:r>
              <a:rPr lang="en-GB" baseline="0" dirty="0" smtClean="0"/>
              <a:t> del Congo e </a:t>
            </a:r>
            <a:r>
              <a:rPr lang="en-GB" baseline="0" dirty="0" err="1" smtClean="0"/>
              <a:t>ancora</a:t>
            </a:r>
            <a:r>
              <a:rPr lang="en-GB" baseline="0" dirty="0" smtClean="0"/>
              <a:t> le </a:t>
            </a:r>
            <a:r>
              <a:rPr lang="en-GB" baseline="0" dirty="0" err="1" smtClean="0"/>
              <a:t>iniziative</a:t>
            </a:r>
            <a:r>
              <a:rPr lang="en-GB" baseline="0" dirty="0" smtClean="0"/>
              <a:t> volte </a:t>
            </a:r>
            <a:r>
              <a:rPr lang="en-GB" baseline="0" dirty="0" err="1" smtClean="0"/>
              <a:t>alla</a:t>
            </a:r>
            <a:r>
              <a:rPr lang="en-GB" baseline="0" dirty="0" smtClean="0"/>
              <a:t> </a:t>
            </a:r>
            <a:r>
              <a:rPr lang="en-GB" baseline="0" dirty="0" err="1" smtClean="0"/>
              <a:t>trasformazione</a:t>
            </a:r>
            <a:r>
              <a:rPr lang="en-GB" baseline="0" dirty="0" smtClean="0"/>
              <a:t> </a:t>
            </a:r>
            <a:r>
              <a:rPr lang="en-GB" baseline="0" dirty="0" err="1" smtClean="0"/>
              <a:t>dei</a:t>
            </a:r>
            <a:r>
              <a:rPr lang="en-GB" baseline="0" dirty="0" smtClean="0"/>
              <a:t> </a:t>
            </a:r>
            <a:r>
              <a:rPr lang="en-GB" baseline="0" dirty="0" err="1" smtClean="0"/>
              <a:t>mercati</a:t>
            </a:r>
            <a:r>
              <a:rPr lang="en-GB" baseline="0" dirty="0" smtClean="0"/>
              <a:t>, </a:t>
            </a:r>
            <a:r>
              <a:rPr lang="en-GB" baseline="0" dirty="0" err="1" smtClean="0"/>
              <a:t>alla</a:t>
            </a:r>
            <a:r>
              <a:rPr lang="en-GB" baseline="0" dirty="0" smtClean="0"/>
              <a:t> </a:t>
            </a:r>
            <a:r>
              <a:rPr lang="en-GB" baseline="0" dirty="0" err="1" smtClean="0"/>
              <a:t>tutela</a:t>
            </a:r>
            <a:r>
              <a:rPr lang="en-GB" baseline="0" dirty="0" smtClean="0"/>
              <a:t> </a:t>
            </a:r>
            <a:r>
              <a:rPr lang="en-GB" baseline="0" dirty="0" err="1" smtClean="0"/>
              <a:t>della</a:t>
            </a:r>
            <a:r>
              <a:rPr lang="en-GB" baseline="0" dirty="0" smtClean="0"/>
              <a:t> </a:t>
            </a:r>
            <a:r>
              <a:rPr lang="en-GB" baseline="0" dirty="0" err="1" smtClean="0"/>
              <a:t>tigre</a:t>
            </a:r>
            <a:r>
              <a:rPr lang="en-GB" baseline="0" dirty="0" smtClean="0"/>
              <a:t>, </a:t>
            </a:r>
            <a:r>
              <a:rPr lang="en-GB" baseline="0" dirty="0" err="1" smtClean="0"/>
              <a:t>alla</a:t>
            </a:r>
            <a:r>
              <a:rPr lang="en-GB" baseline="0" dirty="0" smtClean="0"/>
              <a:t> </a:t>
            </a:r>
            <a:r>
              <a:rPr lang="en-GB" baseline="0" dirty="0" err="1" smtClean="0"/>
              <a:t>lotta</a:t>
            </a:r>
            <a:r>
              <a:rPr lang="en-GB" baseline="0" dirty="0" smtClean="0"/>
              <a:t> </a:t>
            </a:r>
            <a:r>
              <a:rPr lang="en-GB" baseline="0" dirty="0" err="1" smtClean="0"/>
              <a:t>ai</a:t>
            </a:r>
            <a:r>
              <a:rPr lang="en-GB" baseline="0" dirty="0" smtClean="0"/>
              <a:t> </a:t>
            </a:r>
            <a:r>
              <a:rPr lang="en-GB" baseline="0" dirty="0" err="1" smtClean="0"/>
              <a:t>cambiamenti</a:t>
            </a:r>
            <a:r>
              <a:rPr lang="en-GB" baseline="0" dirty="0" smtClean="0"/>
              <a:t> </a:t>
            </a:r>
            <a:r>
              <a:rPr lang="en-GB" baseline="0" dirty="0" err="1" smtClean="0"/>
              <a:t>climatici</a:t>
            </a:r>
            <a:r>
              <a:rPr lang="en-GB" baseline="0" dirty="0" smtClean="0"/>
              <a:t> e </a:t>
            </a:r>
            <a:r>
              <a:rPr lang="en-GB" baseline="0" dirty="0" err="1" smtClean="0"/>
              <a:t>alla</a:t>
            </a:r>
            <a:r>
              <a:rPr lang="en-GB" baseline="0" dirty="0" smtClean="0"/>
              <a:t> </a:t>
            </a:r>
            <a:r>
              <a:rPr lang="en-GB" baseline="0" dirty="0" err="1" smtClean="0"/>
              <a:t>riduzione</a:t>
            </a:r>
            <a:r>
              <a:rPr lang="en-GB" baseline="0" dirty="0" smtClean="0"/>
              <a:t> </a:t>
            </a:r>
            <a:r>
              <a:rPr lang="en-GB" baseline="0" dirty="0" err="1" smtClean="0"/>
              <a:t>dell’impatto</a:t>
            </a:r>
            <a:r>
              <a:rPr lang="en-GB" baseline="0" dirty="0" smtClean="0"/>
              <a:t> </a:t>
            </a:r>
            <a:r>
              <a:rPr lang="en-GB" baseline="0" dirty="0" err="1" smtClean="0"/>
              <a:t>della</a:t>
            </a:r>
            <a:r>
              <a:rPr lang="en-GB" baseline="0" dirty="0" smtClean="0"/>
              <a:t> </a:t>
            </a:r>
            <a:r>
              <a:rPr lang="en-GB" baseline="0" dirty="0" err="1" smtClean="0"/>
              <a:t>pesca</a:t>
            </a:r>
            <a:r>
              <a:rPr lang="en-GB" baseline="0" dirty="0" smtClean="0"/>
              <a:t> </a:t>
            </a:r>
            <a:r>
              <a:rPr lang="en-GB" baseline="0" dirty="0" err="1" smtClean="0"/>
              <a:t>industriale</a:t>
            </a:r>
            <a:r>
              <a:rPr lang="en-GB" baseline="0" dirty="0" smtClean="0"/>
              <a:t> </a:t>
            </a:r>
            <a:r>
              <a:rPr lang="en-GB" baseline="0" dirty="0" err="1" smtClean="0"/>
              <a:t>sulle</a:t>
            </a:r>
            <a:r>
              <a:rPr lang="en-GB" baseline="0" dirty="0" smtClean="0"/>
              <a:t> </a:t>
            </a:r>
            <a:r>
              <a:rPr lang="en-GB" baseline="0" dirty="0" err="1" smtClean="0"/>
              <a:t>risorse</a:t>
            </a:r>
            <a:r>
              <a:rPr lang="en-GB" baseline="0" dirty="0" smtClean="0"/>
              <a:t> </a:t>
            </a:r>
            <a:r>
              <a:rPr lang="en-GB" baseline="0" dirty="0" err="1" smtClean="0"/>
              <a:t>ittiche</a:t>
            </a:r>
            <a:r>
              <a:rPr lang="en-GB" baseline="0" dirty="0" smtClean="0"/>
              <a:t> </a:t>
            </a:r>
            <a:r>
              <a:rPr lang="en-GB" baseline="0" dirty="0" err="1" smtClean="0"/>
              <a:t>che</a:t>
            </a:r>
            <a:r>
              <a:rPr lang="en-GB" baseline="0" dirty="0" smtClean="0"/>
              <a:t> </a:t>
            </a:r>
            <a:r>
              <a:rPr lang="en-GB" baseline="0" dirty="0" err="1" smtClean="0"/>
              <a:t>sono</a:t>
            </a:r>
            <a:r>
              <a:rPr lang="en-GB" baseline="0" dirty="0" smtClean="0"/>
              <a:t> </a:t>
            </a:r>
            <a:r>
              <a:rPr lang="en-GB" baseline="0" dirty="0" err="1" smtClean="0"/>
              <a:t>significativamente</a:t>
            </a:r>
            <a:r>
              <a:rPr lang="en-GB" baseline="0" dirty="0" smtClean="0"/>
              <a:t> </a:t>
            </a:r>
            <a:r>
              <a:rPr lang="en-GB" baseline="0" dirty="0" err="1" smtClean="0"/>
              <a:t>colpite</a:t>
            </a:r>
            <a:r>
              <a:rPr lang="en-GB" baseline="0" dirty="0" smtClean="0"/>
              <a:t> </a:t>
            </a:r>
            <a:r>
              <a:rPr lang="en-GB" baseline="0" dirty="0" err="1" smtClean="0"/>
              <a:t>dall’estinzione</a:t>
            </a:r>
            <a:r>
              <a:rPr lang="en-GB" baseline="0" dirty="0" smtClean="0"/>
              <a:t>.</a:t>
            </a:r>
            <a:endParaRPr lang="en-GB" dirty="0" smtClean="0"/>
          </a:p>
          <a:p>
            <a:pPr eaLnBrk="1" hangingPunct="1"/>
            <a:endParaRPr lang="en-US" altLang="en-US" dirty="0" smtClean="0"/>
          </a:p>
          <a:p>
            <a:pPr eaLnBrk="1" hangingPunct="1"/>
            <a:endParaRPr lang="en-US" altLang="en-US" dirty="0" smtClean="0"/>
          </a:p>
        </p:txBody>
      </p:sp>
      <p:sp>
        <p:nvSpPr>
          <p:cNvPr id="4" name="Segnaposto numero diapositiva 3"/>
          <p:cNvSpPr>
            <a:spLocks noGrp="1"/>
          </p:cNvSpPr>
          <p:nvPr>
            <p:ph type="sldNum" sz="quarter" idx="10"/>
          </p:nvPr>
        </p:nvSpPr>
        <p:spPr/>
        <p:txBody>
          <a:bodyPr/>
          <a:lstStyle/>
          <a:p>
            <a:pPr>
              <a:defRPr/>
            </a:pPr>
            <a:fld id="{3D95D17E-4558-4982-A717-275996F5AB6C}" type="slidenum">
              <a:rPr lang="en-IE" smtClean="0"/>
              <a:pPr>
                <a:defRPr/>
              </a:pPr>
              <a:t>28</a:t>
            </a:fld>
            <a:endParaRPr lang="en-IE"/>
          </a:p>
        </p:txBody>
      </p:sp>
    </p:spTree>
    <p:extLst>
      <p:ext uri="{BB962C8B-B14F-4D97-AF65-F5344CB8AC3E}">
        <p14:creationId xmlns:p14="http://schemas.microsoft.com/office/powerpoint/2010/main" val="12821816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Descrizione diapositiva</a:t>
            </a:r>
            <a:r>
              <a:rPr lang="it-IT" baseline="0" dirty="0" smtClean="0"/>
              <a:t> 28:</a:t>
            </a:r>
          </a:p>
          <a:p>
            <a:r>
              <a:rPr lang="it-IT" baseline="0" dirty="0" smtClean="0"/>
              <a:t>Nel 2016 il WWF Italia ha festeggiato il Cinquantennale: citando il fatto che il 50° del WWF Italia è iniziato poco dopo la COP21 di Parigi (novembre 2015), occasione in cui il WWF ha lanciato la sfida </a:t>
            </a:r>
            <a:r>
              <a:rPr lang="it-IT" baseline="0" dirty="0" err="1" smtClean="0"/>
              <a:t>Together</a:t>
            </a:r>
            <a:r>
              <a:rPr lang="it-IT" baseline="0" dirty="0" smtClean="0"/>
              <a:t> </a:t>
            </a:r>
            <a:r>
              <a:rPr lang="it-IT" baseline="0" dirty="0" err="1" smtClean="0"/>
              <a:t>Possible</a:t>
            </a:r>
            <a:r>
              <a:rPr lang="it-IT" baseline="0" dirty="0" smtClean="0"/>
              <a:t>, ossia che Insieme tutto è possibile, invitando ad avere un atteggiamento di coinvolgimento del maggior numero di attori e di cittadini singoli (raggiungendo «centinaia di milioni»).</a:t>
            </a:r>
          </a:p>
          <a:p>
            <a:r>
              <a:rPr lang="it-IT" baseline="0" dirty="0" smtClean="0"/>
              <a:t>Nelle fotografie si possono vedere i vari momenti che hanno scandito il Cinquantennale nel 2016: l’incontro con il Papa, con il Presidente del Senato Grasso, con la Presidente della Camera Boldrini, con il Presidente della Repubblica Mattarella. Sotto è riportato il francobollo che è stato dedicato al WWF, la premiazione degli ambasciatori del WWF, il rapporto «La Natura d’Italia» e il marchio che ci ha accompagnato nel 2016.</a:t>
            </a:r>
          </a:p>
          <a:p>
            <a:endParaRPr lang="it-IT" baseline="0" dirty="0" smtClean="0"/>
          </a:p>
          <a:p>
            <a:r>
              <a:rPr lang="it-IT" baseline="0" dirty="0" smtClean="0"/>
              <a:t>Foto: WWF Italia, 2016</a:t>
            </a:r>
            <a:endParaRPr lang="it-IT" dirty="0"/>
          </a:p>
        </p:txBody>
      </p:sp>
      <p:sp>
        <p:nvSpPr>
          <p:cNvPr id="4" name="Segnaposto numero diapositiva 3"/>
          <p:cNvSpPr>
            <a:spLocks noGrp="1"/>
          </p:cNvSpPr>
          <p:nvPr>
            <p:ph type="sldNum" sz="quarter" idx="10"/>
          </p:nvPr>
        </p:nvSpPr>
        <p:spPr/>
        <p:txBody>
          <a:bodyPr/>
          <a:lstStyle/>
          <a:p>
            <a:fld id="{59DE7926-7100-402B-AE87-7A4E71113B73}" type="slidenum">
              <a:rPr lang="it-IT" smtClean="0">
                <a:solidFill>
                  <a:prstClr val="black"/>
                </a:solidFill>
              </a:rPr>
              <a:pPr/>
              <a:t>29</a:t>
            </a:fld>
            <a:endParaRPr lang="it-IT">
              <a:solidFill>
                <a:prstClr val="black"/>
              </a:solidFill>
            </a:endParaRPr>
          </a:p>
        </p:txBody>
      </p:sp>
    </p:spTree>
    <p:extLst>
      <p:ext uri="{BB962C8B-B14F-4D97-AF65-F5344CB8AC3E}">
        <p14:creationId xmlns:p14="http://schemas.microsoft.com/office/powerpoint/2010/main" val="210332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it-IT" altLang="en-US" b="0" baseline="0" dirty="0" smtClean="0"/>
              <a:t>Prima si propone di presentare l’Associazione nel mondo e poi passare alla presentazione del WWF Italia. Questa diapositiva permette di introdurre la parte “Il WWF nel mondo”</a:t>
            </a:r>
            <a:endParaRPr lang="en-US" altLang="en-US" b="1" dirty="0" smtClean="0"/>
          </a:p>
        </p:txBody>
      </p:sp>
      <p:sp>
        <p:nvSpPr>
          <p:cNvPr id="4" name="Segnaposto numero diapositiva 3"/>
          <p:cNvSpPr>
            <a:spLocks noGrp="1"/>
          </p:cNvSpPr>
          <p:nvPr>
            <p:ph type="sldNum" sz="quarter" idx="10"/>
          </p:nvPr>
        </p:nvSpPr>
        <p:spPr/>
        <p:txBody>
          <a:bodyPr/>
          <a:lstStyle/>
          <a:p>
            <a:pPr>
              <a:defRPr/>
            </a:pPr>
            <a:fld id="{3D95D17E-4558-4982-A717-275996F5AB6C}" type="slidenum">
              <a:rPr lang="en-IE" smtClean="0"/>
              <a:pPr>
                <a:defRPr/>
              </a:pPr>
              <a:t>3</a:t>
            </a:fld>
            <a:endParaRPr lang="en-IE"/>
          </a:p>
        </p:txBody>
      </p:sp>
    </p:spTree>
    <p:extLst>
      <p:ext uri="{BB962C8B-B14F-4D97-AF65-F5344CB8AC3E}">
        <p14:creationId xmlns:p14="http://schemas.microsoft.com/office/powerpoint/2010/main" val="21370675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Descrizione</a:t>
            </a:r>
            <a:r>
              <a:rPr lang="en-GB" dirty="0" smtClean="0"/>
              <a:t> </a:t>
            </a:r>
            <a:r>
              <a:rPr lang="en-GB" dirty="0" err="1" smtClean="0"/>
              <a:t>diapositiva</a:t>
            </a:r>
            <a:r>
              <a:rPr lang="en-GB" dirty="0" smtClean="0"/>
              <a:t> 30:l’Associazione </a:t>
            </a:r>
            <a:r>
              <a:rPr lang="en-GB" dirty="0" err="1" smtClean="0"/>
              <a:t>sul</a:t>
            </a:r>
            <a:r>
              <a:rPr lang="en-GB" dirty="0" smtClean="0"/>
              <a:t> </a:t>
            </a:r>
            <a:r>
              <a:rPr lang="en-GB" dirty="0" err="1" smtClean="0"/>
              <a:t>territorio</a:t>
            </a:r>
            <a:r>
              <a:rPr lang="en-GB" dirty="0" smtClean="0"/>
              <a:t>, </a:t>
            </a:r>
            <a:r>
              <a:rPr lang="en-GB" dirty="0" err="1" smtClean="0"/>
              <a:t>volontari</a:t>
            </a:r>
            <a:r>
              <a:rPr lang="en-GB" dirty="0" smtClean="0"/>
              <a:t> e </a:t>
            </a:r>
            <a:r>
              <a:rPr lang="en-GB" dirty="0" err="1" smtClean="0"/>
              <a:t>Oasi</a:t>
            </a:r>
            <a:endParaRPr lang="en-GB" dirty="0" smtClean="0"/>
          </a:p>
          <a:p>
            <a:endParaRPr lang="en-GB" dirty="0" smtClean="0"/>
          </a:p>
          <a:p>
            <a:r>
              <a:rPr lang="en-GB" dirty="0" smtClean="0"/>
              <a:t>La </a:t>
            </a:r>
            <a:r>
              <a:rPr lang="en-GB" dirty="0" err="1" smtClean="0"/>
              <a:t>specificità</a:t>
            </a:r>
            <a:r>
              <a:rPr lang="en-GB" dirty="0" smtClean="0"/>
              <a:t> del WWF</a:t>
            </a:r>
            <a:r>
              <a:rPr lang="en-GB" baseline="0" dirty="0" smtClean="0"/>
              <a:t> in Italia è </a:t>
            </a:r>
            <a:r>
              <a:rPr lang="en-GB" baseline="0" dirty="0" err="1" smtClean="0"/>
              <a:t>costituita</a:t>
            </a:r>
            <a:r>
              <a:rPr lang="en-GB" baseline="0" dirty="0" smtClean="0"/>
              <a:t> </a:t>
            </a:r>
            <a:r>
              <a:rPr lang="en-GB" baseline="0" dirty="0" err="1" smtClean="0"/>
              <a:t>dall’esistenza</a:t>
            </a:r>
            <a:r>
              <a:rPr lang="en-GB" baseline="0" dirty="0" smtClean="0"/>
              <a:t> di </a:t>
            </a:r>
            <a:r>
              <a:rPr lang="en-GB" b="1" baseline="0" dirty="0" err="1" smtClean="0"/>
              <a:t>un’associazione</a:t>
            </a:r>
            <a:r>
              <a:rPr lang="en-GB" b="1" baseline="0" dirty="0" smtClean="0"/>
              <a:t> </a:t>
            </a:r>
            <a:r>
              <a:rPr lang="en-GB" b="1" baseline="0" dirty="0" err="1" smtClean="0"/>
              <a:t>molto</a:t>
            </a:r>
            <a:r>
              <a:rPr lang="en-GB" b="1" baseline="0" dirty="0" smtClean="0"/>
              <a:t> </a:t>
            </a:r>
            <a:r>
              <a:rPr lang="en-GB" b="1" baseline="0" dirty="0" err="1" smtClean="0"/>
              <a:t>diffusa</a:t>
            </a:r>
            <a:r>
              <a:rPr lang="en-GB" b="1" baseline="0" dirty="0" smtClean="0"/>
              <a:t> </a:t>
            </a:r>
            <a:r>
              <a:rPr lang="en-GB" b="1" baseline="0" dirty="0" err="1" smtClean="0"/>
              <a:t>sul</a:t>
            </a:r>
            <a:r>
              <a:rPr lang="en-GB" b="1" baseline="0" dirty="0" smtClean="0"/>
              <a:t> </a:t>
            </a:r>
            <a:r>
              <a:rPr lang="en-GB" b="1" baseline="0" dirty="0" err="1" smtClean="0"/>
              <a:t>territorio</a:t>
            </a:r>
            <a:r>
              <a:rPr lang="en-GB" b="1" baseline="0" dirty="0" smtClean="0"/>
              <a:t>  </a:t>
            </a:r>
            <a:r>
              <a:rPr lang="en-GB" b="1" baseline="0" dirty="0" err="1" smtClean="0"/>
              <a:t>composta</a:t>
            </a:r>
            <a:r>
              <a:rPr lang="en-GB" b="1" baseline="0" dirty="0" smtClean="0"/>
              <a:t> </a:t>
            </a:r>
            <a:r>
              <a:rPr lang="en-GB" b="1" baseline="0" dirty="0" err="1" smtClean="0"/>
              <a:t>da</a:t>
            </a:r>
            <a:r>
              <a:rPr lang="en-GB" b="1" baseline="0" dirty="0" smtClean="0"/>
              <a:t> </a:t>
            </a:r>
            <a:r>
              <a:rPr lang="en-GB" b="1" baseline="0" dirty="0" err="1" smtClean="0"/>
              <a:t>volontari</a:t>
            </a:r>
            <a:r>
              <a:rPr lang="en-GB" b="1" baseline="0" dirty="0" smtClean="0"/>
              <a:t> </a:t>
            </a:r>
            <a:r>
              <a:rPr lang="en-GB" baseline="0" dirty="0" smtClean="0"/>
              <a:t>e </a:t>
            </a:r>
            <a:r>
              <a:rPr lang="en-GB" baseline="0" dirty="0" err="1" smtClean="0"/>
              <a:t>soprattutto</a:t>
            </a:r>
            <a:r>
              <a:rPr lang="en-GB" baseline="0" dirty="0" smtClean="0"/>
              <a:t> dal </a:t>
            </a:r>
            <a:r>
              <a:rPr lang="en-GB" baseline="0" dirty="0" err="1" smtClean="0"/>
              <a:t>fatto</a:t>
            </a:r>
            <a:r>
              <a:rPr lang="en-GB" baseline="0" dirty="0" smtClean="0"/>
              <a:t> </a:t>
            </a:r>
            <a:r>
              <a:rPr lang="en-GB" baseline="0" dirty="0" err="1" smtClean="0"/>
              <a:t>che</a:t>
            </a:r>
            <a:r>
              <a:rPr lang="en-GB" baseline="0" dirty="0" smtClean="0"/>
              <a:t> </a:t>
            </a:r>
            <a:r>
              <a:rPr lang="en-GB" baseline="0" dirty="0" err="1" smtClean="0"/>
              <a:t>il</a:t>
            </a:r>
            <a:r>
              <a:rPr lang="en-GB" baseline="0" dirty="0" smtClean="0"/>
              <a:t> WWF in Italia </a:t>
            </a:r>
            <a:r>
              <a:rPr lang="en-GB" b="1" baseline="0" dirty="0" err="1" smtClean="0"/>
              <a:t>protegge</a:t>
            </a:r>
            <a:r>
              <a:rPr lang="en-GB" b="1" baseline="0" dirty="0" smtClean="0"/>
              <a:t> e </a:t>
            </a:r>
            <a:r>
              <a:rPr lang="en-GB" b="1" baseline="0" dirty="0" err="1" smtClean="0"/>
              <a:t>quindi</a:t>
            </a:r>
            <a:r>
              <a:rPr lang="en-GB" b="1" baseline="0" dirty="0" smtClean="0"/>
              <a:t> </a:t>
            </a:r>
            <a:r>
              <a:rPr lang="en-GB" b="1" baseline="0" dirty="0" err="1" smtClean="0"/>
              <a:t>gestisce</a:t>
            </a:r>
            <a:r>
              <a:rPr lang="en-GB" b="1" baseline="0" dirty="0" smtClean="0"/>
              <a:t> </a:t>
            </a:r>
            <a:r>
              <a:rPr lang="en-GB" b="1" baseline="0" dirty="0" err="1" smtClean="0"/>
              <a:t>delle</a:t>
            </a:r>
            <a:r>
              <a:rPr lang="en-GB" b="1" baseline="0" dirty="0" smtClean="0"/>
              <a:t> </a:t>
            </a:r>
            <a:r>
              <a:rPr lang="en-GB" b="1" baseline="0" dirty="0" err="1" smtClean="0"/>
              <a:t>aree</a:t>
            </a:r>
            <a:r>
              <a:rPr lang="en-GB" b="1" baseline="0" dirty="0" smtClean="0"/>
              <a:t> </a:t>
            </a:r>
            <a:r>
              <a:rPr lang="en-GB" b="1" baseline="0" dirty="0" err="1" smtClean="0"/>
              <a:t>protette</a:t>
            </a:r>
            <a:r>
              <a:rPr lang="en-GB" b="1" baseline="0" dirty="0" smtClean="0"/>
              <a:t>, le </a:t>
            </a:r>
            <a:r>
              <a:rPr lang="en-GB" b="1" baseline="0" dirty="0" err="1" smtClean="0"/>
              <a:t>Oasi</a:t>
            </a:r>
            <a:r>
              <a:rPr lang="en-GB" b="1" baseline="0" dirty="0" smtClean="0"/>
              <a:t>. </a:t>
            </a:r>
          </a:p>
          <a:p>
            <a:r>
              <a:rPr lang="en-GB" b="1" baseline="0" dirty="0" smtClean="0"/>
              <a:t>1967: </a:t>
            </a:r>
            <a:r>
              <a:rPr lang="it-IT" sz="1200" b="0" i="0" kern="1200" dirty="0" smtClean="0">
                <a:solidFill>
                  <a:schemeClr val="tx1"/>
                </a:solidFill>
                <a:latin typeface="Calibri" pitchFamily="34" charset="0"/>
                <a:ea typeface="+mn-ea"/>
                <a:cs typeface="+mn-cs"/>
              </a:rPr>
              <a:t>Con una decisione dell'allora </a:t>
            </a:r>
            <a:r>
              <a:rPr lang="it-IT" sz="1200" b="1" i="0" kern="1200" dirty="0" smtClean="0">
                <a:solidFill>
                  <a:schemeClr val="tx1"/>
                </a:solidFill>
                <a:latin typeface="Calibri" pitchFamily="34" charset="0"/>
                <a:ea typeface="+mn-ea"/>
                <a:cs typeface="+mn-cs"/>
              </a:rPr>
              <a:t>Consiglio nazionale</a:t>
            </a:r>
            <a:r>
              <a:rPr lang="it-IT" sz="1200" b="0" i="0" kern="1200" dirty="0" smtClean="0">
                <a:solidFill>
                  <a:schemeClr val="tx1"/>
                </a:solidFill>
                <a:latin typeface="Calibri" pitchFamily="34" charset="0"/>
                <a:ea typeface="+mn-ea"/>
                <a:cs typeface="+mn-cs"/>
              </a:rPr>
              <a:t> WWF si acquisirono i diritti di caccia del </a:t>
            </a:r>
            <a:r>
              <a:rPr lang="it-IT" sz="1200" b="1" i="0" kern="1200" dirty="0" smtClean="0">
                <a:solidFill>
                  <a:schemeClr val="tx1"/>
                </a:solidFill>
                <a:latin typeface="Calibri" pitchFamily="34" charset="0"/>
                <a:ea typeface="+mn-ea"/>
                <a:cs typeface="+mn-cs"/>
              </a:rPr>
              <a:t>Lago di </a:t>
            </a:r>
            <a:r>
              <a:rPr lang="it-IT" sz="1200" b="1" i="0" kern="1200" dirty="0" err="1" smtClean="0">
                <a:solidFill>
                  <a:schemeClr val="tx1"/>
                </a:solidFill>
                <a:latin typeface="Calibri" pitchFamily="34" charset="0"/>
                <a:ea typeface="+mn-ea"/>
                <a:cs typeface="+mn-cs"/>
              </a:rPr>
              <a:t>Burano</a:t>
            </a:r>
            <a:r>
              <a:rPr lang="it-IT" sz="1200" b="0" i="0" kern="1200" dirty="0" smtClean="0">
                <a:solidFill>
                  <a:schemeClr val="tx1"/>
                </a:solidFill>
                <a:latin typeface="Calibri" pitchFamily="34" charset="0"/>
                <a:ea typeface="+mn-ea"/>
                <a:cs typeface="+mn-cs"/>
              </a:rPr>
              <a:t> per farne un'Oasi di protezione degli uccelli.</a:t>
            </a:r>
            <a:endParaRPr lang="en-GB" b="1" baseline="0" dirty="0" smtClean="0"/>
          </a:p>
          <a:p>
            <a:r>
              <a:rPr lang="en-GB" baseline="0" dirty="0" smtClean="0"/>
              <a:t>Le </a:t>
            </a:r>
            <a:r>
              <a:rPr lang="en-GB" baseline="0" dirty="0" err="1" smtClean="0"/>
              <a:t>Oasi</a:t>
            </a:r>
            <a:r>
              <a:rPr lang="en-GB" baseline="0" dirty="0" smtClean="0"/>
              <a:t> </a:t>
            </a:r>
            <a:r>
              <a:rPr lang="en-GB" baseline="0" dirty="0" err="1" smtClean="0"/>
              <a:t>sono</a:t>
            </a:r>
            <a:r>
              <a:rPr lang="en-GB" baseline="0" dirty="0" smtClean="0"/>
              <a:t> 117 e </a:t>
            </a:r>
            <a:r>
              <a:rPr lang="en-GB" baseline="0" dirty="0" err="1" smtClean="0"/>
              <a:t>proteggono</a:t>
            </a:r>
            <a:r>
              <a:rPr lang="en-GB" baseline="0" dirty="0" smtClean="0"/>
              <a:t> </a:t>
            </a:r>
            <a:r>
              <a:rPr lang="en-GB" baseline="0" dirty="0" err="1" smtClean="0"/>
              <a:t>aree</a:t>
            </a:r>
            <a:r>
              <a:rPr lang="en-GB" baseline="0" dirty="0" smtClean="0"/>
              <a:t> </a:t>
            </a:r>
            <a:r>
              <a:rPr lang="en-GB" baseline="0" dirty="0" err="1" smtClean="0"/>
              <a:t>che</a:t>
            </a:r>
            <a:r>
              <a:rPr lang="en-GB" baseline="0" dirty="0" smtClean="0"/>
              <a:t> </a:t>
            </a:r>
            <a:r>
              <a:rPr lang="en-GB" baseline="0" dirty="0" err="1" smtClean="0"/>
              <a:t>sono</a:t>
            </a:r>
            <a:r>
              <a:rPr lang="en-GB" baseline="0" dirty="0" smtClean="0"/>
              <a:t> </a:t>
            </a:r>
            <a:r>
              <a:rPr lang="en-GB" baseline="0" dirty="0" err="1" smtClean="0"/>
              <a:t>Riserve</a:t>
            </a:r>
            <a:r>
              <a:rPr lang="en-GB" baseline="0" dirty="0" smtClean="0"/>
              <a:t> </a:t>
            </a:r>
            <a:r>
              <a:rPr lang="en-GB" baseline="0" dirty="0" err="1" smtClean="0"/>
              <a:t>dello</a:t>
            </a:r>
            <a:r>
              <a:rPr lang="en-GB" baseline="0" dirty="0" smtClean="0"/>
              <a:t> </a:t>
            </a:r>
            <a:r>
              <a:rPr lang="en-GB" baseline="0" dirty="0" err="1" smtClean="0"/>
              <a:t>Stato</a:t>
            </a:r>
            <a:r>
              <a:rPr lang="en-GB" baseline="0" dirty="0" smtClean="0"/>
              <a:t> e/o </a:t>
            </a:r>
            <a:r>
              <a:rPr lang="en-GB" baseline="0" dirty="0" err="1" smtClean="0"/>
              <a:t>regionali</a:t>
            </a:r>
            <a:r>
              <a:rPr lang="en-GB" baseline="0" dirty="0" smtClean="0"/>
              <a:t> e </a:t>
            </a:r>
            <a:r>
              <a:rPr lang="en-GB" baseline="0" dirty="0" err="1" smtClean="0"/>
              <a:t>aree</a:t>
            </a:r>
            <a:r>
              <a:rPr lang="en-GB" baseline="0" dirty="0" smtClean="0"/>
              <a:t> </a:t>
            </a:r>
            <a:r>
              <a:rPr lang="en-GB" baseline="0" dirty="0" err="1" smtClean="0"/>
              <a:t>riconosciute</a:t>
            </a:r>
            <a:r>
              <a:rPr lang="en-GB" baseline="0" dirty="0" smtClean="0"/>
              <a:t> </a:t>
            </a:r>
            <a:r>
              <a:rPr lang="en-GB" baseline="0" dirty="0" err="1" smtClean="0"/>
              <a:t>appartenenti</a:t>
            </a:r>
            <a:r>
              <a:rPr lang="en-GB" baseline="0" dirty="0" smtClean="0"/>
              <a:t> </a:t>
            </a:r>
            <a:r>
              <a:rPr lang="en-GB" baseline="0" dirty="0" err="1" smtClean="0"/>
              <a:t>alla</a:t>
            </a:r>
            <a:r>
              <a:rPr lang="en-GB" baseline="0" dirty="0" smtClean="0"/>
              <a:t> </a:t>
            </a:r>
            <a:r>
              <a:rPr lang="en-GB" baseline="0" dirty="0" err="1" smtClean="0"/>
              <a:t>rete</a:t>
            </a:r>
            <a:r>
              <a:rPr lang="en-GB" baseline="0" dirty="0" smtClean="0"/>
              <a:t> </a:t>
            </a:r>
            <a:r>
              <a:rPr lang="en-GB" baseline="0" dirty="0" err="1" smtClean="0"/>
              <a:t>europea</a:t>
            </a:r>
            <a:r>
              <a:rPr lang="en-GB" baseline="0" dirty="0" smtClean="0"/>
              <a:t> Natura2000. In </a:t>
            </a:r>
            <a:r>
              <a:rPr lang="en-GB" baseline="0" dirty="0" err="1" smtClean="0"/>
              <a:t>alcune</a:t>
            </a:r>
            <a:r>
              <a:rPr lang="en-GB" baseline="0" dirty="0" smtClean="0"/>
              <a:t> </a:t>
            </a:r>
            <a:r>
              <a:rPr lang="en-GB" baseline="0" dirty="0" err="1" smtClean="0"/>
              <a:t>Oasi</a:t>
            </a:r>
            <a:r>
              <a:rPr lang="en-GB" baseline="0" dirty="0" smtClean="0"/>
              <a:t> vi </a:t>
            </a:r>
            <a:r>
              <a:rPr lang="en-GB" baseline="0" dirty="0" err="1" smtClean="0"/>
              <a:t>sono</a:t>
            </a:r>
            <a:r>
              <a:rPr lang="en-GB" baseline="0" dirty="0" smtClean="0"/>
              <a:t> </a:t>
            </a:r>
            <a:r>
              <a:rPr lang="en-GB" baseline="0" dirty="0" err="1" smtClean="0"/>
              <a:t>anche</a:t>
            </a:r>
            <a:r>
              <a:rPr lang="en-GB" baseline="0" dirty="0" smtClean="0"/>
              <a:t> </a:t>
            </a:r>
            <a:r>
              <a:rPr lang="en-GB" baseline="0" dirty="0" err="1" smtClean="0"/>
              <a:t>Centri</a:t>
            </a:r>
            <a:r>
              <a:rPr lang="en-GB" baseline="0" dirty="0" smtClean="0"/>
              <a:t> </a:t>
            </a:r>
            <a:r>
              <a:rPr lang="en-GB" baseline="0" dirty="0" err="1" smtClean="0"/>
              <a:t>di</a:t>
            </a:r>
            <a:r>
              <a:rPr lang="en-GB" baseline="0" dirty="0" smtClean="0"/>
              <a:t> </a:t>
            </a:r>
            <a:r>
              <a:rPr lang="en-GB" baseline="0" dirty="0" err="1" smtClean="0"/>
              <a:t>Recupero</a:t>
            </a:r>
            <a:r>
              <a:rPr lang="en-GB" baseline="0" dirty="0" smtClean="0"/>
              <a:t> </a:t>
            </a:r>
            <a:r>
              <a:rPr lang="en-GB" baseline="0" dirty="0" err="1" smtClean="0"/>
              <a:t>della</a:t>
            </a:r>
            <a:r>
              <a:rPr lang="en-GB" baseline="0" dirty="0" smtClean="0"/>
              <a:t> fauna </a:t>
            </a:r>
            <a:r>
              <a:rPr lang="en-GB" baseline="0" dirty="0" err="1" smtClean="0"/>
              <a:t>selvatica</a:t>
            </a:r>
            <a:r>
              <a:rPr lang="en-GB" baseline="0" dirty="0" smtClean="0"/>
              <a:t> e </a:t>
            </a:r>
            <a:r>
              <a:rPr lang="en-GB" baseline="0" dirty="0" err="1" smtClean="0"/>
              <a:t>Centri</a:t>
            </a:r>
            <a:r>
              <a:rPr lang="en-GB" baseline="0" dirty="0" smtClean="0"/>
              <a:t> </a:t>
            </a:r>
            <a:r>
              <a:rPr lang="en-GB" baseline="0" dirty="0" err="1" smtClean="0"/>
              <a:t>di</a:t>
            </a:r>
            <a:r>
              <a:rPr lang="en-GB" baseline="0" dirty="0" smtClean="0"/>
              <a:t> </a:t>
            </a:r>
            <a:r>
              <a:rPr lang="en-GB" baseline="0" dirty="0" err="1" smtClean="0"/>
              <a:t>Educazione</a:t>
            </a:r>
            <a:r>
              <a:rPr lang="en-GB" baseline="0" dirty="0" smtClean="0"/>
              <a:t> </a:t>
            </a:r>
            <a:r>
              <a:rPr lang="en-GB" baseline="0" dirty="0" err="1" smtClean="0"/>
              <a:t>Ambientale</a:t>
            </a:r>
            <a:r>
              <a:rPr lang="en-GB" baseline="0" dirty="0" smtClean="0"/>
              <a:t> (26 in </a:t>
            </a:r>
            <a:r>
              <a:rPr lang="en-GB" baseline="0" dirty="0" err="1" smtClean="0"/>
              <a:t>tutto</a:t>
            </a:r>
            <a:r>
              <a:rPr lang="en-GB" baseline="0" dirty="0" smtClean="0"/>
              <a:t>).</a:t>
            </a:r>
          </a:p>
          <a:p>
            <a:r>
              <a:rPr lang="en-GB" dirty="0" smtClean="0"/>
              <a:t>http://www.wwf.it/oasi/</a:t>
            </a:r>
          </a:p>
          <a:p>
            <a:r>
              <a:rPr lang="en-GB" dirty="0" smtClean="0"/>
              <a:t>http://www.wwfoasi.eu/</a:t>
            </a:r>
          </a:p>
          <a:p>
            <a:endParaRPr lang="en-GB" dirty="0" smtClean="0"/>
          </a:p>
          <a:p>
            <a:r>
              <a:rPr lang="en-GB" b="1" baseline="0" dirty="0" err="1" smtClean="0"/>
              <a:t>Volontari</a:t>
            </a:r>
            <a:r>
              <a:rPr lang="en-GB" b="1" baseline="0" dirty="0" smtClean="0"/>
              <a:t>, la </a:t>
            </a:r>
            <a:r>
              <a:rPr lang="en-GB" b="1" baseline="0" dirty="0" err="1" smtClean="0"/>
              <a:t>rete</a:t>
            </a:r>
            <a:r>
              <a:rPr lang="en-GB" b="1" baseline="0" dirty="0" smtClean="0"/>
              <a:t> </a:t>
            </a:r>
            <a:r>
              <a:rPr lang="en-GB" b="1" baseline="0" dirty="0" err="1" smtClean="0"/>
              <a:t>territoriale</a:t>
            </a:r>
            <a:r>
              <a:rPr lang="en-GB" b="1" baseline="0" dirty="0" smtClean="0"/>
              <a:t>: </a:t>
            </a:r>
            <a:r>
              <a:rPr lang="en-GB" baseline="0" dirty="0" err="1" smtClean="0"/>
              <a:t>Attualmente</a:t>
            </a:r>
            <a:r>
              <a:rPr lang="en-GB" baseline="0" dirty="0" smtClean="0"/>
              <a:t> vi </a:t>
            </a:r>
            <a:r>
              <a:rPr lang="en-GB" baseline="0" dirty="0" err="1" smtClean="0"/>
              <a:t>sono</a:t>
            </a:r>
            <a:r>
              <a:rPr lang="en-GB" baseline="0" dirty="0" smtClean="0"/>
              <a:t> </a:t>
            </a:r>
            <a:r>
              <a:rPr lang="en-GB" b="1" baseline="0" dirty="0" smtClean="0"/>
              <a:t>69 </a:t>
            </a:r>
            <a:r>
              <a:rPr lang="en-GB" b="1" baseline="0" dirty="0" err="1" smtClean="0"/>
              <a:t>Organizzazioni</a:t>
            </a:r>
            <a:r>
              <a:rPr lang="en-GB" b="1" baseline="0" dirty="0" smtClean="0"/>
              <a:t> Aggregate</a:t>
            </a:r>
            <a:r>
              <a:rPr lang="en-GB" baseline="0" dirty="0" smtClean="0"/>
              <a:t>, </a:t>
            </a:r>
            <a:r>
              <a:rPr lang="en-GB" baseline="0" dirty="0" err="1" smtClean="0"/>
              <a:t>ossia</a:t>
            </a:r>
            <a:r>
              <a:rPr lang="en-GB" baseline="0" dirty="0" smtClean="0"/>
              <a:t> </a:t>
            </a:r>
            <a:r>
              <a:rPr lang="en-GB" baseline="0" dirty="0" err="1" smtClean="0"/>
              <a:t>gruppi</a:t>
            </a:r>
            <a:r>
              <a:rPr lang="en-GB" baseline="0" dirty="0" smtClean="0"/>
              <a:t> di </a:t>
            </a:r>
            <a:r>
              <a:rPr lang="en-GB" baseline="0" dirty="0" err="1" smtClean="0"/>
              <a:t>volontari</a:t>
            </a:r>
            <a:r>
              <a:rPr lang="en-GB" baseline="0" dirty="0" smtClean="0"/>
              <a:t> </a:t>
            </a:r>
            <a:r>
              <a:rPr lang="en-GB" baseline="0" dirty="0" err="1" smtClean="0"/>
              <a:t>che</a:t>
            </a:r>
            <a:r>
              <a:rPr lang="en-GB" baseline="0" dirty="0" smtClean="0"/>
              <a:t> </a:t>
            </a:r>
            <a:r>
              <a:rPr lang="en-GB" baseline="0" dirty="0" err="1" smtClean="0"/>
              <a:t>si</a:t>
            </a:r>
            <a:r>
              <a:rPr lang="en-GB" baseline="0" dirty="0" smtClean="0"/>
              <a:t> </a:t>
            </a:r>
            <a:r>
              <a:rPr lang="en-GB" baseline="0" dirty="0" err="1" smtClean="0"/>
              <a:t>riuniscono</a:t>
            </a:r>
            <a:r>
              <a:rPr lang="en-GB" baseline="0" dirty="0" smtClean="0"/>
              <a:t> a </a:t>
            </a:r>
            <a:r>
              <a:rPr lang="en-GB" baseline="0" dirty="0" err="1" smtClean="0"/>
              <a:t>una</a:t>
            </a:r>
            <a:r>
              <a:rPr lang="en-GB" baseline="0" dirty="0" smtClean="0"/>
              <a:t> </a:t>
            </a:r>
            <a:r>
              <a:rPr lang="en-GB" baseline="0" dirty="0" err="1" smtClean="0"/>
              <a:t>scala</a:t>
            </a:r>
            <a:r>
              <a:rPr lang="en-GB" baseline="0" dirty="0" smtClean="0"/>
              <a:t> </a:t>
            </a:r>
            <a:r>
              <a:rPr lang="en-GB" baseline="0" dirty="0" err="1" smtClean="0"/>
              <a:t>sovralocale</a:t>
            </a:r>
            <a:r>
              <a:rPr lang="en-GB" baseline="0" dirty="0" smtClean="0"/>
              <a:t> e </a:t>
            </a:r>
            <a:r>
              <a:rPr lang="en-GB" baseline="0" dirty="0" err="1" smtClean="0"/>
              <a:t>che</a:t>
            </a:r>
            <a:r>
              <a:rPr lang="en-GB" baseline="0" dirty="0" smtClean="0"/>
              <a:t> </a:t>
            </a:r>
            <a:r>
              <a:rPr lang="en-GB" baseline="0" dirty="0" err="1" smtClean="0"/>
              <a:t>attuano</a:t>
            </a:r>
            <a:r>
              <a:rPr lang="en-GB" baseline="0" dirty="0" smtClean="0"/>
              <a:t> </a:t>
            </a:r>
            <a:r>
              <a:rPr lang="en-GB" baseline="0" dirty="0" err="1" smtClean="0"/>
              <a:t>il</a:t>
            </a:r>
            <a:r>
              <a:rPr lang="en-GB" baseline="0" dirty="0" smtClean="0"/>
              <a:t> </a:t>
            </a:r>
            <a:r>
              <a:rPr lang="en-GB" baseline="0" dirty="0" err="1" smtClean="0"/>
              <a:t>programma</a:t>
            </a:r>
            <a:r>
              <a:rPr lang="en-GB" baseline="0" dirty="0" smtClean="0"/>
              <a:t> del WWF Italia </a:t>
            </a:r>
            <a:r>
              <a:rPr lang="en-GB" baseline="0" dirty="0" err="1" smtClean="0"/>
              <a:t>svolgendo</a:t>
            </a:r>
            <a:r>
              <a:rPr lang="en-GB" baseline="0" dirty="0" smtClean="0"/>
              <a:t> </a:t>
            </a:r>
            <a:r>
              <a:rPr lang="en-GB" baseline="0" dirty="0" err="1" smtClean="0"/>
              <a:t>un’opera</a:t>
            </a:r>
            <a:r>
              <a:rPr lang="en-GB" baseline="0" dirty="0" smtClean="0"/>
              <a:t> di presidio </a:t>
            </a:r>
            <a:r>
              <a:rPr lang="en-GB" baseline="0" dirty="0" err="1" smtClean="0"/>
              <a:t>importantissima</a:t>
            </a:r>
            <a:r>
              <a:rPr lang="en-GB" baseline="0" dirty="0" smtClean="0"/>
              <a:t> </a:t>
            </a:r>
            <a:r>
              <a:rPr lang="en-GB" baseline="0" dirty="0" err="1" smtClean="0"/>
              <a:t>sul</a:t>
            </a:r>
            <a:r>
              <a:rPr lang="en-GB" baseline="0" dirty="0" smtClean="0"/>
              <a:t> </a:t>
            </a:r>
            <a:r>
              <a:rPr lang="en-GB" baseline="0" dirty="0" err="1" smtClean="0"/>
              <a:t>territorio</a:t>
            </a:r>
            <a:r>
              <a:rPr lang="en-GB" baseline="0" dirty="0" smtClean="0"/>
              <a:t> </a:t>
            </a:r>
            <a:r>
              <a:rPr lang="en-GB" baseline="0" dirty="0" err="1" smtClean="0"/>
              <a:t>italiano</a:t>
            </a:r>
            <a:r>
              <a:rPr lang="en-GB" baseline="0" dirty="0" smtClean="0"/>
              <a:t> dove </a:t>
            </a:r>
            <a:r>
              <a:rPr lang="en-GB" baseline="0" dirty="0" err="1" smtClean="0"/>
              <a:t>l’abusivismo</a:t>
            </a:r>
            <a:r>
              <a:rPr lang="en-GB" baseline="0" dirty="0" smtClean="0"/>
              <a:t> e </a:t>
            </a:r>
            <a:r>
              <a:rPr lang="en-GB" baseline="0" dirty="0" err="1" smtClean="0"/>
              <a:t>l’illegalità</a:t>
            </a:r>
            <a:r>
              <a:rPr lang="en-GB" baseline="0" dirty="0" smtClean="0"/>
              <a:t> </a:t>
            </a:r>
            <a:r>
              <a:rPr lang="en-GB" baseline="0" dirty="0" err="1" smtClean="0"/>
              <a:t>rappresentano</a:t>
            </a:r>
            <a:r>
              <a:rPr lang="en-GB" baseline="0" dirty="0" smtClean="0"/>
              <a:t> </a:t>
            </a:r>
            <a:r>
              <a:rPr lang="en-GB" baseline="0" dirty="0" err="1" smtClean="0"/>
              <a:t>dei</a:t>
            </a:r>
            <a:r>
              <a:rPr lang="en-GB" baseline="0" dirty="0" smtClean="0"/>
              <a:t> </a:t>
            </a:r>
            <a:r>
              <a:rPr lang="en-GB" baseline="0" dirty="0" err="1" smtClean="0"/>
              <a:t>casi</a:t>
            </a:r>
            <a:r>
              <a:rPr lang="en-GB" baseline="0" dirty="0" smtClean="0"/>
              <a:t> </a:t>
            </a:r>
            <a:r>
              <a:rPr lang="en-GB" baseline="0" dirty="0" err="1" smtClean="0"/>
              <a:t>molto</a:t>
            </a:r>
            <a:r>
              <a:rPr lang="en-GB" baseline="0" dirty="0" smtClean="0"/>
              <a:t> </a:t>
            </a:r>
            <a:r>
              <a:rPr lang="en-GB" baseline="0" dirty="0" err="1" smtClean="0"/>
              <a:t>diffuso</a:t>
            </a:r>
            <a:r>
              <a:rPr lang="en-GB" baseline="0" dirty="0" smtClean="0"/>
              <a:t> e </a:t>
            </a:r>
            <a:r>
              <a:rPr lang="en-GB" baseline="0" dirty="0" err="1" smtClean="0"/>
              <a:t>che</a:t>
            </a:r>
            <a:r>
              <a:rPr lang="en-GB" baseline="0" dirty="0" smtClean="0"/>
              <a:t> </a:t>
            </a:r>
            <a:r>
              <a:rPr lang="en-GB" baseline="0" dirty="0" err="1" smtClean="0"/>
              <a:t>richiedono</a:t>
            </a:r>
            <a:r>
              <a:rPr lang="en-GB" baseline="0" dirty="0" smtClean="0"/>
              <a:t> </a:t>
            </a:r>
            <a:r>
              <a:rPr lang="en-GB" baseline="0" dirty="0" err="1" smtClean="0"/>
              <a:t>una</a:t>
            </a:r>
            <a:r>
              <a:rPr lang="en-GB" baseline="0" dirty="0" smtClean="0"/>
              <a:t> </a:t>
            </a:r>
            <a:r>
              <a:rPr lang="en-GB" baseline="0" dirty="0" err="1" smtClean="0"/>
              <a:t>presenza</a:t>
            </a:r>
            <a:r>
              <a:rPr lang="en-GB" baseline="0" dirty="0" smtClean="0"/>
              <a:t> </a:t>
            </a:r>
            <a:r>
              <a:rPr lang="en-GB" baseline="0" dirty="0" err="1" smtClean="0"/>
              <a:t>quotidiana</a:t>
            </a:r>
            <a:r>
              <a:rPr lang="en-GB" baseline="0" dirty="0" smtClean="0"/>
              <a:t> e </a:t>
            </a:r>
            <a:r>
              <a:rPr lang="en-GB" baseline="0" dirty="0" err="1" smtClean="0"/>
              <a:t>attenta</a:t>
            </a:r>
            <a:r>
              <a:rPr lang="en-GB" baseline="0" dirty="0" smtClean="0"/>
              <a:t>. </a:t>
            </a:r>
          </a:p>
        </p:txBody>
      </p:sp>
      <p:sp>
        <p:nvSpPr>
          <p:cNvPr id="4" name="Slide Number Placeholder 3"/>
          <p:cNvSpPr>
            <a:spLocks noGrp="1"/>
          </p:cNvSpPr>
          <p:nvPr>
            <p:ph type="sldNum" sz="quarter" idx="10"/>
          </p:nvPr>
        </p:nvSpPr>
        <p:spPr/>
        <p:txBody>
          <a:bodyPr/>
          <a:lstStyle/>
          <a:p>
            <a:pPr>
              <a:defRPr/>
            </a:pPr>
            <a:fld id="{3D95D17E-4558-4982-A717-275996F5AB6C}" type="slidenum">
              <a:rPr lang="en-IE" smtClean="0"/>
              <a:pPr>
                <a:defRPr/>
              </a:pPr>
              <a:t>30</a:t>
            </a:fld>
            <a:endParaRPr lang="en-IE"/>
          </a:p>
        </p:txBody>
      </p:sp>
    </p:spTree>
    <p:extLst>
      <p:ext uri="{BB962C8B-B14F-4D97-AF65-F5344CB8AC3E}">
        <p14:creationId xmlns:p14="http://schemas.microsoft.com/office/powerpoint/2010/main" val="36094028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92500" lnSpcReduction="10000"/>
          </a:bodyPr>
          <a:lstStyle/>
          <a:p>
            <a:r>
              <a:rPr lang="it-IT" dirty="0" smtClean="0"/>
              <a:t>Descrizione diapositiva 31: Approfondimenti</a:t>
            </a:r>
            <a:r>
              <a:rPr lang="it-IT" baseline="0" dirty="0" smtClean="0"/>
              <a:t> su Oasi WWF</a:t>
            </a:r>
          </a:p>
          <a:p>
            <a:endParaRPr lang="it-IT" baseline="0" dirty="0" smtClean="0"/>
          </a:p>
          <a:p>
            <a:r>
              <a:rPr lang="en-GB" dirty="0" smtClean="0"/>
              <a:t>La </a:t>
            </a:r>
            <a:r>
              <a:rPr lang="en-GB" dirty="0" err="1" smtClean="0"/>
              <a:t>specificità</a:t>
            </a:r>
            <a:r>
              <a:rPr lang="en-GB" dirty="0" smtClean="0"/>
              <a:t> del WWF</a:t>
            </a:r>
            <a:r>
              <a:rPr lang="en-GB" baseline="0" dirty="0" smtClean="0"/>
              <a:t> in Italia è </a:t>
            </a:r>
            <a:r>
              <a:rPr lang="en-GB" baseline="0" dirty="0" err="1" smtClean="0"/>
              <a:t>costituita</a:t>
            </a:r>
            <a:r>
              <a:rPr lang="en-GB" baseline="0" dirty="0" smtClean="0"/>
              <a:t> </a:t>
            </a:r>
            <a:r>
              <a:rPr lang="en-GB" baseline="0" dirty="0" err="1" smtClean="0"/>
              <a:t>dall’esistenza</a:t>
            </a:r>
            <a:r>
              <a:rPr lang="en-GB" baseline="0" dirty="0" smtClean="0"/>
              <a:t> </a:t>
            </a:r>
            <a:r>
              <a:rPr lang="en-GB" baseline="0" dirty="0" err="1" smtClean="0"/>
              <a:t>di</a:t>
            </a:r>
            <a:r>
              <a:rPr lang="en-GB" baseline="0" dirty="0" smtClean="0"/>
              <a:t> </a:t>
            </a:r>
            <a:r>
              <a:rPr lang="en-GB" b="1" baseline="0" dirty="0" err="1" smtClean="0"/>
              <a:t>un’associazione</a:t>
            </a:r>
            <a:r>
              <a:rPr lang="en-GB" b="1" baseline="0" dirty="0" smtClean="0"/>
              <a:t> </a:t>
            </a:r>
            <a:r>
              <a:rPr lang="en-GB" b="1" baseline="0" dirty="0" err="1" smtClean="0"/>
              <a:t>molto</a:t>
            </a:r>
            <a:r>
              <a:rPr lang="en-GB" b="1" baseline="0" dirty="0" smtClean="0"/>
              <a:t> </a:t>
            </a:r>
            <a:r>
              <a:rPr lang="en-GB" b="1" baseline="0" dirty="0" err="1" smtClean="0"/>
              <a:t>diffusa</a:t>
            </a:r>
            <a:r>
              <a:rPr lang="en-GB" b="1" baseline="0" dirty="0" smtClean="0"/>
              <a:t> </a:t>
            </a:r>
            <a:r>
              <a:rPr lang="en-GB" b="1" baseline="0" dirty="0" err="1" smtClean="0"/>
              <a:t>sul</a:t>
            </a:r>
            <a:r>
              <a:rPr lang="en-GB" b="1" baseline="0" dirty="0" smtClean="0"/>
              <a:t> </a:t>
            </a:r>
            <a:r>
              <a:rPr lang="en-GB" b="1" baseline="0" dirty="0" err="1" smtClean="0"/>
              <a:t>territorio</a:t>
            </a:r>
            <a:r>
              <a:rPr lang="en-GB" b="1" baseline="0" dirty="0" smtClean="0"/>
              <a:t>  </a:t>
            </a:r>
            <a:r>
              <a:rPr lang="en-GB" b="1" baseline="0" dirty="0" err="1" smtClean="0"/>
              <a:t>composta</a:t>
            </a:r>
            <a:r>
              <a:rPr lang="en-GB" b="1" baseline="0" dirty="0" smtClean="0"/>
              <a:t> </a:t>
            </a:r>
            <a:r>
              <a:rPr lang="en-GB" b="1" baseline="0" dirty="0" err="1" smtClean="0"/>
              <a:t>da</a:t>
            </a:r>
            <a:r>
              <a:rPr lang="en-GB" b="1" baseline="0" dirty="0" smtClean="0"/>
              <a:t> </a:t>
            </a:r>
            <a:r>
              <a:rPr lang="en-GB" b="1" baseline="0" dirty="0" err="1" smtClean="0"/>
              <a:t>volontari</a:t>
            </a:r>
            <a:r>
              <a:rPr lang="en-GB" b="1" baseline="0" dirty="0" smtClean="0"/>
              <a:t> </a:t>
            </a:r>
            <a:r>
              <a:rPr lang="en-GB" baseline="0" dirty="0" smtClean="0"/>
              <a:t>e </a:t>
            </a:r>
            <a:r>
              <a:rPr lang="en-GB" baseline="0" dirty="0" err="1" smtClean="0"/>
              <a:t>soprattutto</a:t>
            </a:r>
            <a:r>
              <a:rPr lang="en-GB" baseline="0" dirty="0" smtClean="0"/>
              <a:t> </a:t>
            </a:r>
            <a:r>
              <a:rPr lang="en-GB" baseline="0" dirty="0" err="1" smtClean="0"/>
              <a:t>dal</a:t>
            </a:r>
            <a:r>
              <a:rPr lang="en-GB" baseline="0" dirty="0" smtClean="0"/>
              <a:t> </a:t>
            </a:r>
            <a:r>
              <a:rPr lang="en-GB" baseline="0" dirty="0" err="1" smtClean="0"/>
              <a:t>fatto</a:t>
            </a:r>
            <a:r>
              <a:rPr lang="en-GB" baseline="0" dirty="0" smtClean="0"/>
              <a:t> </a:t>
            </a:r>
            <a:r>
              <a:rPr lang="en-GB" baseline="0" dirty="0" err="1" smtClean="0"/>
              <a:t>che</a:t>
            </a:r>
            <a:r>
              <a:rPr lang="en-GB" baseline="0" dirty="0" smtClean="0"/>
              <a:t> </a:t>
            </a:r>
            <a:r>
              <a:rPr lang="en-GB" baseline="0" dirty="0" err="1" smtClean="0"/>
              <a:t>il</a:t>
            </a:r>
            <a:r>
              <a:rPr lang="en-GB" baseline="0" dirty="0" smtClean="0"/>
              <a:t> WWF in Italia </a:t>
            </a:r>
            <a:r>
              <a:rPr lang="en-GB" b="1" baseline="0" dirty="0" err="1" smtClean="0"/>
              <a:t>protegge</a:t>
            </a:r>
            <a:r>
              <a:rPr lang="en-GB" b="1" baseline="0" dirty="0" smtClean="0"/>
              <a:t> e </a:t>
            </a:r>
            <a:r>
              <a:rPr lang="en-GB" b="1" baseline="0" dirty="0" err="1" smtClean="0"/>
              <a:t>quindi</a:t>
            </a:r>
            <a:r>
              <a:rPr lang="en-GB" b="1" baseline="0" dirty="0" smtClean="0"/>
              <a:t> </a:t>
            </a:r>
            <a:r>
              <a:rPr lang="en-GB" b="1" baseline="0" dirty="0" err="1" smtClean="0"/>
              <a:t>gestisce</a:t>
            </a:r>
            <a:r>
              <a:rPr lang="en-GB" b="1" baseline="0" dirty="0" smtClean="0"/>
              <a:t> </a:t>
            </a:r>
            <a:r>
              <a:rPr lang="en-GB" b="1" baseline="0" dirty="0" err="1" smtClean="0"/>
              <a:t>delle</a:t>
            </a:r>
            <a:r>
              <a:rPr lang="en-GB" b="1" baseline="0" dirty="0" smtClean="0"/>
              <a:t> </a:t>
            </a:r>
            <a:r>
              <a:rPr lang="en-GB" b="1" baseline="0" dirty="0" err="1" smtClean="0"/>
              <a:t>aree</a:t>
            </a:r>
            <a:r>
              <a:rPr lang="en-GB" b="1" baseline="0" dirty="0" smtClean="0"/>
              <a:t> </a:t>
            </a:r>
            <a:r>
              <a:rPr lang="en-GB" b="1" baseline="0" dirty="0" err="1" smtClean="0"/>
              <a:t>protette</a:t>
            </a:r>
            <a:r>
              <a:rPr lang="en-GB" b="1" baseline="0" dirty="0" smtClean="0"/>
              <a:t>, le </a:t>
            </a:r>
            <a:r>
              <a:rPr lang="en-GB" b="1" baseline="0" dirty="0" err="1" smtClean="0"/>
              <a:t>Oasi</a:t>
            </a:r>
            <a:r>
              <a:rPr lang="en-GB" b="1" baseline="0" dirty="0" smtClean="0"/>
              <a:t>. </a:t>
            </a:r>
          </a:p>
          <a:p>
            <a:r>
              <a:rPr lang="en-GB" b="1" baseline="0" dirty="0" smtClean="0"/>
              <a:t>1967: </a:t>
            </a:r>
            <a:r>
              <a:rPr lang="it-IT" sz="1200" b="0" i="0" kern="1200" dirty="0" smtClean="0">
                <a:solidFill>
                  <a:schemeClr val="tx1"/>
                </a:solidFill>
                <a:latin typeface="Calibri" pitchFamily="34" charset="0"/>
                <a:ea typeface="+mn-ea"/>
                <a:cs typeface="+mn-cs"/>
              </a:rPr>
              <a:t>Con una decisione dell'allora </a:t>
            </a:r>
            <a:r>
              <a:rPr lang="it-IT" sz="1200" b="1" i="0" kern="1200" dirty="0" smtClean="0">
                <a:solidFill>
                  <a:schemeClr val="tx1"/>
                </a:solidFill>
                <a:latin typeface="Calibri" pitchFamily="34" charset="0"/>
                <a:ea typeface="+mn-ea"/>
                <a:cs typeface="+mn-cs"/>
              </a:rPr>
              <a:t>Consiglio nazionale</a:t>
            </a:r>
            <a:r>
              <a:rPr lang="it-IT" sz="1200" b="0" i="0" kern="1200" dirty="0" smtClean="0">
                <a:solidFill>
                  <a:schemeClr val="tx1"/>
                </a:solidFill>
                <a:latin typeface="Calibri" pitchFamily="34" charset="0"/>
                <a:ea typeface="+mn-ea"/>
                <a:cs typeface="+mn-cs"/>
              </a:rPr>
              <a:t> WWF si acquisirono i diritti di caccia del </a:t>
            </a:r>
            <a:r>
              <a:rPr lang="it-IT" sz="1200" b="1" i="0" kern="1200" dirty="0" smtClean="0">
                <a:solidFill>
                  <a:schemeClr val="tx1"/>
                </a:solidFill>
                <a:latin typeface="Calibri" pitchFamily="34" charset="0"/>
                <a:ea typeface="+mn-ea"/>
                <a:cs typeface="+mn-cs"/>
              </a:rPr>
              <a:t>Lago di </a:t>
            </a:r>
            <a:r>
              <a:rPr lang="it-IT" sz="1200" b="1" i="0" kern="1200" dirty="0" err="1" smtClean="0">
                <a:solidFill>
                  <a:schemeClr val="tx1"/>
                </a:solidFill>
                <a:latin typeface="Calibri" pitchFamily="34" charset="0"/>
                <a:ea typeface="+mn-ea"/>
                <a:cs typeface="+mn-cs"/>
              </a:rPr>
              <a:t>Burano</a:t>
            </a:r>
            <a:r>
              <a:rPr lang="it-IT" sz="1200" b="0" i="0" kern="1200" dirty="0" smtClean="0">
                <a:solidFill>
                  <a:schemeClr val="tx1"/>
                </a:solidFill>
                <a:latin typeface="Calibri" pitchFamily="34" charset="0"/>
                <a:ea typeface="+mn-ea"/>
                <a:cs typeface="+mn-cs"/>
              </a:rPr>
              <a:t> per farne un'Oasi di protezione degli uccelli.</a:t>
            </a:r>
            <a:endParaRPr lang="en-GB" b="1" baseline="0" dirty="0" smtClean="0"/>
          </a:p>
          <a:p>
            <a:r>
              <a:rPr lang="it-IT" baseline="0" dirty="0" smtClean="0"/>
              <a:t>Le Oasi sono il più grande progetto di conservazione del WWF Italia. </a:t>
            </a:r>
            <a:r>
              <a:rPr lang="en-GB" baseline="0" dirty="0" smtClean="0"/>
              <a:t>Le </a:t>
            </a:r>
            <a:r>
              <a:rPr lang="en-GB" baseline="0" dirty="0" err="1" smtClean="0"/>
              <a:t>Oasi</a:t>
            </a:r>
            <a:r>
              <a:rPr lang="en-GB" baseline="0" dirty="0" smtClean="0"/>
              <a:t> </a:t>
            </a:r>
            <a:r>
              <a:rPr lang="en-GB" baseline="0" dirty="0" err="1" smtClean="0"/>
              <a:t>sono</a:t>
            </a:r>
            <a:r>
              <a:rPr lang="en-GB" baseline="0" dirty="0" smtClean="0"/>
              <a:t> 117 e </a:t>
            </a:r>
            <a:r>
              <a:rPr lang="en-GB" baseline="0" dirty="0" err="1" smtClean="0"/>
              <a:t>proteggono</a:t>
            </a:r>
            <a:r>
              <a:rPr lang="en-GB" baseline="0" dirty="0" smtClean="0"/>
              <a:t> </a:t>
            </a:r>
            <a:r>
              <a:rPr lang="en-GB" baseline="0" dirty="0" err="1" smtClean="0"/>
              <a:t>aree</a:t>
            </a:r>
            <a:r>
              <a:rPr lang="en-GB" baseline="0" dirty="0" smtClean="0"/>
              <a:t> </a:t>
            </a:r>
            <a:r>
              <a:rPr lang="en-GB" baseline="0" dirty="0" err="1" smtClean="0"/>
              <a:t>che</a:t>
            </a:r>
            <a:r>
              <a:rPr lang="en-GB" baseline="0" dirty="0" smtClean="0"/>
              <a:t> </a:t>
            </a:r>
            <a:r>
              <a:rPr lang="en-GB" baseline="0" dirty="0" err="1" smtClean="0"/>
              <a:t>sono</a:t>
            </a:r>
            <a:r>
              <a:rPr lang="en-GB" baseline="0" dirty="0" smtClean="0"/>
              <a:t> </a:t>
            </a:r>
            <a:r>
              <a:rPr lang="en-GB" baseline="0" dirty="0" err="1" smtClean="0"/>
              <a:t>riserve</a:t>
            </a:r>
            <a:r>
              <a:rPr lang="en-GB" baseline="0" dirty="0" smtClean="0"/>
              <a:t> </a:t>
            </a:r>
            <a:r>
              <a:rPr lang="en-GB" baseline="0" dirty="0" err="1" smtClean="0"/>
              <a:t>dello</a:t>
            </a:r>
            <a:r>
              <a:rPr lang="en-GB" baseline="0" dirty="0" smtClean="0"/>
              <a:t> </a:t>
            </a:r>
            <a:r>
              <a:rPr lang="en-GB" baseline="0" dirty="0" err="1" smtClean="0"/>
              <a:t>Stato</a:t>
            </a:r>
            <a:r>
              <a:rPr lang="en-GB" baseline="0" dirty="0" smtClean="0"/>
              <a:t> e/o </a:t>
            </a:r>
            <a:r>
              <a:rPr lang="en-GB" baseline="0" dirty="0" err="1" smtClean="0"/>
              <a:t>regionali</a:t>
            </a:r>
            <a:r>
              <a:rPr lang="en-GB" baseline="0" dirty="0" smtClean="0"/>
              <a:t> e </a:t>
            </a:r>
            <a:r>
              <a:rPr lang="en-GB" baseline="0" dirty="0" err="1" smtClean="0"/>
              <a:t>aree</a:t>
            </a:r>
            <a:r>
              <a:rPr lang="en-GB" baseline="0" dirty="0" smtClean="0"/>
              <a:t> </a:t>
            </a:r>
            <a:r>
              <a:rPr lang="en-GB" baseline="0" dirty="0" err="1" smtClean="0"/>
              <a:t>riconosciute</a:t>
            </a:r>
            <a:r>
              <a:rPr lang="en-GB" baseline="0" dirty="0" smtClean="0"/>
              <a:t> </a:t>
            </a:r>
            <a:r>
              <a:rPr lang="en-GB" baseline="0" dirty="0" err="1" smtClean="0"/>
              <a:t>appartenenti</a:t>
            </a:r>
            <a:r>
              <a:rPr lang="en-GB" baseline="0" dirty="0" smtClean="0"/>
              <a:t> </a:t>
            </a:r>
            <a:r>
              <a:rPr lang="en-GB" baseline="0" dirty="0" err="1" smtClean="0"/>
              <a:t>alla</a:t>
            </a:r>
            <a:r>
              <a:rPr lang="en-GB" baseline="0" dirty="0" smtClean="0"/>
              <a:t> </a:t>
            </a:r>
            <a:r>
              <a:rPr lang="en-GB" baseline="0" dirty="0" err="1" smtClean="0"/>
              <a:t>rete</a:t>
            </a:r>
            <a:r>
              <a:rPr lang="en-GB" baseline="0" dirty="0" smtClean="0"/>
              <a:t> </a:t>
            </a:r>
            <a:r>
              <a:rPr lang="en-GB" baseline="0" dirty="0" err="1" smtClean="0"/>
              <a:t>europea</a:t>
            </a:r>
            <a:r>
              <a:rPr lang="en-GB" baseline="0" dirty="0" smtClean="0"/>
              <a:t> Natura2000. In </a:t>
            </a:r>
            <a:r>
              <a:rPr lang="en-GB" baseline="0" dirty="0" err="1" smtClean="0"/>
              <a:t>alcune</a:t>
            </a:r>
            <a:r>
              <a:rPr lang="en-GB" baseline="0" dirty="0" smtClean="0"/>
              <a:t> </a:t>
            </a:r>
            <a:r>
              <a:rPr lang="en-GB" baseline="0" dirty="0" err="1" smtClean="0"/>
              <a:t>Oasi</a:t>
            </a:r>
            <a:r>
              <a:rPr lang="en-GB" baseline="0" dirty="0" smtClean="0"/>
              <a:t> vi </a:t>
            </a:r>
            <a:r>
              <a:rPr lang="en-GB" baseline="0" dirty="0" err="1" smtClean="0"/>
              <a:t>sono</a:t>
            </a:r>
            <a:r>
              <a:rPr lang="en-GB" baseline="0" dirty="0" smtClean="0"/>
              <a:t> </a:t>
            </a:r>
            <a:r>
              <a:rPr lang="en-GB" baseline="0" dirty="0" err="1" smtClean="0"/>
              <a:t>anche</a:t>
            </a:r>
            <a:r>
              <a:rPr lang="en-GB" baseline="0" dirty="0" smtClean="0"/>
              <a:t> </a:t>
            </a:r>
            <a:r>
              <a:rPr lang="en-GB" baseline="0" dirty="0" err="1" smtClean="0"/>
              <a:t>Centri</a:t>
            </a:r>
            <a:r>
              <a:rPr lang="en-GB" baseline="0" dirty="0" smtClean="0"/>
              <a:t> </a:t>
            </a:r>
            <a:r>
              <a:rPr lang="en-GB" baseline="0" dirty="0" err="1" smtClean="0"/>
              <a:t>di</a:t>
            </a:r>
            <a:r>
              <a:rPr lang="en-GB" baseline="0" dirty="0" smtClean="0"/>
              <a:t> </a:t>
            </a:r>
            <a:r>
              <a:rPr lang="en-GB" baseline="0" dirty="0" err="1" smtClean="0"/>
              <a:t>Recupero</a:t>
            </a:r>
            <a:r>
              <a:rPr lang="en-GB" baseline="0" dirty="0" smtClean="0"/>
              <a:t> </a:t>
            </a:r>
            <a:r>
              <a:rPr lang="en-GB" baseline="0" dirty="0" err="1" smtClean="0"/>
              <a:t>della</a:t>
            </a:r>
            <a:r>
              <a:rPr lang="en-GB" baseline="0" dirty="0" smtClean="0"/>
              <a:t> fauna </a:t>
            </a:r>
            <a:r>
              <a:rPr lang="en-GB" baseline="0" dirty="0" err="1" smtClean="0"/>
              <a:t>selvatica</a:t>
            </a:r>
            <a:r>
              <a:rPr lang="en-GB" baseline="0" dirty="0" smtClean="0"/>
              <a:t> e </a:t>
            </a:r>
            <a:r>
              <a:rPr lang="en-GB" baseline="0" dirty="0" err="1" smtClean="0"/>
              <a:t>Centri</a:t>
            </a:r>
            <a:r>
              <a:rPr lang="en-GB" baseline="0" dirty="0" smtClean="0"/>
              <a:t> </a:t>
            </a:r>
            <a:r>
              <a:rPr lang="en-GB" baseline="0" dirty="0" err="1" smtClean="0"/>
              <a:t>di</a:t>
            </a:r>
            <a:r>
              <a:rPr lang="en-GB" baseline="0" dirty="0" smtClean="0"/>
              <a:t> </a:t>
            </a:r>
            <a:r>
              <a:rPr lang="en-GB" baseline="0" dirty="0" err="1" smtClean="0"/>
              <a:t>Educazione</a:t>
            </a:r>
            <a:r>
              <a:rPr lang="en-GB" baseline="0" dirty="0" smtClean="0"/>
              <a:t> </a:t>
            </a:r>
            <a:r>
              <a:rPr lang="en-GB" baseline="0" dirty="0" err="1" smtClean="0"/>
              <a:t>Ambientale</a:t>
            </a:r>
            <a:r>
              <a:rPr lang="en-GB" baseline="0" dirty="0" smtClean="0"/>
              <a:t> (26 in </a:t>
            </a:r>
            <a:r>
              <a:rPr lang="en-GB" baseline="0" dirty="0" err="1" smtClean="0"/>
              <a:t>tutto</a:t>
            </a:r>
            <a:r>
              <a:rPr lang="en-GB" baseline="0" dirty="0" smtClean="0"/>
              <a:t>).</a:t>
            </a:r>
          </a:p>
          <a:p>
            <a:r>
              <a:rPr lang="en-GB" baseline="0" dirty="0" err="1" smtClean="0"/>
              <a:t>Nelle</a:t>
            </a:r>
            <a:r>
              <a:rPr lang="en-GB" baseline="0" dirty="0" smtClean="0"/>
              <a:t> </a:t>
            </a:r>
            <a:r>
              <a:rPr lang="en-GB" baseline="0" dirty="0" err="1" smtClean="0"/>
              <a:t>Oasi</a:t>
            </a:r>
            <a:r>
              <a:rPr lang="en-GB" baseline="0" dirty="0" smtClean="0"/>
              <a:t> </a:t>
            </a:r>
            <a:r>
              <a:rPr lang="en-GB" baseline="0" dirty="0" err="1" smtClean="0"/>
              <a:t>lavorano</a:t>
            </a:r>
            <a:r>
              <a:rPr lang="en-GB" baseline="0" dirty="0" smtClean="0"/>
              <a:t> </a:t>
            </a:r>
            <a:r>
              <a:rPr lang="en-GB" baseline="0" dirty="0" err="1" smtClean="0"/>
              <a:t>più</a:t>
            </a:r>
            <a:r>
              <a:rPr lang="en-GB" baseline="0" dirty="0" smtClean="0"/>
              <a:t> </a:t>
            </a:r>
            <a:r>
              <a:rPr lang="en-GB" baseline="0" dirty="0" err="1" smtClean="0"/>
              <a:t>di</a:t>
            </a:r>
            <a:r>
              <a:rPr lang="en-GB" baseline="0" dirty="0" smtClean="0"/>
              <a:t> 20 cooperative, </a:t>
            </a:r>
            <a:r>
              <a:rPr lang="en-GB" baseline="0" dirty="0" err="1" smtClean="0"/>
              <a:t>formate</a:t>
            </a:r>
            <a:r>
              <a:rPr lang="en-GB" baseline="0" dirty="0" smtClean="0"/>
              <a:t> </a:t>
            </a:r>
            <a:r>
              <a:rPr lang="en-GB" baseline="0" dirty="0" err="1" smtClean="0"/>
              <a:t>soprattutto</a:t>
            </a:r>
            <a:r>
              <a:rPr lang="en-GB" baseline="0" dirty="0" smtClean="0"/>
              <a:t> </a:t>
            </a:r>
            <a:r>
              <a:rPr lang="en-GB" baseline="0" dirty="0" err="1" smtClean="0"/>
              <a:t>da</a:t>
            </a:r>
            <a:r>
              <a:rPr lang="en-GB" baseline="0" dirty="0" smtClean="0"/>
              <a:t> </a:t>
            </a:r>
            <a:r>
              <a:rPr lang="en-GB" baseline="0" dirty="0" err="1" smtClean="0"/>
              <a:t>giovani</a:t>
            </a:r>
            <a:r>
              <a:rPr lang="en-GB" baseline="0" dirty="0" smtClean="0"/>
              <a:t>.</a:t>
            </a:r>
          </a:p>
          <a:p>
            <a:r>
              <a:rPr lang="en-GB" dirty="0" smtClean="0"/>
              <a:t>http://www.wwf.it/oasi/</a:t>
            </a:r>
          </a:p>
          <a:p>
            <a:r>
              <a:rPr lang="en-GB" dirty="0" smtClean="0"/>
              <a:t>http://www.wwfoasi.eu/</a:t>
            </a:r>
          </a:p>
          <a:p>
            <a:endParaRPr lang="en-GB" dirty="0" smtClean="0"/>
          </a:p>
          <a:p>
            <a:r>
              <a:rPr lang="en-GB" b="1" dirty="0" err="1" smtClean="0"/>
              <a:t>Ogni</a:t>
            </a:r>
            <a:r>
              <a:rPr lang="en-GB" b="1" dirty="0" smtClean="0"/>
              <a:t> anno, a </a:t>
            </a:r>
            <a:r>
              <a:rPr lang="en-GB" b="1" dirty="0" err="1" smtClean="0"/>
              <a:t>maggio</a:t>
            </a:r>
            <a:r>
              <a:rPr lang="en-GB" dirty="0" smtClean="0"/>
              <a:t>,</a:t>
            </a:r>
            <a:r>
              <a:rPr lang="en-GB" baseline="0" dirty="0" smtClean="0"/>
              <a:t> </a:t>
            </a:r>
            <a:r>
              <a:rPr lang="en-GB" baseline="0" dirty="0" err="1" smtClean="0"/>
              <a:t>il</a:t>
            </a:r>
            <a:r>
              <a:rPr lang="en-GB" baseline="0" dirty="0" smtClean="0"/>
              <a:t> WWF Italia </a:t>
            </a:r>
            <a:r>
              <a:rPr lang="en-GB" baseline="0" dirty="0" err="1" smtClean="0"/>
              <a:t>organizza</a:t>
            </a:r>
            <a:r>
              <a:rPr lang="en-GB" baseline="0" dirty="0" smtClean="0"/>
              <a:t> un </a:t>
            </a:r>
            <a:r>
              <a:rPr lang="en-GB" baseline="0" dirty="0" err="1" smtClean="0"/>
              <a:t>evento</a:t>
            </a:r>
            <a:r>
              <a:rPr lang="en-GB" baseline="0" dirty="0" smtClean="0"/>
              <a:t> </a:t>
            </a:r>
            <a:r>
              <a:rPr lang="en-GB" baseline="0" dirty="0" err="1" smtClean="0"/>
              <a:t>nazionale</a:t>
            </a:r>
            <a:r>
              <a:rPr lang="en-GB" baseline="0" dirty="0" smtClean="0"/>
              <a:t> </a:t>
            </a:r>
            <a:r>
              <a:rPr lang="en-GB" baseline="0" dirty="0" err="1" smtClean="0"/>
              <a:t>dal</a:t>
            </a:r>
            <a:r>
              <a:rPr lang="en-GB" baseline="0" dirty="0" smtClean="0"/>
              <a:t> </a:t>
            </a:r>
            <a:r>
              <a:rPr lang="en-GB" baseline="0" dirty="0" err="1" smtClean="0"/>
              <a:t>titolo</a:t>
            </a:r>
            <a:r>
              <a:rPr lang="en-GB" baseline="0" dirty="0" smtClean="0"/>
              <a:t> “</a:t>
            </a:r>
            <a:r>
              <a:rPr lang="en-GB" b="1" baseline="0" dirty="0" err="1" smtClean="0"/>
              <a:t>Giornata</a:t>
            </a:r>
            <a:r>
              <a:rPr lang="en-GB" b="1" baseline="0" dirty="0" smtClean="0"/>
              <a:t> </a:t>
            </a:r>
            <a:r>
              <a:rPr lang="en-GB" b="1" baseline="0" dirty="0" err="1" smtClean="0"/>
              <a:t>delle</a:t>
            </a:r>
            <a:r>
              <a:rPr lang="en-GB" b="1" baseline="0" dirty="0" smtClean="0"/>
              <a:t> </a:t>
            </a:r>
            <a:r>
              <a:rPr lang="en-GB" b="1" baseline="0" dirty="0" err="1" smtClean="0"/>
              <a:t>Oasi</a:t>
            </a:r>
            <a:r>
              <a:rPr lang="en-GB" baseline="0" dirty="0" smtClean="0"/>
              <a:t>” </a:t>
            </a:r>
            <a:r>
              <a:rPr lang="it-IT" b="0" baseline="0" dirty="0" smtClean="0"/>
              <a:t>che </a:t>
            </a:r>
            <a:r>
              <a:rPr lang="it-IT" sz="1200" b="0" kern="1200" dirty="0" smtClean="0">
                <a:solidFill>
                  <a:schemeClr val="tx1"/>
                </a:solidFill>
                <a:latin typeface="Calibri" pitchFamily="34" charset="0"/>
                <a:ea typeface="+mn-ea"/>
                <a:cs typeface="+mn-cs"/>
              </a:rPr>
              <a:t>rappresenta per il WWF la più grande occasione per informare, sensibilizzare e chiedere al grande pubblico di sostenere concretamente il lavoro del WWF sul campo a tutela e in difesa della biodiversità. </a:t>
            </a:r>
            <a:r>
              <a:rPr lang="it-IT" b="0" baseline="0" dirty="0" smtClean="0"/>
              <a:t>Si tratta del secondo (in ordine cronologico, dopo </a:t>
            </a:r>
            <a:r>
              <a:rPr lang="it-IT" b="0" baseline="0" dirty="0" err="1" smtClean="0"/>
              <a:t>Earth</a:t>
            </a:r>
            <a:r>
              <a:rPr lang="it-IT" b="0" baseline="0" dirty="0" smtClean="0"/>
              <a:t> </a:t>
            </a:r>
            <a:r>
              <a:rPr lang="it-IT" b="0" baseline="0" dirty="0" err="1" smtClean="0"/>
              <a:t>Hour</a:t>
            </a:r>
            <a:r>
              <a:rPr lang="it-IT" b="0" baseline="0" dirty="0" smtClean="0"/>
              <a:t> a marzo) grande e tradizionale evento nazionale WWF, nell’ambito del quale vengono  aperte al pubblico le Oasi e organizzate visite guidate e altre attività . Ogni anno si effettua inoltre una specifica raccolta fondi focalizzata su un progetto specifico (es. Campagna Lupo).</a:t>
            </a:r>
            <a:endParaRPr lang="it-IT" sz="1200" b="0" kern="1200" dirty="0" smtClean="0">
              <a:solidFill>
                <a:schemeClr val="tx1"/>
              </a:solidFill>
              <a:latin typeface="Calibri" pitchFamily="34" charset="0"/>
              <a:ea typeface="+mn-ea"/>
              <a:cs typeface="+mn-cs"/>
            </a:endParaRPr>
          </a:p>
          <a:p>
            <a:endParaRPr lang="en-GB" dirty="0" smtClean="0"/>
          </a:p>
          <a:p>
            <a:endParaRPr lang="it-IT" dirty="0"/>
          </a:p>
        </p:txBody>
      </p:sp>
      <p:sp>
        <p:nvSpPr>
          <p:cNvPr id="4" name="Segnaposto numero diapositiva 3"/>
          <p:cNvSpPr>
            <a:spLocks noGrp="1"/>
          </p:cNvSpPr>
          <p:nvPr>
            <p:ph type="sldNum" sz="quarter" idx="10"/>
          </p:nvPr>
        </p:nvSpPr>
        <p:spPr/>
        <p:txBody>
          <a:bodyPr/>
          <a:lstStyle/>
          <a:p>
            <a:pPr>
              <a:defRPr/>
            </a:pPr>
            <a:fld id="{3D95D17E-4558-4982-A717-275996F5AB6C}" type="slidenum">
              <a:rPr lang="en-IE" smtClean="0"/>
              <a:pPr>
                <a:defRPr/>
              </a:pPr>
              <a:t>31</a:t>
            </a:fld>
            <a:endParaRPr lang="en-IE"/>
          </a:p>
        </p:txBody>
      </p:sp>
    </p:spTree>
    <p:extLst>
      <p:ext uri="{BB962C8B-B14F-4D97-AF65-F5344CB8AC3E}">
        <p14:creationId xmlns:p14="http://schemas.microsoft.com/office/powerpoint/2010/main" val="16266574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94A34EC3-F851-416C-8519-E76E128691C3}" type="slidenum">
              <a:rPr lang="it-IT"/>
              <a:pPr/>
              <a:t>32</a:t>
            </a:fld>
            <a:endParaRPr lang="it-IT"/>
          </a:p>
        </p:txBody>
      </p:sp>
      <p:sp>
        <p:nvSpPr>
          <p:cNvPr id="70659" name="Rectangle 2"/>
          <p:cNvSpPr>
            <a:spLocks noGrp="1" noRot="1" noChangeAspect="1" noChangeArrowheads="1" noTextEdit="1"/>
          </p:cNvSpPr>
          <p:nvPr>
            <p:ph type="sldImg"/>
          </p:nvPr>
        </p:nvSpPr>
        <p:spPr>
          <a:xfrm>
            <a:off x="1130300" y="701675"/>
            <a:ext cx="4586288" cy="3440113"/>
          </a:xfrm>
          <a:ln/>
        </p:spPr>
      </p:sp>
      <p:sp>
        <p:nvSpPr>
          <p:cNvPr id="70660" name="Rectangle 3"/>
          <p:cNvSpPr>
            <a:spLocks noGrp="1" noChangeArrowheads="1"/>
          </p:cNvSpPr>
          <p:nvPr>
            <p:ph type="body" idx="1"/>
          </p:nvPr>
        </p:nvSpPr>
        <p:spPr>
          <a:xfrm>
            <a:off x="923350" y="4351672"/>
            <a:ext cx="4996566" cy="4140987"/>
          </a:xfrm>
          <a:noFill/>
          <a:ln/>
        </p:spPr>
        <p:txBody>
          <a:bodyPr/>
          <a:lstStyle/>
          <a:p>
            <a:pPr eaLnBrk="1" hangingPunct="1"/>
            <a:r>
              <a:rPr lang="it-IT" dirty="0" smtClean="0"/>
              <a:t>Descrizione diapositiva 32: Dettaglio del ruolo delle Oasi (nella figura una mappa sintetica delle Oasi presenti nel territorio italiano; WWF, 2012).</a:t>
            </a:r>
          </a:p>
          <a:p>
            <a:pPr eaLnBrk="1" hangingPunct="1"/>
            <a:r>
              <a:rPr lang="it-IT" dirty="0" smtClean="0"/>
              <a:t>I numeri delle Oasi:</a:t>
            </a:r>
          </a:p>
          <a:p>
            <a:pPr indent="273050" algn="just" eaLnBrk="1" hangingPunct="1">
              <a:buClr>
                <a:schemeClr val="accent2"/>
              </a:buClr>
              <a:buFontTx/>
              <a:buChar char="•"/>
              <a:defRPr/>
            </a:pPr>
            <a:r>
              <a:rPr lang="en-GB" sz="1200" b="0" dirty="0" err="1" smtClean="0">
                <a:latin typeface="Garamond" pitchFamily="18" charset="0"/>
                <a:cs typeface="Times New Roman" pitchFamily="18" charset="0"/>
              </a:rPr>
              <a:t>Oltre</a:t>
            </a:r>
            <a:r>
              <a:rPr lang="en-GB" sz="1200" b="0" dirty="0" smtClean="0">
                <a:latin typeface="Garamond" pitchFamily="18" charset="0"/>
                <a:cs typeface="Times New Roman" pitchFamily="18" charset="0"/>
              </a:rPr>
              <a:t> 100 in </a:t>
            </a:r>
            <a:r>
              <a:rPr lang="en-GB" sz="1200" b="0" dirty="0" err="1" smtClean="0">
                <a:latin typeface="Garamond" pitchFamily="18" charset="0"/>
                <a:cs typeface="Times New Roman" pitchFamily="18" charset="0"/>
              </a:rPr>
              <a:t>tutta</a:t>
            </a:r>
            <a:r>
              <a:rPr lang="en-GB" sz="1200" b="0" dirty="0" smtClean="0">
                <a:latin typeface="Garamond" pitchFamily="18" charset="0"/>
                <a:cs typeface="Times New Roman" pitchFamily="18" charset="0"/>
              </a:rPr>
              <a:t> Italia (</a:t>
            </a:r>
            <a:r>
              <a:rPr lang="en-GB" sz="1200" b="0" dirty="0" err="1" smtClean="0">
                <a:latin typeface="Garamond" pitchFamily="18" charset="0"/>
                <a:cs typeface="Times New Roman" pitchFamily="18" charset="0"/>
              </a:rPr>
              <a:t>riserve</a:t>
            </a:r>
            <a:r>
              <a:rPr lang="en-GB" sz="1200" b="0" dirty="0" smtClean="0">
                <a:latin typeface="Garamond" pitchFamily="18" charset="0"/>
                <a:cs typeface="Times New Roman" pitchFamily="18" charset="0"/>
              </a:rPr>
              <a:t> </a:t>
            </a:r>
            <a:r>
              <a:rPr lang="en-GB" sz="1200" b="0" dirty="0" err="1" smtClean="0">
                <a:latin typeface="Garamond" pitchFamily="18" charset="0"/>
                <a:cs typeface="Times New Roman" pitchFamily="18" charset="0"/>
              </a:rPr>
              <a:t>naturali</a:t>
            </a:r>
            <a:r>
              <a:rPr lang="en-GB" sz="1200" b="0" dirty="0" smtClean="0">
                <a:latin typeface="Garamond" pitchFamily="18" charset="0"/>
                <a:cs typeface="Times New Roman" pitchFamily="18" charset="0"/>
              </a:rPr>
              <a:t> </a:t>
            </a:r>
            <a:r>
              <a:rPr lang="en-GB" sz="1200" b="0" dirty="0" err="1" smtClean="0">
                <a:latin typeface="Garamond" pitchFamily="18" charset="0"/>
                <a:cs typeface="Times New Roman" pitchFamily="18" charset="0"/>
              </a:rPr>
              <a:t>statali</a:t>
            </a:r>
            <a:r>
              <a:rPr lang="en-GB" sz="1200" b="0" dirty="0" smtClean="0">
                <a:latin typeface="Garamond" pitchFamily="18" charset="0"/>
                <a:cs typeface="Times New Roman" pitchFamily="18" charset="0"/>
              </a:rPr>
              <a:t>, </a:t>
            </a:r>
            <a:r>
              <a:rPr lang="en-GB" sz="1200" b="0" dirty="0" err="1" smtClean="0">
                <a:latin typeface="Garamond" pitchFamily="18" charset="0"/>
                <a:cs typeface="Times New Roman" pitchFamily="18" charset="0"/>
              </a:rPr>
              <a:t>regionali</a:t>
            </a:r>
            <a:r>
              <a:rPr lang="en-GB" sz="1200" b="0" dirty="0" smtClean="0">
                <a:latin typeface="Garamond" pitchFamily="18" charset="0"/>
                <a:cs typeface="Times New Roman" pitchFamily="18" charset="0"/>
              </a:rPr>
              <a:t>, </a:t>
            </a:r>
            <a:r>
              <a:rPr lang="en-GB" sz="1200" b="0" dirty="0" err="1" smtClean="0">
                <a:latin typeface="Garamond" pitchFamily="18" charset="0"/>
                <a:cs typeface="Times New Roman" pitchFamily="18" charset="0"/>
              </a:rPr>
              <a:t>oasi</a:t>
            </a:r>
            <a:r>
              <a:rPr lang="en-GB" sz="1200" b="0" dirty="0" smtClean="0">
                <a:latin typeface="Garamond" pitchFamily="18" charset="0"/>
                <a:cs typeface="Times New Roman" pitchFamily="18" charset="0"/>
              </a:rPr>
              <a:t> </a:t>
            </a:r>
            <a:r>
              <a:rPr lang="en-GB" sz="1200" b="0" dirty="0" err="1" smtClean="0">
                <a:latin typeface="Garamond" pitchFamily="18" charset="0"/>
                <a:cs typeface="Times New Roman" pitchFamily="18" charset="0"/>
              </a:rPr>
              <a:t>di</a:t>
            </a:r>
            <a:r>
              <a:rPr lang="en-GB" sz="1200" b="0" dirty="0" smtClean="0">
                <a:latin typeface="Garamond" pitchFamily="18" charset="0"/>
                <a:cs typeface="Times New Roman" pitchFamily="18" charset="0"/>
              </a:rPr>
              <a:t> </a:t>
            </a:r>
            <a:r>
              <a:rPr lang="en-GB" sz="1200" b="0" dirty="0" err="1" smtClean="0">
                <a:latin typeface="Garamond" pitchFamily="18" charset="0"/>
                <a:cs typeface="Times New Roman" pitchFamily="18" charset="0"/>
              </a:rPr>
              <a:t>protezione</a:t>
            </a:r>
            <a:r>
              <a:rPr lang="en-GB" sz="1200" b="0" dirty="0" smtClean="0">
                <a:latin typeface="Garamond" pitchFamily="18" charset="0"/>
                <a:cs typeface="Times New Roman" pitchFamily="18" charset="0"/>
              </a:rPr>
              <a:t>)</a:t>
            </a:r>
          </a:p>
          <a:p>
            <a:pPr indent="273050" algn="just" eaLnBrk="1" hangingPunct="1">
              <a:buClr>
                <a:schemeClr val="accent2"/>
              </a:buClr>
              <a:buFontTx/>
              <a:buChar char="•"/>
              <a:defRPr/>
            </a:pPr>
            <a:r>
              <a:rPr lang="en-GB" sz="1200" b="0" dirty="0" smtClean="0">
                <a:latin typeface="Garamond" pitchFamily="18" charset="0"/>
                <a:cs typeface="Times New Roman" pitchFamily="18" charset="0"/>
              </a:rPr>
              <a:t>Circa 5000 </a:t>
            </a:r>
            <a:r>
              <a:rPr lang="en-GB" sz="1200" b="0" dirty="0" err="1" smtClean="0">
                <a:latin typeface="Garamond" pitchFamily="18" charset="0"/>
                <a:cs typeface="Times New Roman" pitchFamily="18" charset="0"/>
              </a:rPr>
              <a:t>ettari</a:t>
            </a:r>
            <a:r>
              <a:rPr lang="en-GB" sz="1200" b="0" dirty="0" smtClean="0">
                <a:latin typeface="Garamond" pitchFamily="18" charset="0"/>
                <a:cs typeface="Times New Roman" pitchFamily="18" charset="0"/>
              </a:rPr>
              <a:t> </a:t>
            </a:r>
            <a:r>
              <a:rPr lang="en-GB" sz="1200" b="0" dirty="0" err="1" smtClean="0">
                <a:latin typeface="Garamond" pitchFamily="18" charset="0"/>
                <a:cs typeface="Times New Roman" pitchFamily="18" charset="0"/>
              </a:rPr>
              <a:t>di</a:t>
            </a:r>
            <a:r>
              <a:rPr lang="en-GB" sz="1200" b="0" dirty="0" smtClean="0">
                <a:latin typeface="Garamond" pitchFamily="18" charset="0"/>
                <a:cs typeface="Times New Roman" pitchFamily="18" charset="0"/>
              </a:rPr>
              <a:t> </a:t>
            </a:r>
            <a:r>
              <a:rPr lang="en-GB" sz="1200" b="0" dirty="0" err="1" smtClean="0">
                <a:latin typeface="Garamond" pitchFamily="18" charset="0"/>
                <a:cs typeface="Times New Roman" pitchFamily="18" charset="0"/>
              </a:rPr>
              <a:t>proprietà</a:t>
            </a:r>
            <a:endParaRPr lang="en-GB" sz="1200" b="0" dirty="0" smtClean="0">
              <a:latin typeface="Garamond" pitchFamily="18" charset="0"/>
              <a:cs typeface="Times New Roman" pitchFamily="18" charset="0"/>
            </a:endParaRPr>
          </a:p>
          <a:p>
            <a:pPr indent="273050" algn="just" eaLnBrk="1" hangingPunct="1">
              <a:buClr>
                <a:schemeClr val="accent2"/>
              </a:buClr>
              <a:buFontTx/>
              <a:buChar char="•"/>
              <a:defRPr/>
            </a:pPr>
            <a:r>
              <a:rPr lang="en-GB" sz="1200" b="0" dirty="0" smtClean="0">
                <a:latin typeface="Garamond" pitchFamily="18" charset="0"/>
                <a:cs typeface="Times New Roman" pitchFamily="18" charset="0"/>
              </a:rPr>
              <a:t>Circa 35.000 </a:t>
            </a:r>
            <a:r>
              <a:rPr lang="en-GB" sz="1200" b="0" dirty="0" err="1" smtClean="0">
                <a:latin typeface="Garamond" pitchFamily="18" charset="0"/>
                <a:cs typeface="Times New Roman" pitchFamily="18" charset="0"/>
              </a:rPr>
              <a:t>ettari</a:t>
            </a:r>
            <a:r>
              <a:rPr lang="en-GB" sz="1200" b="0" dirty="0" smtClean="0">
                <a:latin typeface="Garamond" pitchFamily="18" charset="0"/>
                <a:cs typeface="Times New Roman" pitchFamily="18" charset="0"/>
              </a:rPr>
              <a:t> </a:t>
            </a:r>
            <a:r>
              <a:rPr lang="en-GB" sz="1200" b="0" dirty="0" err="1" smtClean="0">
                <a:latin typeface="Garamond" pitchFamily="18" charset="0"/>
                <a:cs typeface="Times New Roman" pitchFamily="18" charset="0"/>
              </a:rPr>
              <a:t>di</a:t>
            </a:r>
            <a:r>
              <a:rPr lang="en-GB" sz="1200" b="0" dirty="0" smtClean="0">
                <a:latin typeface="Garamond" pitchFamily="18" charset="0"/>
                <a:cs typeface="Times New Roman" pitchFamily="18" charset="0"/>
              </a:rPr>
              <a:t> </a:t>
            </a:r>
            <a:r>
              <a:rPr lang="en-GB" sz="1200" b="0" dirty="0" err="1" smtClean="0">
                <a:latin typeface="Garamond" pitchFamily="18" charset="0"/>
                <a:cs typeface="Times New Roman" pitchFamily="18" charset="0"/>
              </a:rPr>
              <a:t>territorio</a:t>
            </a:r>
            <a:r>
              <a:rPr lang="en-GB" sz="1200" b="0" dirty="0" smtClean="0">
                <a:latin typeface="Garamond" pitchFamily="18" charset="0"/>
                <a:cs typeface="Times New Roman" pitchFamily="18" charset="0"/>
              </a:rPr>
              <a:t> </a:t>
            </a:r>
            <a:r>
              <a:rPr lang="en-GB" sz="1200" b="0" dirty="0" err="1" smtClean="0">
                <a:latin typeface="Garamond" pitchFamily="18" charset="0"/>
                <a:cs typeface="Times New Roman" pitchFamily="18" charset="0"/>
              </a:rPr>
              <a:t>protetto</a:t>
            </a:r>
            <a:r>
              <a:rPr lang="en-GB" sz="1200" b="0" dirty="0" smtClean="0">
                <a:latin typeface="Garamond" pitchFamily="18" charset="0"/>
                <a:cs typeface="Times New Roman" pitchFamily="18" charset="0"/>
              </a:rPr>
              <a:t> </a:t>
            </a:r>
          </a:p>
          <a:p>
            <a:pPr indent="273050" algn="just" eaLnBrk="1" hangingPunct="1">
              <a:buClr>
                <a:schemeClr val="accent2"/>
              </a:buClr>
              <a:buFontTx/>
              <a:buChar char="•"/>
              <a:defRPr/>
            </a:pPr>
            <a:r>
              <a:rPr lang="en-GB" sz="1200" b="0" dirty="0" smtClean="0">
                <a:latin typeface="Garamond" pitchFamily="18" charset="0"/>
                <a:cs typeface="Times New Roman" pitchFamily="18" charset="0"/>
              </a:rPr>
              <a:t>78 </a:t>
            </a:r>
            <a:r>
              <a:rPr lang="en-GB" sz="1200" b="0" dirty="0" err="1" smtClean="0">
                <a:latin typeface="Garamond" pitchFamily="18" charset="0"/>
                <a:cs typeface="Times New Roman" pitchFamily="18" charset="0"/>
              </a:rPr>
              <a:t>aree</a:t>
            </a:r>
            <a:r>
              <a:rPr lang="en-GB" sz="1200" b="0" dirty="0" smtClean="0">
                <a:latin typeface="Garamond" pitchFamily="18" charset="0"/>
                <a:cs typeface="Times New Roman" pitchFamily="18" charset="0"/>
              </a:rPr>
              <a:t> </a:t>
            </a:r>
            <a:r>
              <a:rPr lang="en-GB" sz="1200" b="0" dirty="0" err="1" smtClean="0">
                <a:latin typeface="Garamond" pitchFamily="18" charset="0"/>
                <a:cs typeface="Times New Roman" pitchFamily="18" charset="0"/>
              </a:rPr>
              <a:t>all’interno</a:t>
            </a:r>
            <a:r>
              <a:rPr lang="en-GB" sz="1200" b="0" dirty="0" smtClean="0">
                <a:latin typeface="Garamond" pitchFamily="18" charset="0"/>
                <a:cs typeface="Times New Roman" pitchFamily="18" charset="0"/>
              </a:rPr>
              <a:t> </a:t>
            </a:r>
            <a:r>
              <a:rPr lang="en-GB" sz="1200" b="0" dirty="0" err="1" smtClean="0">
                <a:latin typeface="Garamond" pitchFamily="18" charset="0"/>
                <a:cs typeface="Times New Roman" pitchFamily="18" charset="0"/>
              </a:rPr>
              <a:t>della</a:t>
            </a:r>
            <a:r>
              <a:rPr lang="en-GB" sz="1200" b="0" dirty="0" smtClean="0">
                <a:latin typeface="Garamond" pitchFamily="18" charset="0"/>
                <a:cs typeface="Times New Roman" pitchFamily="18" charset="0"/>
              </a:rPr>
              <a:t> </a:t>
            </a:r>
            <a:r>
              <a:rPr lang="en-GB" sz="1200" b="0" dirty="0" err="1" smtClean="0">
                <a:latin typeface="Garamond" pitchFamily="18" charset="0"/>
                <a:cs typeface="Times New Roman" pitchFamily="18" charset="0"/>
              </a:rPr>
              <a:t>Rete</a:t>
            </a:r>
            <a:r>
              <a:rPr lang="en-GB" sz="1200" b="0" dirty="0" smtClean="0">
                <a:latin typeface="Garamond" pitchFamily="18" charset="0"/>
                <a:cs typeface="Times New Roman" pitchFamily="18" charset="0"/>
              </a:rPr>
              <a:t> </a:t>
            </a:r>
            <a:r>
              <a:rPr lang="en-GB" sz="1200" b="0" dirty="0" err="1" smtClean="0">
                <a:latin typeface="Garamond" pitchFamily="18" charset="0"/>
                <a:cs typeface="Times New Roman" pitchFamily="18" charset="0"/>
              </a:rPr>
              <a:t>Natura</a:t>
            </a:r>
            <a:r>
              <a:rPr lang="en-GB" sz="1200" b="0" dirty="0" smtClean="0">
                <a:latin typeface="Garamond" pitchFamily="18" charset="0"/>
                <a:cs typeface="Times New Roman" pitchFamily="18" charset="0"/>
              </a:rPr>
              <a:t> 2000</a:t>
            </a:r>
          </a:p>
          <a:p>
            <a:pPr indent="273050" algn="just" eaLnBrk="1" hangingPunct="1">
              <a:buClr>
                <a:schemeClr val="accent2"/>
              </a:buClr>
              <a:buFontTx/>
              <a:buChar char="•"/>
              <a:defRPr/>
            </a:pPr>
            <a:r>
              <a:rPr lang="en-GB" sz="1200" b="0" dirty="0" smtClean="0">
                <a:latin typeface="Garamond" pitchFamily="18" charset="0"/>
                <a:cs typeface="Times New Roman" pitchFamily="18" charset="0"/>
              </a:rPr>
              <a:t>7 </a:t>
            </a:r>
            <a:r>
              <a:rPr lang="en-GB" sz="1200" b="0" dirty="0" err="1" smtClean="0">
                <a:latin typeface="Garamond" pitchFamily="18" charset="0"/>
                <a:cs typeface="Times New Roman" pitchFamily="18" charset="0"/>
              </a:rPr>
              <a:t>riserve</a:t>
            </a:r>
            <a:r>
              <a:rPr lang="en-GB" sz="1200" b="0" dirty="0" smtClean="0">
                <a:latin typeface="Garamond" pitchFamily="18" charset="0"/>
                <a:cs typeface="Times New Roman" pitchFamily="18" charset="0"/>
              </a:rPr>
              <a:t> </a:t>
            </a:r>
            <a:r>
              <a:rPr lang="en-GB" sz="1200" b="0" dirty="0" err="1" smtClean="0">
                <a:latin typeface="Garamond" pitchFamily="18" charset="0"/>
                <a:cs typeface="Times New Roman" pitchFamily="18" charset="0"/>
              </a:rPr>
              <a:t>naturali</a:t>
            </a:r>
            <a:r>
              <a:rPr lang="en-GB" sz="1200" b="0" dirty="0" smtClean="0">
                <a:latin typeface="Garamond" pitchFamily="18" charset="0"/>
                <a:cs typeface="Times New Roman" pitchFamily="18" charset="0"/>
              </a:rPr>
              <a:t> </a:t>
            </a:r>
            <a:r>
              <a:rPr lang="en-GB" sz="1200" b="0" dirty="0" err="1" smtClean="0">
                <a:latin typeface="Garamond" pitchFamily="18" charset="0"/>
                <a:cs typeface="Times New Roman" pitchFamily="18" charset="0"/>
              </a:rPr>
              <a:t>statali</a:t>
            </a:r>
            <a:r>
              <a:rPr lang="en-GB" sz="1200" b="0" dirty="0" smtClean="0">
                <a:latin typeface="Garamond" pitchFamily="18" charset="0"/>
                <a:cs typeface="Times New Roman" pitchFamily="18" charset="0"/>
              </a:rPr>
              <a:t> </a:t>
            </a:r>
          </a:p>
          <a:p>
            <a:pPr indent="273050" algn="just" eaLnBrk="1" hangingPunct="1">
              <a:buClr>
                <a:schemeClr val="accent2"/>
              </a:buClr>
              <a:buFontTx/>
              <a:buChar char="•"/>
              <a:defRPr/>
            </a:pPr>
            <a:r>
              <a:rPr lang="en-GB" sz="1200" b="0" dirty="0" smtClean="0">
                <a:latin typeface="Garamond" pitchFamily="18" charset="0"/>
                <a:cs typeface="Times New Roman" pitchFamily="18" charset="0"/>
              </a:rPr>
              <a:t>12 Zone </a:t>
            </a:r>
            <a:r>
              <a:rPr lang="en-GB" sz="1200" b="0" dirty="0" err="1" smtClean="0">
                <a:latin typeface="Garamond" pitchFamily="18" charset="0"/>
                <a:cs typeface="Times New Roman" pitchFamily="18" charset="0"/>
              </a:rPr>
              <a:t>Ramsar</a:t>
            </a:r>
            <a:r>
              <a:rPr lang="en-GB" sz="1200" b="0" dirty="0" smtClean="0">
                <a:latin typeface="Garamond" pitchFamily="18" charset="0"/>
                <a:cs typeface="Times New Roman" pitchFamily="18" charset="0"/>
              </a:rPr>
              <a:t> (zone</a:t>
            </a:r>
            <a:r>
              <a:rPr lang="en-GB" sz="1200" b="0" baseline="0" dirty="0" smtClean="0">
                <a:latin typeface="Garamond" pitchFamily="18" charset="0"/>
                <a:cs typeface="Times New Roman" pitchFamily="18" charset="0"/>
              </a:rPr>
              <a:t> </a:t>
            </a:r>
            <a:r>
              <a:rPr lang="en-GB" sz="1200" b="0" baseline="0" dirty="0" err="1" smtClean="0">
                <a:latin typeface="Garamond" pitchFamily="18" charset="0"/>
                <a:cs typeface="Times New Roman" pitchFamily="18" charset="0"/>
              </a:rPr>
              <a:t>umide</a:t>
            </a:r>
            <a:r>
              <a:rPr lang="en-GB" sz="1200" b="0" baseline="0" dirty="0" smtClean="0">
                <a:latin typeface="Garamond" pitchFamily="18" charset="0"/>
                <a:cs typeface="Times New Roman" pitchFamily="18" charset="0"/>
              </a:rPr>
              <a:t>)</a:t>
            </a:r>
            <a:endParaRPr lang="en-GB" sz="1200" b="0" dirty="0" smtClean="0">
              <a:latin typeface="Garamond" pitchFamily="18" charset="0"/>
              <a:cs typeface="Times New Roman" pitchFamily="18" charset="0"/>
            </a:endParaRPr>
          </a:p>
          <a:p>
            <a:pPr eaLnBrk="1" hangingPunct="1"/>
            <a:endParaRPr lang="it-IT" dirty="0" smtClean="0"/>
          </a:p>
          <a:p>
            <a:pPr eaLnBrk="1" hangingPunct="1"/>
            <a:r>
              <a:rPr lang="en-GB" dirty="0" err="1" smtClean="0">
                <a:solidFill>
                  <a:srgbClr val="00B0F0"/>
                </a:solidFill>
                <a:latin typeface="Bookman Old Style" pitchFamily="18" charset="0"/>
                <a:cs typeface="Cordia New" pitchFamily="34" charset="-34"/>
              </a:rPr>
              <a:t>Una</a:t>
            </a:r>
            <a:r>
              <a:rPr lang="en-GB" dirty="0" smtClean="0">
                <a:solidFill>
                  <a:srgbClr val="00B0F0"/>
                </a:solidFill>
                <a:latin typeface="Bookman Old Style" pitchFamily="18" charset="0"/>
                <a:cs typeface="Cordia New" pitchFamily="34" charset="-34"/>
              </a:rPr>
              <a:t> </a:t>
            </a:r>
            <a:r>
              <a:rPr lang="en-GB" dirty="0" err="1" smtClean="0">
                <a:solidFill>
                  <a:srgbClr val="00B0F0"/>
                </a:solidFill>
                <a:latin typeface="Bookman Old Style" pitchFamily="18" charset="0"/>
                <a:cs typeface="Cordia New" pitchFamily="34" charset="-34"/>
              </a:rPr>
              <a:t>rete</a:t>
            </a:r>
            <a:r>
              <a:rPr lang="en-GB" dirty="0" smtClean="0">
                <a:solidFill>
                  <a:srgbClr val="00B0F0"/>
                </a:solidFill>
                <a:latin typeface="Bookman Old Style" pitchFamily="18" charset="0"/>
                <a:cs typeface="Cordia New" pitchFamily="34" charset="-34"/>
              </a:rPr>
              <a:t> </a:t>
            </a:r>
            <a:r>
              <a:rPr lang="en-GB" dirty="0" err="1" smtClean="0">
                <a:solidFill>
                  <a:srgbClr val="00B0F0"/>
                </a:solidFill>
                <a:latin typeface="Bookman Old Style" pitchFamily="18" charset="0"/>
                <a:cs typeface="Cordia New" pitchFamily="34" charset="-34"/>
              </a:rPr>
              <a:t>rappresentativa</a:t>
            </a:r>
            <a:r>
              <a:rPr lang="en-GB" dirty="0" smtClean="0">
                <a:solidFill>
                  <a:srgbClr val="00B0F0"/>
                </a:solidFill>
                <a:latin typeface="Bookman Old Style" pitchFamily="18" charset="0"/>
                <a:cs typeface="Cordia New" pitchFamily="34" charset="-34"/>
              </a:rPr>
              <a:t> </a:t>
            </a:r>
            <a:r>
              <a:rPr lang="en-GB" dirty="0" err="1" smtClean="0">
                <a:solidFill>
                  <a:srgbClr val="00B0F0"/>
                </a:solidFill>
                <a:latin typeface="Bookman Old Style" pitchFamily="18" charset="0"/>
                <a:cs typeface="Cordia New" pitchFamily="34" charset="-34"/>
              </a:rPr>
              <a:t>dei</a:t>
            </a:r>
            <a:r>
              <a:rPr lang="en-GB" dirty="0" smtClean="0">
                <a:solidFill>
                  <a:srgbClr val="00B0F0"/>
                </a:solidFill>
                <a:latin typeface="Bookman Old Style" pitchFamily="18" charset="0"/>
                <a:cs typeface="Cordia New" pitchFamily="34" charset="-34"/>
              </a:rPr>
              <a:t> </a:t>
            </a:r>
            <a:r>
              <a:rPr lang="en-GB" dirty="0" err="1" smtClean="0">
                <a:solidFill>
                  <a:srgbClr val="00B0F0"/>
                </a:solidFill>
                <a:latin typeface="Bookman Old Style" pitchFamily="18" charset="0"/>
                <a:cs typeface="Cordia New" pitchFamily="34" charset="-34"/>
              </a:rPr>
              <a:t>principali</a:t>
            </a:r>
            <a:r>
              <a:rPr lang="en-GB" dirty="0" smtClean="0">
                <a:solidFill>
                  <a:srgbClr val="00B0F0"/>
                </a:solidFill>
                <a:latin typeface="Bookman Old Style" pitchFamily="18" charset="0"/>
                <a:cs typeface="Cordia New" pitchFamily="34" charset="-34"/>
              </a:rPr>
              <a:t> </a:t>
            </a:r>
            <a:r>
              <a:rPr lang="en-GB" dirty="0" err="1" smtClean="0">
                <a:solidFill>
                  <a:srgbClr val="00B0F0"/>
                </a:solidFill>
                <a:latin typeface="Bookman Old Style" pitchFamily="18" charset="0"/>
                <a:cs typeface="Cordia New" pitchFamily="34" charset="-34"/>
              </a:rPr>
              <a:t>ecosistemi</a:t>
            </a:r>
            <a:r>
              <a:rPr lang="en-GB" dirty="0" smtClean="0">
                <a:solidFill>
                  <a:srgbClr val="00B0F0"/>
                </a:solidFill>
                <a:latin typeface="Bookman Old Style" pitchFamily="18" charset="0"/>
                <a:cs typeface="Cordia New" pitchFamily="34" charset="-34"/>
              </a:rPr>
              <a:t> </a:t>
            </a:r>
            <a:r>
              <a:rPr lang="en-GB" dirty="0" err="1" smtClean="0">
                <a:solidFill>
                  <a:srgbClr val="00B0F0"/>
                </a:solidFill>
                <a:latin typeface="Bookman Old Style" pitchFamily="18" charset="0"/>
                <a:cs typeface="Cordia New" pitchFamily="34" charset="-34"/>
              </a:rPr>
              <a:t>italiani</a:t>
            </a:r>
            <a:r>
              <a:rPr lang="en-GB" dirty="0" smtClean="0">
                <a:solidFill>
                  <a:srgbClr val="00B0F0"/>
                </a:solidFill>
                <a:latin typeface="Bookman Old Style" pitchFamily="18" charset="0"/>
                <a:cs typeface="Cordia New" pitchFamily="34" charset="-34"/>
              </a:rPr>
              <a:t>:</a:t>
            </a:r>
            <a:r>
              <a:rPr lang="en-GB" baseline="0" dirty="0" smtClean="0">
                <a:solidFill>
                  <a:srgbClr val="00B0F0"/>
                </a:solidFill>
                <a:latin typeface="Bookman Old Style" pitchFamily="18" charset="0"/>
                <a:cs typeface="Cordia New" pitchFamily="34" charset="-34"/>
              </a:rPr>
              <a:t> </a:t>
            </a:r>
            <a:r>
              <a:rPr lang="it-IT" baseline="0" dirty="0" smtClean="0">
                <a:solidFill>
                  <a:srgbClr val="00B0F0"/>
                </a:solidFill>
                <a:latin typeface="Bookman Old Style" pitchFamily="18" charset="0"/>
                <a:cs typeface="Cordia New" pitchFamily="34" charset="-34"/>
              </a:rPr>
              <a:t>40 chilometri di spiagge e coste; Una cinquantina di ambienti umidi; Alcuni tra gli ultimi esempi di foreste </a:t>
            </a:r>
            <a:r>
              <a:rPr lang="it-IT" baseline="0" dirty="0" err="1" smtClean="0">
                <a:solidFill>
                  <a:srgbClr val="00B0F0"/>
                </a:solidFill>
                <a:latin typeface="Bookman Old Style" pitchFamily="18" charset="0"/>
                <a:cs typeface="Cordia New" pitchFamily="34" charset="-34"/>
              </a:rPr>
              <a:t>planiziali</a:t>
            </a:r>
            <a:r>
              <a:rPr lang="it-IT" baseline="0" dirty="0" smtClean="0">
                <a:solidFill>
                  <a:srgbClr val="00B0F0"/>
                </a:solidFill>
                <a:latin typeface="Bookman Old Style" pitchFamily="18" charset="0"/>
                <a:cs typeface="Cordia New" pitchFamily="34" charset="-34"/>
              </a:rPr>
              <a:t>; Parte della foresta sempreverde più estesa del Mediterraneo (Monte </a:t>
            </a:r>
            <a:r>
              <a:rPr lang="it-IT" baseline="0" dirty="0" err="1" smtClean="0">
                <a:solidFill>
                  <a:srgbClr val="00B0F0"/>
                </a:solidFill>
                <a:latin typeface="Bookman Old Style" pitchFamily="18" charset="0"/>
                <a:cs typeface="Cordia New" pitchFamily="34" charset="-34"/>
              </a:rPr>
              <a:t>Arcosu-Sulcis</a:t>
            </a:r>
            <a:r>
              <a:rPr lang="it-IT" baseline="0" dirty="0" smtClean="0">
                <a:solidFill>
                  <a:srgbClr val="00B0F0"/>
                </a:solidFill>
                <a:latin typeface="Bookman Old Style" pitchFamily="18" charset="0"/>
                <a:cs typeface="Cordia New" pitchFamily="34" charset="-34"/>
              </a:rPr>
              <a:t>); 8 aree d’interesse geologico tra cui un cratere (</a:t>
            </a:r>
            <a:r>
              <a:rPr lang="it-IT" baseline="0" dirty="0" err="1" smtClean="0">
                <a:solidFill>
                  <a:srgbClr val="00B0F0"/>
                </a:solidFill>
                <a:latin typeface="Bookman Old Style" pitchFamily="18" charset="0"/>
                <a:cs typeface="Cordia New" pitchFamily="34" charset="-34"/>
              </a:rPr>
              <a:t>Astroni</a:t>
            </a:r>
            <a:r>
              <a:rPr lang="it-IT" baseline="0" dirty="0" smtClean="0">
                <a:solidFill>
                  <a:srgbClr val="00B0F0"/>
                </a:solidFill>
                <a:latin typeface="Bookman Old Style" pitchFamily="18" charset="0"/>
                <a:cs typeface="Cordia New" pitchFamily="34" charset="-34"/>
              </a:rPr>
              <a:t>, Campi Flegrei); 10 aree rurali; 23 aree </a:t>
            </a:r>
            <a:r>
              <a:rPr lang="it-IT" baseline="0" dirty="0" err="1" smtClean="0">
                <a:solidFill>
                  <a:srgbClr val="00B0F0"/>
                </a:solidFill>
                <a:latin typeface="Bookman Old Style" pitchFamily="18" charset="0"/>
                <a:cs typeface="Cordia New" pitchFamily="34" charset="-34"/>
              </a:rPr>
              <a:t>periurbane</a:t>
            </a:r>
            <a:r>
              <a:rPr lang="it-IT" baseline="0" dirty="0" smtClean="0">
                <a:solidFill>
                  <a:srgbClr val="00B0F0"/>
                </a:solidFill>
                <a:latin typeface="Bookman Old Style" pitchFamily="18" charset="0"/>
                <a:cs typeface="Cordia New" pitchFamily="34" charset="-34"/>
              </a:rPr>
              <a:t> </a:t>
            </a:r>
          </a:p>
          <a:p>
            <a:pPr eaLnBrk="1" hangingPunct="1"/>
            <a:endParaRPr lang="it-IT" dirty="0" smtClean="0"/>
          </a:p>
          <a:p>
            <a:pPr eaLnBrk="1" hangingPunct="1"/>
            <a:r>
              <a:rPr lang="it-IT" dirty="0" smtClean="0"/>
              <a:t>Per </a:t>
            </a:r>
            <a:r>
              <a:rPr lang="it-IT" b="1" dirty="0" smtClean="0"/>
              <a:t>alcuni</a:t>
            </a:r>
            <a:r>
              <a:rPr lang="it-IT" b="1" baseline="0" dirty="0" smtClean="0"/>
              <a:t> dei risultati più importanti delle Oasi in Italia</a:t>
            </a:r>
            <a:r>
              <a:rPr lang="it-IT" baseline="0" dirty="0" smtClean="0"/>
              <a:t>, si veda il dossier «Effetto Oasi», diffuso in occasione della Giornata delle Oasi del Cinquantennale (2016): </a:t>
            </a:r>
            <a:r>
              <a:rPr lang="it-IT" dirty="0" smtClean="0"/>
              <a:t>http://awsassets.wwfit.panda.org/downloads/effetto_oasi_report.pdf</a:t>
            </a:r>
          </a:p>
          <a:p>
            <a:pPr eaLnBrk="1" hangingPunct="1"/>
            <a:endParaRPr lang="it-IT" dirty="0" smtClean="0"/>
          </a:p>
          <a:p>
            <a:pPr eaLnBrk="1" hangingPunct="1"/>
            <a:r>
              <a:rPr lang="it-IT" dirty="0" smtClean="0"/>
              <a:t>Per la mappa</a:t>
            </a:r>
            <a:r>
              <a:rPr lang="it-IT" baseline="0" dirty="0" smtClean="0"/>
              <a:t> delle Oasi aggiornata, vedi al link: https://www.google.com/maps/d/u/0/viewer?ll=42.42345700000001%2C12.524413999999979&amp;spn=9.729888%2C14.282227&amp;t=h&amp;msa=0&amp;z=6&amp;source=embed&amp;ie=UTF8&amp;mid=1x5-igul5S5KjQ3dyth3JEyHMC6I </a:t>
            </a:r>
          </a:p>
          <a:p>
            <a:pPr eaLnBrk="1" hangingPunct="1"/>
            <a:endParaRPr lang="it-IT" baseline="0" dirty="0" smtClean="0"/>
          </a:p>
          <a:p>
            <a:pPr eaLnBrk="1" hangingPunct="1"/>
            <a:r>
              <a:rPr lang="it-IT" baseline="0" dirty="0" smtClean="0"/>
              <a:t>Manuale di Gestione WWF Oasi: http://awsassets.wwfit.panda.org/downloads/manuale_gestione_oasi_2012_1.pdf</a:t>
            </a:r>
            <a:endParaRPr lang="it-IT" dirty="0" smtClean="0"/>
          </a:p>
        </p:txBody>
      </p:sp>
    </p:spTree>
    <p:extLst>
      <p:ext uri="{BB962C8B-B14F-4D97-AF65-F5344CB8AC3E}">
        <p14:creationId xmlns:p14="http://schemas.microsoft.com/office/powerpoint/2010/main" val="17650534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Descrizione</a:t>
            </a:r>
            <a:r>
              <a:rPr lang="en-GB" dirty="0" smtClean="0"/>
              <a:t> </a:t>
            </a:r>
            <a:r>
              <a:rPr lang="en-GB" dirty="0" err="1" smtClean="0"/>
              <a:t>diapositiva</a:t>
            </a:r>
            <a:r>
              <a:rPr lang="en-GB" dirty="0" smtClean="0"/>
              <a:t> 33:</a:t>
            </a:r>
          </a:p>
          <a:p>
            <a:endParaRPr lang="en-GB" dirty="0" smtClean="0"/>
          </a:p>
          <a:p>
            <a:r>
              <a:rPr lang="en-GB" dirty="0" smtClean="0"/>
              <a:t>Il presidio </a:t>
            </a:r>
            <a:r>
              <a:rPr lang="en-GB" dirty="0" err="1" smtClean="0"/>
              <a:t>sul</a:t>
            </a:r>
            <a:r>
              <a:rPr lang="en-GB" dirty="0" smtClean="0"/>
              <a:t> </a:t>
            </a:r>
            <a:r>
              <a:rPr lang="en-GB" dirty="0" err="1" smtClean="0"/>
              <a:t>territorio</a:t>
            </a:r>
            <a:r>
              <a:rPr lang="en-GB" dirty="0" smtClean="0"/>
              <a:t> è </a:t>
            </a:r>
            <a:r>
              <a:rPr lang="en-GB" dirty="0" err="1" smtClean="0"/>
              <a:t>inoltre</a:t>
            </a:r>
            <a:r>
              <a:rPr lang="en-GB" dirty="0" smtClean="0"/>
              <a:t> </a:t>
            </a:r>
            <a:r>
              <a:rPr lang="en-GB" dirty="0" err="1" smtClean="0"/>
              <a:t>assicurato</a:t>
            </a:r>
            <a:r>
              <a:rPr lang="en-GB" dirty="0" smtClean="0"/>
              <a:t> </a:t>
            </a:r>
            <a:r>
              <a:rPr lang="en-GB" dirty="0" err="1" smtClean="0"/>
              <a:t>dalla</a:t>
            </a:r>
            <a:r>
              <a:rPr lang="en-GB" baseline="0" dirty="0" smtClean="0"/>
              <a:t> </a:t>
            </a:r>
            <a:r>
              <a:rPr lang="en-GB" b="1" baseline="0" dirty="0" smtClean="0"/>
              <a:t>rete </a:t>
            </a:r>
            <a:r>
              <a:rPr lang="en-GB" b="1" baseline="0" dirty="0" err="1" smtClean="0"/>
              <a:t>delle</a:t>
            </a:r>
            <a:r>
              <a:rPr lang="en-GB" b="1" baseline="0" dirty="0" smtClean="0"/>
              <a:t> </a:t>
            </a:r>
            <a:r>
              <a:rPr lang="en-GB" b="1" baseline="0" dirty="0" err="1" smtClean="0"/>
              <a:t>Guardie</a:t>
            </a:r>
            <a:r>
              <a:rPr lang="en-GB" b="1" baseline="0" dirty="0" smtClean="0"/>
              <a:t> </a:t>
            </a:r>
            <a:r>
              <a:rPr lang="en-GB" b="1" baseline="0" dirty="0" err="1" smtClean="0"/>
              <a:t>volontarie</a:t>
            </a:r>
            <a:r>
              <a:rPr lang="en-GB" b="1" baseline="0" dirty="0" smtClean="0"/>
              <a:t> WWF </a:t>
            </a:r>
            <a:r>
              <a:rPr lang="en-GB" baseline="0" dirty="0" err="1" smtClean="0"/>
              <a:t>che</a:t>
            </a:r>
            <a:r>
              <a:rPr lang="en-GB" baseline="0" dirty="0" smtClean="0"/>
              <a:t> </a:t>
            </a:r>
            <a:r>
              <a:rPr lang="en-GB" baseline="0" dirty="0" err="1" smtClean="0"/>
              <a:t>svolgono</a:t>
            </a:r>
            <a:r>
              <a:rPr lang="en-GB" baseline="0" dirty="0" smtClean="0"/>
              <a:t> </a:t>
            </a:r>
            <a:r>
              <a:rPr lang="en-GB" baseline="0" dirty="0" err="1" smtClean="0"/>
              <a:t>un’opera</a:t>
            </a:r>
            <a:r>
              <a:rPr lang="en-GB" baseline="0" dirty="0" smtClean="0"/>
              <a:t> </a:t>
            </a:r>
            <a:r>
              <a:rPr lang="en-GB" baseline="0" dirty="0" err="1" smtClean="0"/>
              <a:t>constante</a:t>
            </a:r>
            <a:r>
              <a:rPr lang="en-GB" baseline="0" dirty="0" smtClean="0"/>
              <a:t> di </a:t>
            </a:r>
            <a:r>
              <a:rPr lang="en-GB" baseline="0" dirty="0" err="1" smtClean="0"/>
              <a:t>controllo</a:t>
            </a:r>
            <a:r>
              <a:rPr lang="en-GB" baseline="0" dirty="0" smtClean="0"/>
              <a:t> </a:t>
            </a:r>
            <a:r>
              <a:rPr lang="en-GB" baseline="0" dirty="0" err="1" smtClean="0"/>
              <a:t>dell’illegalità</a:t>
            </a:r>
            <a:r>
              <a:rPr lang="en-GB" baseline="0" dirty="0" smtClean="0"/>
              <a:t> </a:t>
            </a:r>
            <a:r>
              <a:rPr lang="en-GB" baseline="0" dirty="0" err="1" smtClean="0"/>
              <a:t>sul</a:t>
            </a:r>
            <a:r>
              <a:rPr lang="en-GB" baseline="0" dirty="0" smtClean="0"/>
              <a:t> </a:t>
            </a:r>
            <a:r>
              <a:rPr lang="en-GB" baseline="0" dirty="0" err="1" smtClean="0"/>
              <a:t>territorio</a:t>
            </a:r>
            <a:r>
              <a:rPr lang="en-GB" baseline="0" dirty="0" smtClean="0"/>
              <a:t> </a:t>
            </a:r>
            <a:r>
              <a:rPr lang="en-GB" baseline="0" dirty="0" err="1" smtClean="0"/>
              <a:t>nazionale</a:t>
            </a:r>
            <a:r>
              <a:rPr lang="en-GB" baseline="0" dirty="0" smtClean="0"/>
              <a:t>, </a:t>
            </a:r>
            <a:r>
              <a:rPr lang="en-GB" baseline="0" dirty="0" err="1" smtClean="0"/>
              <a:t>oltre</a:t>
            </a:r>
            <a:r>
              <a:rPr lang="en-GB" baseline="0" dirty="0" smtClean="0"/>
              <a:t> a </a:t>
            </a:r>
            <a:r>
              <a:rPr lang="en-GB" baseline="0" dirty="0" err="1" smtClean="0"/>
              <a:t>organizzare</a:t>
            </a:r>
            <a:r>
              <a:rPr lang="en-GB" baseline="0" dirty="0" smtClean="0"/>
              <a:t> </a:t>
            </a:r>
            <a:r>
              <a:rPr lang="en-GB" baseline="0" dirty="0" err="1" smtClean="0"/>
              <a:t>campi</a:t>
            </a:r>
            <a:r>
              <a:rPr lang="en-GB" baseline="0" dirty="0" smtClean="0"/>
              <a:t> </a:t>
            </a:r>
            <a:r>
              <a:rPr lang="en-GB" baseline="0" dirty="0" err="1" smtClean="0"/>
              <a:t>antibracconaggio</a:t>
            </a:r>
            <a:r>
              <a:rPr lang="en-GB" baseline="0" dirty="0" smtClean="0"/>
              <a:t> in </a:t>
            </a:r>
            <a:r>
              <a:rPr lang="en-GB" baseline="0" dirty="0" err="1" smtClean="0"/>
              <a:t>varie</a:t>
            </a:r>
            <a:r>
              <a:rPr lang="en-GB" baseline="0" dirty="0" smtClean="0"/>
              <a:t> </a:t>
            </a:r>
            <a:r>
              <a:rPr lang="en-GB" baseline="0" dirty="0" err="1" smtClean="0"/>
              <a:t>parti</a:t>
            </a:r>
            <a:r>
              <a:rPr lang="en-GB" baseline="0" dirty="0" smtClean="0"/>
              <a:t> </a:t>
            </a:r>
            <a:r>
              <a:rPr lang="en-GB" baseline="0" dirty="0" err="1" smtClean="0"/>
              <a:t>d’Italia</a:t>
            </a:r>
            <a:r>
              <a:rPr lang="en-GB" baseline="0" dirty="0" smtClean="0"/>
              <a:t>.</a:t>
            </a:r>
          </a:p>
          <a:p>
            <a:r>
              <a:rPr lang="it-IT" sz="1200" b="1" i="0" kern="1200" dirty="0" smtClean="0">
                <a:solidFill>
                  <a:schemeClr val="tx1"/>
                </a:solidFill>
                <a:latin typeface="Calibri" pitchFamily="34" charset="0"/>
                <a:ea typeface="+mn-ea"/>
                <a:cs typeface="+mn-cs"/>
              </a:rPr>
              <a:t>Oltre 300 volontari presenti in 15 regioni,</a:t>
            </a:r>
            <a:r>
              <a:rPr lang="it-IT" sz="1200" b="0" i="0" kern="1200" dirty="0" smtClean="0">
                <a:solidFill>
                  <a:schemeClr val="tx1"/>
                </a:solidFill>
                <a:latin typeface="Calibri" pitchFamily="34" charset="0"/>
                <a:ea typeface="+mn-ea"/>
                <a:cs typeface="+mn-cs"/>
              </a:rPr>
              <a:t> che svolgono funzioni di vigilanza ambientale - venatoria - zoofila (a seconda delle norme regionali), con la qualifica di “pubblici ufficiali”,   in stretta collaborazione con Carabinieri, Polizia, Guardia di Finanza e Corpo Forestale dello Stato, oltre che con le altre Associazioni di protezione ambientale. Sono le Guardie Giurate volontarie del WWF Italia.</a:t>
            </a:r>
            <a:r>
              <a:rPr lang="it-IT" dirty="0" smtClean="0"/>
              <a:t/>
            </a:r>
            <a:br>
              <a:rPr lang="it-IT" dirty="0" smtClean="0"/>
            </a:br>
            <a:r>
              <a:rPr lang="it-IT" dirty="0" smtClean="0"/>
              <a:t/>
            </a:r>
            <a:br>
              <a:rPr lang="it-IT" dirty="0" smtClean="0"/>
            </a:br>
            <a:r>
              <a:rPr lang="it-IT" sz="1200" b="1" i="0" kern="1200" dirty="0" smtClean="0">
                <a:solidFill>
                  <a:schemeClr val="tx1"/>
                </a:solidFill>
                <a:latin typeface="Calibri" pitchFamily="34" charset="0"/>
                <a:ea typeface="+mn-ea"/>
                <a:cs typeface="+mn-cs"/>
              </a:rPr>
              <a:t>Le Guardie WWF perseguono i numerosi reati</a:t>
            </a:r>
            <a:r>
              <a:rPr lang="it-IT" sz="1200" b="0" i="0" kern="1200" dirty="0" smtClean="0">
                <a:solidFill>
                  <a:schemeClr val="tx1"/>
                </a:solidFill>
                <a:latin typeface="Calibri" pitchFamily="34" charset="0"/>
                <a:ea typeface="+mn-ea"/>
                <a:cs typeface="+mn-cs"/>
              </a:rPr>
              <a:t> (uno ogni 43 minuti, secondi i dati 2010 del Ministero dell’Ambiente) che si compiono in Italia ai danni dell’ambiente: dall’uccisione di specie protette al bracconaggio, dagli abusi edilizi all’abbandono di rifiuti, dal maltrattamento degli animali al commercio illegale di fauna e flora, dall’inquinamento di fiumi e mari, alla pesca illegale, dalle attività industriali inquinanti, agli scarichi abusivi, agli incendi.</a:t>
            </a:r>
          </a:p>
          <a:p>
            <a:endParaRPr lang="it-IT" sz="1200" b="0" i="0" kern="1200" dirty="0" smtClean="0">
              <a:solidFill>
                <a:schemeClr val="tx1"/>
              </a:solidFill>
              <a:latin typeface="Calibri" pitchFamily="34" charset="0"/>
              <a:ea typeface="+mn-ea"/>
              <a:cs typeface="+mn-cs"/>
            </a:endParaRPr>
          </a:p>
          <a:p>
            <a:r>
              <a:rPr lang="it-IT" sz="1200" b="0" i="0" kern="1200" dirty="0" smtClean="0">
                <a:solidFill>
                  <a:schemeClr val="tx1"/>
                </a:solidFill>
                <a:latin typeface="Calibri" pitchFamily="34" charset="0"/>
                <a:ea typeface="+mn-ea"/>
                <a:cs typeface="+mn-cs"/>
              </a:rPr>
              <a:t>Per approfondimenti, </a:t>
            </a:r>
            <a:r>
              <a:rPr lang="it-IT" sz="1200" b="1" i="0" kern="1200" dirty="0" smtClean="0">
                <a:solidFill>
                  <a:schemeClr val="tx1"/>
                </a:solidFill>
                <a:latin typeface="Calibri" pitchFamily="34" charset="0"/>
                <a:ea typeface="+mn-ea"/>
                <a:cs typeface="+mn-cs"/>
              </a:rPr>
              <a:t>Dossier</a:t>
            </a:r>
            <a:r>
              <a:rPr lang="it-IT" sz="1200" b="1" i="0" kern="1200" baseline="0" dirty="0" smtClean="0">
                <a:solidFill>
                  <a:schemeClr val="tx1"/>
                </a:solidFill>
                <a:latin typeface="Calibri" pitchFamily="34" charset="0"/>
                <a:ea typeface="+mn-ea"/>
                <a:cs typeface="+mn-cs"/>
              </a:rPr>
              <a:t> </a:t>
            </a:r>
            <a:r>
              <a:rPr lang="it-IT" sz="1200" b="1" i="0" kern="1200" baseline="0" dirty="0" err="1" smtClean="0">
                <a:solidFill>
                  <a:schemeClr val="tx1"/>
                </a:solidFill>
                <a:latin typeface="Calibri" pitchFamily="34" charset="0"/>
                <a:ea typeface="+mn-ea"/>
                <a:cs typeface="+mn-cs"/>
              </a:rPr>
              <a:t>#Furto</a:t>
            </a:r>
            <a:r>
              <a:rPr lang="it-IT" sz="1200" b="1" i="0" kern="1200" baseline="0" dirty="0" smtClean="0">
                <a:solidFill>
                  <a:schemeClr val="tx1"/>
                </a:solidFill>
                <a:latin typeface="Calibri" pitchFamily="34" charset="0"/>
                <a:ea typeface="+mn-ea"/>
                <a:cs typeface="+mn-cs"/>
              </a:rPr>
              <a:t> di Natura</a:t>
            </a:r>
            <a:r>
              <a:rPr lang="it-IT" sz="1200" b="0" i="0" kern="1200" baseline="0" dirty="0" smtClean="0">
                <a:solidFill>
                  <a:schemeClr val="tx1"/>
                </a:solidFill>
                <a:latin typeface="Calibri" pitchFamily="34" charset="0"/>
                <a:ea typeface="+mn-ea"/>
                <a:cs typeface="+mn-cs"/>
              </a:rPr>
              <a:t>, 2016: http://assets.wwfit.panda.org/downloads/furtodinatura_2016_28_09_def_1.pdf</a:t>
            </a:r>
            <a:endParaRPr lang="en-GB" dirty="0"/>
          </a:p>
        </p:txBody>
      </p:sp>
      <p:sp>
        <p:nvSpPr>
          <p:cNvPr id="4" name="Slide Number Placeholder 3"/>
          <p:cNvSpPr>
            <a:spLocks noGrp="1"/>
          </p:cNvSpPr>
          <p:nvPr>
            <p:ph type="sldNum" sz="quarter" idx="10"/>
          </p:nvPr>
        </p:nvSpPr>
        <p:spPr/>
        <p:txBody>
          <a:bodyPr/>
          <a:lstStyle/>
          <a:p>
            <a:pPr>
              <a:defRPr/>
            </a:pPr>
            <a:fld id="{3D95D17E-4558-4982-A717-275996F5AB6C}" type="slidenum">
              <a:rPr lang="en-IE" smtClean="0"/>
              <a:pPr>
                <a:defRPr/>
              </a:pPr>
              <a:t>33</a:t>
            </a:fld>
            <a:endParaRPr lang="en-IE"/>
          </a:p>
        </p:txBody>
      </p:sp>
    </p:spTree>
    <p:extLst>
      <p:ext uri="{BB962C8B-B14F-4D97-AF65-F5344CB8AC3E}">
        <p14:creationId xmlns:p14="http://schemas.microsoft.com/office/powerpoint/2010/main" val="25059161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Descrizione</a:t>
            </a:r>
            <a:r>
              <a:rPr lang="en-GB" dirty="0" smtClean="0"/>
              <a:t> </a:t>
            </a:r>
            <a:r>
              <a:rPr lang="en-GB" dirty="0" err="1" smtClean="0"/>
              <a:t>diapositiva</a:t>
            </a:r>
            <a:r>
              <a:rPr lang="en-GB" baseline="0" dirty="0" smtClean="0"/>
              <a:t> 34-42: </a:t>
            </a:r>
            <a:r>
              <a:rPr lang="en-GB" b="1" baseline="0" dirty="0" smtClean="0"/>
              <a:t>Di </a:t>
            </a:r>
            <a:r>
              <a:rPr lang="en-GB" b="1" baseline="0" dirty="0" err="1" smtClean="0"/>
              <a:t>cosa</a:t>
            </a:r>
            <a:r>
              <a:rPr lang="en-GB" b="1" baseline="0" dirty="0" smtClean="0"/>
              <a:t> </a:t>
            </a:r>
            <a:r>
              <a:rPr lang="en-GB" b="1" baseline="0" dirty="0" err="1" smtClean="0"/>
              <a:t>si</a:t>
            </a:r>
            <a:r>
              <a:rPr lang="en-GB" b="1" baseline="0" dirty="0" smtClean="0"/>
              <a:t> </a:t>
            </a:r>
            <a:r>
              <a:rPr lang="en-GB" b="1" baseline="0" dirty="0" err="1" smtClean="0"/>
              <a:t>occupa</a:t>
            </a:r>
            <a:r>
              <a:rPr lang="en-GB" b="1" baseline="0" dirty="0" smtClean="0"/>
              <a:t> </a:t>
            </a:r>
            <a:r>
              <a:rPr lang="en-GB" b="1" baseline="0" dirty="0" err="1" smtClean="0"/>
              <a:t>il</a:t>
            </a:r>
            <a:r>
              <a:rPr lang="en-GB" b="1" baseline="0" dirty="0" smtClean="0"/>
              <a:t> WWF Italia </a:t>
            </a:r>
            <a:r>
              <a:rPr lang="en-GB" b="1" baseline="0" dirty="0" err="1" smtClean="0"/>
              <a:t>prioritariamente</a:t>
            </a:r>
            <a:r>
              <a:rPr lang="en-GB" b="1" baseline="0" dirty="0" smtClean="0"/>
              <a:t>? </a:t>
            </a:r>
            <a:r>
              <a:rPr lang="en-GB" b="1" baseline="0" dirty="0" err="1" smtClean="0"/>
              <a:t>Alcuni</a:t>
            </a:r>
            <a:r>
              <a:rPr lang="en-GB" b="1" baseline="0" dirty="0" smtClean="0"/>
              <a:t> </a:t>
            </a:r>
            <a:r>
              <a:rPr lang="en-GB" b="1" baseline="0" dirty="0" err="1" smtClean="0"/>
              <a:t>esempi</a:t>
            </a:r>
            <a:endParaRPr lang="en-GB" b="1" baseline="0" dirty="0" smtClean="0"/>
          </a:p>
          <a:p>
            <a:endParaRPr lang="en-GB" baseline="0" dirty="0" smtClean="0"/>
          </a:p>
          <a:p>
            <a:r>
              <a:rPr lang="en-GB" baseline="0" dirty="0" smtClean="0"/>
              <a:t>Specie </a:t>
            </a:r>
            <a:r>
              <a:rPr lang="en-GB" baseline="0" dirty="0" err="1" smtClean="0"/>
              <a:t>prioritarie&amp;Habitat</a:t>
            </a:r>
            <a:r>
              <a:rPr lang="en-GB" baseline="0" dirty="0" smtClean="0"/>
              <a:t>: In </a:t>
            </a:r>
            <a:r>
              <a:rPr lang="en-GB" baseline="0" dirty="0" err="1" smtClean="0"/>
              <a:t>questo</a:t>
            </a:r>
            <a:r>
              <a:rPr lang="en-GB" baseline="0" dirty="0" smtClean="0"/>
              <a:t> </a:t>
            </a:r>
            <a:r>
              <a:rPr lang="en-GB" baseline="0" dirty="0" err="1" smtClean="0"/>
              <a:t>caso</a:t>
            </a:r>
            <a:r>
              <a:rPr lang="en-GB" baseline="0" dirty="0" smtClean="0"/>
              <a:t> </a:t>
            </a:r>
            <a:r>
              <a:rPr lang="en-GB" baseline="0" dirty="0" err="1" smtClean="0"/>
              <a:t>si</a:t>
            </a:r>
            <a:r>
              <a:rPr lang="en-GB" baseline="0" dirty="0" smtClean="0"/>
              <a:t> </a:t>
            </a:r>
            <a:r>
              <a:rPr lang="en-GB" baseline="0" dirty="0" err="1" smtClean="0"/>
              <a:t>possono</a:t>
            </a:r>
            <a:r>
              <a:rPr lang="en-GB" baseline="0" dirty="0" smtClean="0"/>
              <a:t> </a:t>
            </a:r>
            <a:r>
              <a:rPr lang="en-GB" baseline="0" dirty="0" err="1" smtClean="0"/>
              <a:t>citare</a:t>
            </a:r>
            <a:r>
              <a:rPr lang="en-GB" baseline="0" dirty="0" smtClean="0"/>
              <a:t> le </a:t>
            </a:r>
            <a:r>
              <a:rPr lang="en-GB" baseline="0" dirty="0" err="1" smtClean="0"/>
              <a:t>campagne</a:t>
            </a:r>
            <a:r>
              <a:rPr lang="en-GB" baseline="0" dirty="0" smtClean="0"/>
              <a:t> per la </a:t>
            </a:r>
            <a:r>
              <a:rPr lang="en-GB" baseline="0" dirty="0" err="1" smtClean="0"/>
              <a:t>tutela</a:t>
            </a:r>
            <a:r>
              <a:rPr lang="en-GB" baseline="0" dirty="0" smtClean="0"/>
              <a:t> del </a:t>
            </a:r>
            <a:r>
              <a:rPr lang="en-GB" baseline="0" dirty="0" err="1" smtClean="0"/>
              <a:t>lupo</a:t>
            </a:r>
            <a:r>
              <a:rPr lang="en-GB" baseline="0" dirty="0" smtClean="0"/>
              <a:t> e </a:t>
            </a:r>
            <a:r>
              <a:rPr lang="en-GB" baseline="0" dirty="0" err="1" smtClean="0"/>
              <a:t>quelle</a:t>
            </a:r>
            <a:r>
              <a:rPr lang="en-GB" baseline="0" dirty="0" smtClean="0"/>
              <a:t> per le </a:t>
            </a:r>
            <a:r>
              <a:rPr lang="en-GB" baseline="0" dirty="0" err="1" smtClean="0"/>
              <a:t>tartarughe</a:t>
            </a:r>
            <a:r>
              <a:rPr lang="en-GB" baseline="0" dirty="0" smtClean="0"/>
              <a:t> marine ma </a:t>
            </a:r>
            <a:r>
              <a:rPr lang="en-GB" baseline="0" dirty="0" err="1" smtClean="0"/>
              <a:t>anche</a:t>
            </a:r>
            <a:r>
              <a:rPr lang="en-GB" baseline="0" dirty="0" smtClean="0"/>
              <a:t> </a:t>
            </a:r>
            <a:r>
              <a:rPr lang="en-GB" baseline="0" dirty="0" err="1" smtClean="0"/>
              <a:t>tutte</a:t>
            </a:r>
            <a:r>
              <a:rPr lang="en-GB" baseline="0" dirty="0" smtClean="0"/>
              <a:t> </a:t>
            </a:r>
            <a:r>
              <a:rPr lang="en-GB" baseline="0" dirty="0" err="1" smtClean="0"/>
              <a:t>quelle</a:t>
            </a:r>
            <a:r>
              <a:rPr lang="en-GB" baseline="0" dirty="0" smtClean="0"/>
              <a:t> </a:t>
            </a:r>
            <a:r>
              <a:rPr lang="en-GB" baseline="0" dirty="0" err="1" smtClean="0"/>
              <a:t>alle</a:t>
            </a:r>
            <a:r>
              <a:rPr lang="en-GB" baseline="0" dirty="0" smtClean="0"/>
              <a:t> </a:t>
            </a:r>
            <a:r>
              <a:rPr lang="en-GB" baseline="0" dirty="0" err="1" smtClean="0"/>
              <a:t>quali</a:t>
            </a:r>
            <a:r>
              <a:rPr lang="en-GB" baseline="0" dirty="0" smtClean="0"/>
              <a:t> </a:t>
            </a:r>
            <a:r>
              <a:rPr lang="en-GB" baseline="0" dirty="0" err="1" smtClean="0"/>
              <a:t>l’OA</a:t>
            </a:r>
            <a:r>
              <a:rPr lang="en-GB" baseline="0" dirty="0" smtClean="0"/>
              <a:t> </a:t>
            </a:r>
            <a:r>
              <a:rPr lang="en-GB" baseline="0" dirty="0" err="1" smtClean="0"/>
              <a:t>che</a:t>
            </a:r>
            <a:r>
              <a:rPr lang="en-GB" baseline="0" dirty="0" smtClean="0"/>
              <a:t> </a:t>
            </a:r>
            <a:r>
              <a:rPr lang="en-GB" baseline="0" dirty="0" err="1" smtClean="0"/>
              <a:t>presenta</a:t>
            </a:r>
            <a:r>
              <a:rPr lang="en-GB" baseline="0" dirty="0" smtClean="0"/>
              <a:t> </a:t>
            </a:r>
            <a:r>
              <a:rPr lang="en-GB" baseline="0" dirty="0" err="1" smtClean="0"/>
              <a:t>il</a:t>
            </a:r>
            <a:r>
              <a:rPr lang="en-GB" baseline="0" dirty="0" smtClean="0"/>
              <a:t> WWF ha </a:t>
            </a:r>
            <a:r>
              <a:rPr lang="en-GB" baseline="0" dirty="0" err="1" smtClean="0"/>
              <a:t>partecipato</a:t>
            </a:r>
            <a:r>
              <a:rPr lang="en-GB" baseline="0" dirty="0" smtClean="0"/>
              <a:t> (qui </a:t>
            </a:r>
            <a:r>
              <a:rPr lang="en-GB" baseline="0" dirty="0" err="1" smtClean="0"/>
              <a:t>si</a:t>
            </a:r>
            <a:r>
              <a:rPr lang="en-GB" baseline="0" dirty="0" smtClean="0"/>
              <a:t> </a:t>
            </a:r>
            <a:r>
              <a:rPr lang="en-GB" baseline="0" dirty="0" err="1" smtClean="0"/>
              <a:t>possono</a:t>
            </a:r>
            <a:r>
              <a:rPr lang="en-GB" baseline="0" dirty="0" smtClean="0"/>
              <a:t> </a:t>
            </a:r>
            <a:r>
              <a:rPr lang="en-GB" baseline="0" dirty="0" err="1" smtClean="0"/>
              <a:t>aggiungere</a:t>
            </a:r>
            <a:r>
              <a:rPr lang="en-GB" baseline="0" dirty="0" smtClean="0"/>
              <a:t> </a:t>
            </a:r>
            <a:r>
              <a:rPr lang="en-GB" baseline="0" dirty="0" err="1" smtClean="0"/>
              <a:t>diapositive</a:t>
            </a:r>
            <a:r>
              <a:rPr lang="en-GB" baseline="0" dirty="0" smtClean="0"/>
              <a:t> </a:t>
            </a:r>
            <a:r>
              <a:rPr lang="en-GB" baseline="0" dirty="0" err="1" smtClean="0"/>
              <a:t>specifiche</a:t>
            </a:r>
            <a:r>
              <a:rPr lang="en-GB" baseline="0" dirty="0" smtClean="0"/>
              <a:t>).</a:t>
            </a:r>
          </a:p>
          <a:p>
            <a:r>
              <a:rPr lang="en-GB" baseline="0" dirty="0" smtClean="0"/>
              <a:t>Il WWF Italia </a:t>
            </a:r>
            <a:r>
              <a:rPr lang="en-GB" baseline="0" dirty="0" err="1" smtClean="0"/>
              <a:t>si</a:t>
            </a:r>
            <a:r>
              <a:rPr lang="en-GB" baseline="0" dirty="0" smtClean="0"/>
              <a:t> </a:t>
            </a:r>
            <a:r>
              <a:rPr lang="en-GB" baseline="0" dirty="0" err="1" smtClean="0"/>
              <a:t>occupa</a:t>
            </a:r>
            <a:r>
              <a:rPr lang="en-GB" baseline="0" dirty="0" smtClean="0"/>
              <a:t> </a:t>
            </a:r>
            <a:r>
              <a:rPr lang="en-GB" baseline="0" dirty="0" err="1" smtClean="0"/>
              <a:t>inoltre</a:t>
            </a:r>
            <a:r>
              <a:rPr lang="en-GB" baseline="0" dirty="0" smtClean="0"/>
              <a:t> </a:t>
            </a:r>
            <a:r>
              <a:rPr lang="en-GB" baseline="0" dirty="0" err="1" smtClean="0"/>
              <a:t>della</a:t>
            </a:r>
            <a:r>
              <a:rPr lang="en-GB" baseline="0" dirty="0" smtClean="0"/>
              <a:t> </a:t>
            </a:r>
            <a:r>
              <a:rPr lang="en-GB" baseline="0" dirty="0" err="1" smtClean="0"/>
              <a:t>tutela</a:t>
            </a:r>
            <a:r>
              <a:rPr lang="en-GB" baseline="0" dirty="0" smtClean="0"/>
              <a:t> </a:t>
            </a:r>
            <a:r>
              <a:rPr lang="en-GB" baseline="0" dirty="0" err="1" smtClean="0"/>
              <a:t>degli</a:t>
            </a:r>
            <a:r>
              <a:rPr lang="en-GB" baseline="0" dirty="0" smtClean="0"/>
              <a:t> </a:t>
            </a:r>
            <a:r>
              <a:rPr lang="en-GB" baseline="0" dirty="0" err="1" smtClean="0"/>
              <a:t>ecosistemi</a:t>
            </a:r>
            <a:r>
              <a:rPr lang="en-GB" baseline="0" dirty="0" smtClean="0"/>
              <a:t>, come le zone </a:t>
            </a:r>
            <a:r>
              <a:rPr lang="en-GB" baseline="0" dirty="0" err="1" smtClean="0"/>
              <a:t>umide</a:t>
            </a:r>
            <a:r>
              <a:rPr lang="en-GB" baseline="0" dirty="0" smtClean="0"/>
              <a:t>, </a:t>
            </a:r>
            <a:r>
              <a:rPr lang="en-GB" baseline="0" dirty="0" err="1" smtClean="0"/>
              <a:t>i</a:t>
            </a:r>
            <a:r>
              <a:rPr lang="en-GB" baseline="0" dirty="0" smtClean="0"/>
              <a:t> </a:t>
            </a:r>
            <a:r>
              <a:rPr lang="en-GB" baseline="0" dirty="0" err="1" smtClean="0"/>
              <a:t>fiumi</a:t>
            </a:r>
            <a:r>
              <a:rPr lang="en-GB" baseline="0" dirty="0" smtClean="0"/>
              <a:t>, le </a:t>
            </a:r>
            <a:r>
              <a:rPr lang="en-GB" baseline="0" dirty="0" err="1" smtClean="0"/>
              <a:t>foreste</a:t>
            </a:r>
            <a:r>
              <a:rPr lang="en-GB" baseline="0" dirty="0" smtClean="0"/>
              <a:t> e </a:t>
            </a:r>
            <a:r>
              <a:rPr lang="en-GB" baseline="0" dirty="0" err="1" smtClean="0"/>
              <a:t>delle</a:t>
            </a:r>
            <a:r>
              <a:rPr lang="en-GB" baseline="0" dirty="0" smtClean="0"/>
              <a:t> </a:t>
            </a:r>
            <a:r>
              <a:rPr lang="en-GB" baseline="0" dirty="0" err="1" smtClean="0"/>
              <a:t>aree</a:t>
            </a:r>
            <a:r>
              <a:rPr lang="en-GB" baseline="0" dirty="0" smtClean="0"/>
              <a:t> </a:t>
            </a:r>
            <a:r>
              <a:rPr lang="en-GB" baseline="0" dirty="0" err="1" smtClean="0"/>
              <a:t>protette</a:t>
            </a:r>
            <a:r>
              <a:rPr lang="en-GB" baseline="0" dirty="0" smtClean="0"/>
              <a:t> e </a:t>
            </a:r>
            <a:r>
              <a:rPr lang="en-GB" baseline="0" dirty="0" err="1" smtClean="0"/>
              <a:t>Siti</a:t>
            </a:r>
            <a:r>
              <a:rPr lang="en-GB" baseline="0" dirty="0" smtClean="0"/>
              <a:t> Natura2000, </a:t>
            </a:r>
            <a:r>
              <a:rPr lang="en-GB" baseline="0" dirty="0" err="1" smtClean="0"/>
              <a:t>promuovendo</a:t>
            </a:r>
            <a:r>
              <a:rPr lang="en-GB" baseline="0" dirty="0" smtClean="0"/>
              <a:t> </a:t>
            </a:r>
            <a:r>
              <a:rPr lang="en-GB" baseline="0" dirty="0" err="1" smtClean="0"/>
              <a:t>sia</a:t>
            </a:r>
            <a:r>
              <a:rPr lang="en-GB" baseline="0" dirty="0" smtClean="0"/>
              <a:t> </a:t>
            </a:r>
            <a:r>
              <a:rPr lang="en-GB" baseline="0" dirty="0" err="1" smtClean="0"/>
              <a:t>censimenti</a:t>
            </a:r>
            <a:r>
              <a:rPr lang="en-GB" baseline="0" dirty="0" smtClean="0"/>
              <a:t> (</a:t>
            </a:r>
            <a:r>
              <a:rPr lang="en-GB" baseline="0" dirty="0" err="1" smtClean="0"/>
              <a:t>es</a:t>
            </a:r>
            <a:r>
              <a:rPr lang="en-GB" baseline="0" dirty="0" smtClean="0"/>
              <a:t>. </a:t>
            </a:r>
            <a:r>
              <a:rPr lang="en-GB" baseline="0" dirty="0" err="1" smtClean="0"/>
              <a:t>Iniziative</a:t>
            </a:r>
            <a:r>
              <a:rPr lang="en-GB" baseline="0" dirty="0" smtClean="0"/>
              <a:t> </a:t>
            </a:r>
            <a:r>
              <a:rPr lang="en-GB" baseline="0" dirty="0" err="1" smtClean="0"/>
              <a:t>di</a:t>
            </a:r>
            <a:r>
              <a:rPr lang="en-GB" baseline="0" dirty="0" smtClean="0"/>
              <a:t> citizen science e citizen conservation) </a:t>
            </a:r>
            <a:r>
              <a:rPr lang="en-GB" baseline="0" dirty="0" err="1" smtClean="0"/>
              <a:t>sia</a:t>
            </a:r>
            <a:r>
              <a:rPr lang="en-GB" baseline="0" dirty="0" smtClean="0"/>
              <a:t> </a:t>
            </a:r>
            <a:r>
              <a:rPr lang="en-GB" baseline="0" dirty="0" err="1" smtClean="0"/>
              <a:t>progetti</a:t>
            </a:r>
            <a:r>
              <a:rPr lang="en-GB" baseline="0" dirty="0" smtClean="0"/>
              <a:t> </a:t>
            </a:r>
            <a:r>
              <a:rPr lang="en-GB" baseline="0" dirty="0" err="1" smtClean="0"/>
              <a:t>di</a:t>
            </a:r>
            <a:r>
              <a:rPr lang="en-GB" baseline="0" dirty="0" smtClean="0"/>
              <a:t> </a:t>
            </a:r>
            <a:r>
              <a:rPr lang="en-GB" baseline="0" dirty="0" err="1" smtClean="0"/>
              <a:t>conservazione</a:t>
            </a:r>
            <a:r>
              <a:rPr lang="en-GB" baseline="0" dirty="0" smtClean="0"/>
              <a:t> </a:t>
            </a:r>
            <a:r>
              <a:rPr lang="en-GB" baseline="0" dirty="0" err="1" smtClean="0"/>
              <a:t>sia</a:t>
            </a:r>
            <a:r>
              <a:rPr lang="en-GB" baseline="0" dirty="0" smtClean="0"/>
              <a:t> </a:t>
            </a:r>
            <a:r>
              <a:rPr lang="en-GB" baseline="0" dirty="0" err="1" smtClean="0"/>
              <a:t>azioni</a:t>
            </a:r>
            <a:r>
              <a:rPr lang="en-GB" baseline="0" dirty="0" smtClean="0"/>
              <a:t> </a:t>
            </a:r>
            <a:r>
              <a:rPr lang="en-GB" baseline="0" dirty="0" err="1" smtClean="0"/>
              <a:t>di</a:t>
            </a:r>
            <a:r>
              <a:rPr lang="en-GB" baseline="0" dirty="0" smtClean="0"/>
              <a:t> policy/advocacy (come </a:t>
            </a:r>
            <a:r>
              <a:rPr lang="en-GB" baseline="0" dirty="0" err="1" smtClean="0"/>
              <a:t>richiesta</a:t>
            </a:r>
            <a:r>
              <a:rPr lang="en-GB" baseline="0" dirty="0" smtClean="0"/>
              <a:t> </a:t>
            </a:r>
            <a:r>
              <a:rPr lang="en-GB" baseline="0" dirty="0" err="1" smtClean="0"/>
              <a:t>di</a:t>
            </a:r>
            <a:r>
              <a:rPr lang="en-GB" baseline="0" dirty="0" smtClean="0"/>
              <a:t> </a:t>
            </a:r>
            <a:r>
              <a:rPr lang="en-GB" baseline="0" dirty="0" err="1" smtClean="0"/>
              <a:t>leggi</a:t>
            </a:r>
            <a:r>
              <a:rPr lang="en-GB" baseline="0" dirty="0" smtClean="0"/>
              <a:t>, </a:t>
            </a:r>
            <a:r>
              <a:rPr lang="en-GB" baseline="0" dirty="0" err="1" smtClean="0"/>
              <a:t>raccolta</a:t>
            </a:r>
            <a:r>
              <a:rPr lang="en-GB" baseline="0" dirty="0" smtClean="0"/>
              <a:t> </a:t>
            </a:r>
            <a:r>
              <a:rPr lang="en-GB" baseline="0" dirty="0" err="1" smtClean="0"/>
              <a:t>firme</a:t>
            </a:r>
            <a:r>
              <a:rPr lang="en-GB" baseline="0" dirty="0" smtClean="0"/>
              <a:t> per </a:t>
            </a:r>
            <a:r>
              <a:rPr lang="en-GB" baseline="0" dirty="0" err="1" smtClean="0"/>
              <a:t>petizioni</a:t>
            </a:r>
            <a:r>
              <a:rPr lang="en-GB" baseline="0" dirty="0" smtClean="0"/>
              <a:t>, etc).</a:t>
            </a:r>
            <a:endParaRPr lang="en-GB" dirty="0"/>
          </a:p>
        </p:txBody>
      </p:sp>
      <p:sp>
        <p:nvSpPr>
          <p:cNvPr id="4" name="Slide Number Placeholder 3"/>
          <p:cNvSpPr>
            <a:spLocks noGrp="1"/>
          </p:cNvSpPr>
          <p:nvPr>
            <p:ph type="sldNum" sz="quarter" idx="10"/>
          </p:nvPr>
        </p:nvSpPr>
        <p:spPr/>
        <p:txBody>
          <a:bodyPr/>
          <a:lstStyle/>
          <a:p>
            <a:pPr>
              <a:defRPr/>
            </a:pPr>
            <a:fld id="{3D95D17E-4558-4982-A717-275996F5AB6C}" type="slidenum">
              <a:rPr lang="en-IE" smtClean="0"/>
              <a:pPr>
                <a:defRPr/>
              </a:pPr>
              <a:t>34</a:t>
            </a:fld>
            <a:endParaRPr lang="en-IE"/>
          </a:p>
        </p:txBody>
      </p:sp>
    </p:spTree>
    <p:extLst>
      <p:ext uri="{BB962C8B-B14F-4D97-AF65-F5344CB8AC3E}">
        <p14:creationId xmlns:p14="http://schemas.microsoft.com/office/powerpoint/2010/main" val="5461850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Descrizione</a:t>
            </a:r>
            <a:r>
              <a:rPr lang="en-GB" dirty="0" smtClean="0"/>
              <a:t> </a:t>
            </a:r>
            <a:r>
              <a:rPr lang="en-GB" dirty="0" err="1" smtClean="0"/>
              <a:t>diapositiva</a:t>
            </a:r>
            <a:r>
              <a:rPr lang="en-GB" baseline="0" dirty="0" smtClean="0"/>
              <a:t> 34-42: </a:t>
            </a:r>
            <a:r>
              <a:rPr lang="en-GB" b="1" baseline="0" dirty="0" smtClean="0"/>
              <a:t>Di </a:t>
            </a:r>
            <a:r>
              <a:rPr lang="en-GB" b="1" baseline="0" dirty="0" err="1" smtClean="0"/>
              <a:t>cosa</a:t>
            </a:r>
            <a:r>
              <a:rPr lang="en-GB" b="1" baseline="0" dirty="0" smtClean="0"/>
              <a:t> </a:t>
            </a:r>
            <a:r>
              <a:rPr lang="en-GB" b="1" baseline="0" dirty="0" err="1" smtClean="0"/>
              <a:t>si</a:t>
            </a:r>
            <a:r>
              <a:rPr lang="en-GB" b="1" baseline="0" dirty="0" smtClean="0"/>
              <a:t> </a:t>
            </a:r>
            <a:r>
              <a:rPr lang="en-GB" b="1" baseline="0" dirty="0" err="1" smtClean="0"/>
              <a:t>occupa</a:t>
            </a:r>
            <a:r>
              <a:rPr lang="en-GB" b="1" baseline="0" dirty="0" smtClean="0"/>
              <a:t> </a:t>
            </a:r>
            <a:r>
              <a:rPr lang="en-GB" b="1" baseline="0" dirty="0" err="1" smtClean="0"/>
              <a:t>il</a:t>
            </a:r>
            <a:r>
              <a:rPr lang="en-GB" b="1" baseline="0" dirty="0" smtClean="0"/>
              <a:t> WWF Italia </a:t>
            </a:r>
            <a:r>
              <a:rPr lang="en-GB" b="1" baseline="0" dirty="0" err="1" smtClean="0"/>
              <a:t>prioritariamente</a:t>
            </a:r>
            <a:r>
              <a:rPr lang="en-GB" b="1" baseline="0" dirty="0" smtClean="0"/>
              <a:t>? </a:t>
            </a:r>
            <a:r>
              <a:rPr lang="en-GB" b="1" baseline="0" dirty="0" err="1" smtClean="0"/>
              <a:t>Alcuni</a:t>
            </a:r>
            <a:r>
              <a:rPr lang="en-GB" b="1" baseline="0" dirty="0" smtClean="0"/>
              <a:t> </a:t>
            </a:r>
            <a:r>
              <a:rPr lang="en-GB" b="1" baseline="0" dirty="0" err="1" smtClean="0"/>
              <a:t>esempi</a:t>
            </a:r>
            <a:endParaRPr lang="en-GB" b="1" baseline="0" dirty="0" smtClean="0"/>
          </a:p>
          <a:p>
            <a:endParaRPr lang="en-GB"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it-IT" sz="1200" dirty="0" smtClean="0">
                <a:solidFill>
                  <a:schemeClr val="tx1"/>
                </a:solidFill>
                <a:effectLst/>
                <a:latin typeface="Helvetica Neue"/>
                <a:ea typeface="Helvetica Neue"/>
                <a:cs typeface="Helvetica Neue"/>
                <a:sym typeface="Helvetica Neue"/>
              </a:rPr>
              <a:t>Gli </a:t>
            </a:r>
            <a:r>
              <a:rPr lang="it-IT" sz="1200" b="1" dirty="0" smtClean="0">
                <a:solidFill>
                  <a:schemeClr val="tx1"/>
                </a:solidFill>
                <a:effectLst/>
                <a:latin typeface="Helvetica Neue"/>
                <a:ea typeface="Helvetica Neue"/>
                <a:cs typeface="Helvetica Neue"/>
                <a:sym typeface="Helvetica Neue"/>
              </a:rPr>
              <a:t>ecosistemi marini e i servizi</a:t>
            </a:r>
            <a:r>
              <a:rPr lang="it-IT" sz="1200" dirty="0" smtClean="0">
                <a:solidFill>
                  <a:schemeClr val="tx1"/>
                </a:solidFill>
                <a:effectLst/>
                <a:latin typeface="Helvetica Neue"/>
                <a:ea typeface="Helvetica Neue"/>
                <a:cs typeface="Helvetica Neue"/>
                <a:sym typeface="Helvetica Neue"/>
              </a:rPr>
              <a:t> che essi offrono gratuitamente e quotidianamente allo sviluppo e al benessere umano, sono una delle </a:t>
            </a:r>
            <a:r>
              <a:rPr lang="it-IT" sz="1200" b="1" dirty="0" smtClean="0">
                <a:solidFill>
                  <a:schemeClr val="tx1"/>
                </a:solidFill>
                <a:effectLst/>
                <a:latin typeface="Helvetica Neue"/>
                <a:ea typeface="Helvetica Neue"/>
                <a:cs typeface="Helvetica Neue"/>
                <a:sym typeface="Helvetica Neue"/>
              </a:rPr>
              <a:t>basi essenziali</a:t>
            </a:r>
            <a:r>
              <a:rPr lang="it-IT" sz="1200" dirty="0" smtClean="0">
                <a:solidFill>
                  <a:schemeClr val="tx1"/>
                </a:solidFill>
                <a:effectLst/>
                <a:latin typeface="Helvetica Neue"/>
                <a:ea typeface="Helvetica Neue"/>
                <a:cs typeface="Helvetica Neue"/>
                <a:sym typeface="Helvetica Neue"/>
              </a:rPr>
              <a:t> dei processi economici, dello sviluppo e del benessere delle società umane. Tutela di specie ed habitat, diminuzione degli impatti antropici su mare e coste, sostegno alla pesca sostenibile: sono gli obiettivi del WWF per difendere il Mediterraneo, </a:t>
            </a:r>
            <a:r>
              <a:rPr lang="it-IT" sz="1200" b="1" dirty="0" smtClean="0">
                <a:solidFill>
                  <a:schemeClr val="tx1"/>
                </a:solidFill>
                <a:effectLst/>
                <a:latin typeface="Helvetica Neue"/>
                <a:ea typeface="Helvetica Neue"/>
                <a:cs typeface="Helvetica Neue"/>
                <a:sym typeface="Helvetica Neue"/>
              </a:rPr>
              <a:t>uno dei mari più ricchi di biodiversità </a:t>
            </a:r>
            <a:r>
              <a:rPr lang="it-IT" sz="1200" dirty="0" smtClean="0">
                <a:solidFill>
                  <a:schemeClr val="tx1"/>
                </a:solidFill>
                <a:effectLst/>
                <a:latin typeface="Helvetica Neue"/>
                <a:ea typeface="Helvetica Neue"/>
                <a:cs typeface="Helvetica Neue"/>
                <a:sym typeface="Helvetica Neue"/>
              </a:rPr>
              <a:t>ma al tempo stesso trai più minacciati dall’azione umana. Il progetto </a:t>
            </a:r>
            <a:r>
              <a:rPr lang="it-IT" sz="1200" u="sng" dirty="0" err="1" smtClean="0">
                <a:solidFill>
                  <a:schemeClr val="tx1"/>
                </a:solidFill>
                <a:effectLst/>
                <a:latin typeface="Helvetica Neue"/>
                <a:ea typeface="Helvetica Neue"/>
                <a:cs typeface="Helvetica Neue"/>
                <a:sym typeface="Helvetica Neue"/>
                <a:hlinkClick r:id="rId3"/>
              </a:rPr>
              <a:t>MedTrends</a:t>
            </a:r>
            <a:r>
              <a:rPr lang="it-IT" sz="1200" dirty="0" smtClean="0">
                <a:solidFill>
                  <a:schemeClr val="tx1"/>
                </a:solidFill>
                <a:effectLst/>
                <a:latin typeface="Helvetica Neue"/>
                <a:ea typeface="Helvetica Neue"/>
                <a:cs typeface="Helvetica Neue"/>
                <a:sym typeface="Helvetica Neue"/>
              </a:rPr>
              <a:t> ha infatti messo in evidenza quanto sia drammatico l’impatto antropico sul </a:t>
            </a:r>
            <a:r>
              <a:rPr lang="it-IT" sz="1200" i="1" dirty="0" smtClean="0">
                <a:solidFill>
                  <a:schemeClr val="tx1"/>
                </a:solidFill>
                <a:effectLst/>
                <a:latin typeface="Helvetica Neue"/>
                <a:ea typeface="Helvetica Neue"/>
                <a:cs typeface="Helvetica Neue"/>
                <a:sym typeface="Helvetica Neue"/>
              </a:rPr>
              <a:t>mare nostrum</a:t>
            </a:r>
            <a:r>
              <a:rPr lang="it-IT" sz="1200" dirty="0" smtClean="0">
                <a:solidFill>
                  <a:schemeClr val="tx1"/>
                </a:solidFill>
                <a:effectLst/>
                <a:latin typeface="Helvetica Neue"/>
                <a:ea typeface="Helvetica Neue"/>
                <a:cs typeface="Helvetica Neue"/>
                <a:sym typeface="Helvetica Neue"/>
              </a:rPr>
              <a:t> in termini di inquinamento (non solo chimico come plastiche e microplastiche, ma anche acustico), pesca eccessiva, pesca illegale, abusi edilizi costieri, gestione insostenibile degli habitat costieri, gestione non soddisfacente della superficie marina protetta (target 10% ancora lontano e gestione ancora carente delle AMP istituite).      </a:t>
            </a:r>
          </a:p>
          <a:p>
            <a:endParaRPr lang="en-GB" baseline="0" dirty="0" smtClean="0"/>
          </a:p>
        </p:txBody>
      </p:sp>
      <p:sp>
        <p:nvSpPr>
          <p:cNvPr id="4" name="Slide Number Placeholder 3"/>
          <p:cNvSpPr>
            <a:spLocks noGrp="1"/>
          </p:cNvSpPr>
          <p:nvPr>
            <p:ph type="sldNum" sz="quarter" idx="10"/>
          </p:nvPr>
        </p:nvSpPr>
        <p:spPr/>
        <p:txBody>
          <a:bodyPr/>
          <a:lstStyle/>
          <a:p>
            <a:pPr>
              <a:defRPr/>
            </a:pPr>
            <a:fld id="{3D95D17E-4558-4982-A717-275996F5AB6C}" type="slidenum">
              <a:rPr lang="en-IE" smtClean="0"/>
              <a:pPr>
                <a:defRPr/>
              </a:pPr>
              <a:t>35</a:t>
            </a:fld>
            <a:endParaRPr lang="en-IE"/>
          </a:p>
        </p:txBody>
      </p:sp>
    </p:spTree>
    <p:extLst>
      <p:ext uri="{BB962C8B-B14F-4D97-AF65-F5344CB8AC3E}">
        <p14:creationId xmlns:p14="http://schemas.microsoft.com/office/powerpoint/2010/main" val="5461850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Descrizione</a:t>
            </a:r>
            <a:r>
              <a:rPr lang="en-GB" dirty="0" smtClean="0"/>
              <a:t> </a:t>
            </a:r>
            <a:r>
              <a:rPr lang="en-GB" dirty="0" err="1" smtClean="0"/>
              <a:t>diapositiva</a:t>
            </a:r>
            <a:r>
              <a:rPr lang="en-GB" baseline="0" dirty="0" smtClean="0"/>
              <a:t> 34-42: </a:t>
            </a:r>
            <a:r>
              <a:rPr lang="en-GB" b="1" baseline="0" dirty="0" smtClean="0"/>
              <a:t>Di </a:t>
            </a:r>
            <a:r>
              <a:rPr lang="en-GB" b="1" baseline="0" dirty="0" err="1" smtClean="0"/>
              <a:t>cosa</a:t>
            </a:r>
            <a:r>
              <a:rPr lang="en-GB" b="1" baseline="0" dirty="0" smtClean="0"/>
              <a:t> </a:t>
            </a:r>
            <a:r>
              <a:rPr lang="en-GB" b="1" baseline="0" dirty="0" err="1" smtClean="0"/>
              <a:t>si</a:t>
            </a:r>
            <a:r>
              <a:rPr lang="en-GB" b="1" baseline="0" dirty="0" smtClean="0"/>
              <a:t> </a:t>
            </a:r>
            <a:r>
              <a:rPr lang="en-GB" b="1" baseline="0" dirty="0" err="1" smtClean="0"/>
              <a:t>occupa</a:t>
            </a:r>
            <a:r>
              <a:rPr lang="en-GB" b="1" baseline="0" dirty="0" smtClean="0"/>
              <a:t> </a:t>
            </a:r>
            <a:r>
              <a:rPr lang="en-GB" b="1" baseline="0" dirty="0" err="1" smtClean="0"/>
              <a:t>il</a:t>
            </a:r>
            <a:r>
              <a:rPr lang="en-GB" b="1" baseline="0" dirty="0" smtClean="0"/>
              <a:t> WWF Italia </a:t>
            </a:r>
            <a:r>
              <a:rPr lang="en-GB" b="1" baseline="0" dirty="0" err="1" smtClean="0"/>
              <a:t>prioritariamente</a:t>
            </a:r>
            <a:r>
              <a:rPr lang="en-GB" b="1" baseline="0" dirty="0" smtClean="0"/>
              <a:t>? </a:t>
            </a:r>
            <a:r>
              <a:rPr lang="en-GB" b="1" baseline="0" dirty="0" err="1" smtClean="0"/>
              <a:t>Alcuni</a:t>
            </a:r>
            <a:r>
              <a:rPr lang="en-GB" b="1" baseline="0" dirty="0" smtClean="0"/>
              <a:t> </a:t>
            </a:r>
            <a:r>
              <a:rPr lang="en-GB" b="1" baseline="0" dirty="0" err="1" smtClean="0"/>
              <a:t>esempi</a:t>
            </a:r>
            <a:endParaRPr lang="en-GB" b="1" baseline="0" dirty="0" smtClean="0"/>
          </a:p>
          <a:p>
            <a:endParaRPr lang="en-GB"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GB" baseline="0" dirty="0" smtClean="0"/>
              <a:t>Questa </a:t>
            </a:r>
            <a:r>
              <a:rPr lang="en-GB" baseline="0" dirty="0" err="1" smtClean="0"/>
              <a:t>diapositiva</a:t>
            </a:r>
            <a:r>
              <a:rPr lang="en-GB" baseline="0" dirty="0" smtClean="0"/>
              <a:t> </a:t>
            </a:r>
            <a:r>
              <a:rPr lang="en-GB" baseline="0" dirty="0" err="1" smtClean="0"/>
              <a:t>vuole</a:t>
            </a:r>
            <a:r>
              <a:rPr lang="en-GB" baseline="0" dirty="0" smtClean="0"/>
              <a:t> </a:t>
            </a:r>
            <a:r>
              <a:rPr lang="en-GB" baseline="0" dirty="0" err="1" smtClean="0"/>
              <a:t>ricordare</a:t>
            </a:r>
            <a:r>
              <a:rPr lang="en-GB" baseline="0" dirty="0" smtClean="0"/>
              <a:t> </a:t>
            </a:r>
            <a:r>
              <a:rPr lang="en-GB" baseline="0" dirty="0" err="1" smtClean="0"/>
              <a:t>l’impegno</a:t>
            </a:r>
            <a:r>
              <a:rPr lang="en-GB" baseline="0" dirty="0" smtClean="0"/>
              <a:t> del WWF </a:t>
            </a:r>
            <a:r>
              <a:rPr lang="en-GB" baseline="0" dirty="0" err="1" smtClean="0"/>
              <a:t>che</a:t>
            </a:r>
            <a:r>
              <a:rPr lang="en-GB" baseline="0" dirty="0" smtClean="0"/>
              <a:t>, </a:t>
            </a:r>
            <a:r>
              <a:rPr lang="en-GB" baseline="0" dirty="0" err="1" smtClean="0"/>
              <a:t>insieme</a:t>
            </a:r>
            <a:r>
              <a:rPr lang="en-GB" baseline="0" dirty="0" smtClean="0"/>
              <a:t> </a:t>
            </a:r>
            <a:r>
              <a:rPr lang="en-GB" baseline="0" dirty="0" err="1" smtClean="0"/>
              <a:t>alle</a:t>
            </a:r>
            <a:r>
              <a:rPr lang="en-GB" baseline="0" dirty="0" smtClean="0"/>
              <a:t> </a:t>
            </a:r>
            <a:r>
              <a:rPr lang="en-GB" baseline="0" dirty="0" err="1" smtClean="0"/>
              <a:t>campagne</a:t>
            </a:r>
            <a:r>
              <a:rPr lang="en-GB" baseline="0" dirty="0" smtClean="0"/>
              <a:t> e </a:t>
            </a:r>
            <a:r>
              <a:rPr lang="en-GB" baseline="0" dirty="0" err="1" smtClean="0"/>
              <a:t>ai</a:t>
            </a:r>
            <a:r>
              <a:rPr lang="en-GB" baseline="0" dirty="0" smtClean="0"/>
              <a:t> </a:t>
            </a:r>
            <a:r>
              <a:rPr lang="en-GB" baseline="0" dirty="0" err="1" smtClean="0"/>
              <a:t>progetti</a:t>
            </a:r>
            <a:r>
              <a:rPr lang="en-GB" baseline="0" dirty="0" smtClean="0"/>
              <a:t> per la </a:t>
            </a:r>
            <a:r>
              <a:rPr lang="en-GB" baseline="0" dirty="0" err="1" smtClean="0"/>
              <a:t>tutela</a:t>
            </a:r>
            <a:r>
              <a:rPr lang="en-GB" baseline="0" dirty="0" smtClean="0"/>
              <a:t> </a:t>
            </a:r>
            <a:r>
              <a:rPr lang="en-GB" baseline="0" dirty="0" err="1" smtClean="0"/>
              <a:t>della</a:t>
            </a:r>
            <a:r>
              <a:rPr lang="en-GB" baseline="0" dirty="0" smtClean="0"/>
              <a:t> </a:t>
            </a:r>
            <a:r>
              <a:rPr lang="en-GB" baseline="0" dirty="0" err="1" smtClean="0"/>
              <a:t>biodiversità</a:t>
            </a:r>
            <a:r>
              <a:rPr lang="en-GB" baseline="0" dirty="0" smtClean="0"/>
              <a:t>, </a:t>
            </a:r>
            <a:r>
              <a:rPr lang="en-GB" baseline="0" dirty="0" err="1" smtClean="0"/>
              <a:t>promuove</a:t>
            </a:r>
            <a:r>
              <a:rPr lang="en-GB" baseline="0" dirty="0" smtClean="0"/>
              <a:t> la </a:t>
            </a:r>
            <a:r>
              <a:rPr lang="en-GB" b="1" baseline="0" dirty="0" err="1" smtClean="0"/>
              <a:t>sostenibilità</a:t>
            </a:r>
            <a:r>
              <a:rPr lang="en-GB" b="1" baseline="0" dirty="0" smtClean="0"/>
              <a:t> </a:t>
            </a:r>
            <a:r>
              <a:rPr lang="en-GB" b="1" baseline="0" dirty="0" err="1" smtClean="0"/>
              <a:t>dei</a:t>
            </a:r>
            <a:r>
              <a:rPr lang="en-GB" b="1" baseline="0" dirty="0" smtClean="0"/>
              <a:t> </a:t>
            </a:r>
            <a:r>
              <a:rPr lang="en-GB" b="1" baseline="0" dirty="0" err="1" smtClean="0"/>
              <a:t>sistemi</a:t>
            </a:r>
            <a:r>
              <a:rPr lang="en-GB" b="1" baseline="0" dirty="0" smtClean="0"/>
              <a:t> </a:t>
            </a:r>
            <a:r>
              <a:rPr lang="en-GB" b="1" baseline="0" dirty="0" err="1" smtClean="0"/>
              <a:t>economici</a:t>
            </a:r>
            <a:r>
              <a:rPr lang="en-GB" b="1" baseline="0" dirty="0" smtClean="0"/>
              <a:t> e </a:t>
            </a:r>
            <a:r>
              <a:rPr lang="en-GB" b="1" baseline="0" dirty="0" err="1" smtClean="0"/>
              <a:t>sociali</a:t>
            </a:r>
            <a:r>
              <a:rPr lang="en-GB" b="1" baseline="0" dirty="0" smtClean="0"/>
              <a:t> </a:t>
            </a:r>
            <a:r>
              <a:rPr lang="en-GB" b="0" baseline="0" dirty="0" err="1" smtClean="0"/>
              <a:t>delle</a:t>
            </a:r>
            <a:r>
              <a:rPr lang="en-GB" b="0" baseline="0" dirty="0" smtClean="0"/>
              <a:t> </a:t>
            </a:r>
            <a:r>
              <a:rPr lang="en-GB" b="0" baseline="0" dirty="0" err="1" smtClean="0"/>
              <a:t>istituzioni</a:t>
            </a:r>
            <a:r>
              <a:rPr lang="en-GB" b="0" baseline="0" dirty="0" smtClean="0"/>
              <a:t>, </a:t>
            </a:r>
            <a:r>
              <a:rPr lang="en-GB" b="0" baseline="0" dirty="0" err="1" smtClean="0"/>
              <a:t>delle</a:t>
            </a:r>
            <a:r>
              <a:rPr lang="en-GB" b="0" baseline="0" dirty="0" smtClean="0"/>
              <a:t> </a:t>
            </a:r>
            <a:r>
              <a:rPr lang="en-GB" b="0" baseline="0" dirty="0" err="1" smtClean="0"/>
              <a:t>politiche</a:t>
            </a:r>
            <a:r>
              <a:rPr lang="en-GB" b="0" baseline="0" dirty="0" smtClean="0"/>
              <a:t> </a:t>
            </a:r>
            <a:r>
              <a:rPr lang="en-GB" b="0" baseline="0" dirty="0" err="1" smtClean="0"/>
              <a:t>pubbliche</a:t>
            </a:r>
            <a:r>
              <a:rPr lang="en-GB" b="0" baseline="0" dirty="0" smtClean="0"/>
              <a:t>, </a:t>
            </a:r>
            <a:r>
              <a:rPr lang="en-GB" b="0" baseline="0" dirty="0" err="1" smtClean="0"/>
              <a:t>degli</a:t>
            </a:r>
            <a:r>
              <a:rPr lang="en-GB" b="0" baseline="0" dirty="0" smtClean="0"/>
              <a:t> </a:t>
            </a:r>
            <a:r>
              <a:rPr lang="en-GB" b="0" baseline="0" dirty="0" err="1" smtClean="0"/>
              <a:t>stili</a:t>
            </a:r>
            <a:r>
              <a:rPr lang="en-GB" b="0" baseline="0" dirty="0" smtClean="0"/>
              <a:t> </a:t>
            </a:r>
            <a:r>
              <a:rPr lang="en-GB" b="0" baseline="0" dirty="0" err="1" smtClean="0"/>
              <a:t>di</a:t>
            </a:r>
            <a:r>
              <a:rPr lang="en-GB" b="0" baseline="0" dirty="0" smtClean="0"/>
              <a:t> vita e </a:t>
            </a:r>
            <a:r>
              <a:rPr lang="en-GB" b="0" baseline="0" dirty="0" err="1" smtClean="0"/>
              <a:t>di</a:t>
            </a:r>
            <a:r>
              <a:rPr lang="en-GB" b="0" baseline="0" dirty="0" smtClean="0"/>
              <a:t> </a:t>
            </a:r>
            <a:r>
              <a:rPr lang="en-GB" b="0" baseline="0" dirty="0" err="1" smtClean="0"/>
              <a:t>produzione</a:t>
            </a:r>
            <a:r>
              <a:rPr lang="en-GB" b="0" baseline="0" dirty="0" smtClean="0"/>
              <a:t>/</a:t>
            </a:r>
            <a:r>
              <a:rPr lang="en-GB" b="0" baseline="0" dirty="0" err="1" smtClean="0"/>
              <a:t>consumo</a:t>
            </a:r>
            <a:r>
              <a:rPr lang="en-GB" b="0" baseline="0" dirty="0" smtClean="0"/>
              <a:t> e </a:t>
            </a:r>
            <a:r>
              <a:rPr lang="en-GB" b="0" baseline="0" dirty="0" err="1" smtClean="0"/>
              <a:t>quindi</a:t>
            </a:r>
            <a:r>
              <a:rPr lang="en-GB" b="0" baseline="0" dirty="0" smtClean="0"/>
              <a:t> </a:t>
            </a:r>
            <a:r>
              <a:rPr lang="en-GB" b="0" baseline="0" dirty="0" err="1" smtClean="0"/>
              <a:t>delle</a:t>
            </a:r>
            <a:r>
              <a:rPr lang="en-GB" b="0" baseline="0" dirty="0" smtClean="0"/>
              <a:t> </a:t>
            </a:r>
            <a:r>
              <a:rPr lang="en-GB" b="0" baseline="0" dirty="0" err="1" smtClean="0"/>
              <a:t>aziende</a:t>
            </a:r>
            <a:r>
              <a:rPr lang="en-GB" b="0" baseline="0" dirty="0" smtClean="0"/>
              <a:t>, </a:t>
            </a:r>
            <a:r>
              <a:rPr lang="en-GB" b="0" baseline="0" dirty="0" err="1" smtClean="0"/>
              <a:t>dei</a:t>
            </a:r>
            <a:r>
              <a:rPr lang="en-GB" b="0" baseline="0" dirty="0" smtClean="0"/>
              <a:t> </a:t>
            </a:r>
            <a:r>
              <a:rPr lang="en-GB" b="0" baseline="0" dirty="0" err="1" smtClean="0"/>
              <a:t>cittadini</a:t>
            </a:r>
            <a:r>
              <a:rPr lang="en-GB" b="0" baseline="0" dirty="0" smtClean="0"/>
              <a:t> e </a:t>
            </a:r>
            <a:r>
              <a:rPr lang="en-GB" b="0" baseline="0" dirty="0" err="1" smtClean="0"/>
              <a:t>delle</a:t>
            </a:r>
            <a:r>
              <a:rPr lang="en-GB" b="0" baseline="0" dirty="0" smtClean="0"/>
              <a:t> </a:t>
            </a:r>
            <a:r>
              <a:rPr lang="en-GB" b="0" baseline="0" dirty="0" err="1" smtClean="0"/>
              <a:t>comunità</a:t>
            </a:r>
            <a:r>
              <a:rPr lang="en-GB" b="0" baseline="0" dirty="0" smtClean="0"/>
              <a:t>. </a:t>
            </a:r>
            <a:endParaRPr lang="en-GB" b="1" baseline="0" dirty="0" smtClean="0"/>
          </a:p>
          <a:p>
            <a:r>
              <a:rPr lang="it-IT" b="0" dirty="0" smtClean="0"/>
              <a:t>Il WWF Italia è parte importante dell’Alleanza Italiana per lo Sviluppo Sostenibile (</a:t>
            </a:r>
            <a:r>
              <a:rPr lang="it-IT" b="1" dirty="0" err="1" smtClean="0"/>
              <a:t>ASviS</a:t>
            </a:r>
            <a:r>
              <a:rPr lang="it-IT" b="0" dirty="0" smtClean="0"/>
              <a:t>, il cui portavoce è Enrico Giovannini, </a:t>
            </a:r>
            <a:r>
              <a:rPr lang="it-IT" b="0" dirty="0" err="1" smtClean="0"/>
              <a:t>vd</a:t>
            </a:r>
            <a:r>
              <a:rPr lang="it-IT" b="0" dirty="0" smtClean="0"/>
              <a:t>. http://www.asvis.it/)  che ha come fine quello di promuovere la</a:t>
            </a:r>
            <a:r>
              <a:rPr lang="it-IT" b="0" baseline="0" dirty="0" smtClean="0"/>
              <a:t> realizzazione </a:t>
            </a:r>
            <a:r>
              <a:rPr lang="it-IT" b="1" baseline="0" dirty="0" smtClean="0"/>
              <a:t>dell’Agenda 2030 </a:t>
            </a:r>
            <a:r>
              <a:rPr lang="it-IT" b="0" baseline="0" dirty="0" smtClean="0"/>
              <a:t>(e dei suoi 17 Obiettivi declinati in 169 target; </a:t>
            </a:r>
            <a:r>
              <a:rPr lang="it-IT" b="0" baseline="0" dirty="0" err="1" smtClean="0"/>
              <a:t>vd</a:t>
            </a:r>
            <a:r>
              <a:rPr lang="it-IT" b="0" baseline="0" dirty="0" smtClean="0"/>
              <a:t>. diapositiva 47 in allegato) dell’Italia e </a:t>
            </a:r>
            <a:r>
              <a:rPr lang="it-IT" b="0" dirty="0" smtClean="0"/>
              <a:t>che ha già prodotto il primo rapporto su « L’Italia e gli Obiettivi di Sviluppo Sostenibile » al quale il WWF ha contribuito (http://www.asvis.it/public/</a:t>
            </a:r>
            <a:r>
              <a:rPr lang="it-IT" b="0" dirty="0" err="1" smtClean="0"/>
              <a:t>asvis</a:t>
            </a:r>
            <a:r>
              <a:rPr lang="it-IT" b="0" dirty="0" smtClean="0"/>
              <a:t>/</a:t>
            </a:r>
            <a:r>
              <a:rPr lang="it-IT" b="0" dirty="0" err="1" smtClean="0"/>
              <a:t>files</a:t>
            </a:r>
            <a:r>
              <a:rPr lang="it-IT" b="0" dirty="0" smtClean="0"/>
              <a:t>/ASviS_RAPPORTO2016.pdf ).</a:t>
            </a:r>
          </a:p>
          <a:p>
            <a:endParaRPr lang="it-IT" b="0" dirty="0" smtClean="0"/>
          </a:p>
          <a:p>
            <a:r>
              <a:rPr lang="en-GB" baseline="0" dirty="0" smtClean="0"/>
              <a:t>Il WWF Italia </a:t>
            </a:r>
            <a:r>
              <a:rPr lang="en-GB" baseline="0" dirty="0" err="1" smtClean="0"/>
              <a:t>partecipa</a:t>
            </a:r>
            <a:r>
              <a:rPr lang="en-GB" baseline="0" dirty="0" smtClean="0"/>
              <a:t> a </a:t>
            </a:r>
            <a:r>
              <a:rPr lang="en-GB" baseline="0" dirty="0" err="1" smtClean="0"/>
              <a:t>livello</a:t>
            </a:r>
            <a:r>
              <a:rPr lang="en-GB" baseline="0" dirty="0" smtClean="0"/>
              <a:t> </a:t>
            </a:r>
            <a:r>
              <a:rPr lang="en-GB" baseline="0" dirty="0" err="1" smtClean="0"/>
              <a:t>internazionale</a:t>
            </a:r>
            <a:r>
              <a:rPr lang="en-GB" baseline="0" dirty="0" smtClean="0"/>
              <a:t> e conduce a </a:t>
            </a:r>
            <a:r>
              <a:rPr lang="en-GB" baseline="0" dirty="0" err="1" smtClean="0"/>
              <a:t>livello</a:t>
            </a:r>
            <a:r>
              <a:rPr lang="en-GB" baseline="0" dirty="0" smtClean="0"/>
              <a:t> </a:t>
            </a:r>
            <a:r>
              <a:rPr lang="en-GB" baseline="0" dirty="0" err="1" smtClean="0"/>
              <a:t>nazionale</a:t>
            </a:r>
            <a:r>
              <a:rPr lang="en-GB" baseline="0" dirty="0" smtClean="0"/>
              <a:t> la </a:t>
            </a:r>
            <a:r>
              <a:rPr lang="en-GB" b="1" baseline="0" dirty="0" err="1" smtClean="0"/>
              <a:t>lotta</a:t>
            </a:r>
            <a:r>
              <a:rPr lang="en-GB" b="1" baseline="0" dirty="0" smtClean="0"/>
              <a:t> </a:t>
            </a:r>
            <a:r>
              <a:rPr lang="en-GB" b="1" baseline="0" dirty="0" err="1" smtClean="0"/>
              <a:t>ai</a:t>
            </a:r>
            <a:r>
              <a:rPr lang="en-GB" b="1" baseline="0" dirty="0" smtClean="0"/>
              <a:t> </a:t>
            </a:r>
            <a:r>
              <a:rPr lang="en-GB" b="1" baseline="0" dirty="0" err="1" smtClean="0"/>
              <a:t>cambiamenti</a:t>
            </a:r>
            <a:r>
              <a:rPr lang="en-GB" b="1" baseline="0" dirty="0" smtClean="0"/>
              <a:t> </a:t>
            </a:r>
            <a:r>
              <a:rPr lang="en-GB" b="1" baseline="0" dirty="0" err="1" smtClean="0"/>
              <a:t>climatici</a:t>
            </a:r>
            <a:r>
              <a:rPr lang="en-GB" baseline="0" dirty="0" smtClean="0"/>
              <a:t>, </a:t>
            </a:r>
            <a:r>
              <a:rPr lang="en-GB" baseline="0" dirty="0" err="1" smtClean="0"/>
              <a:t>promuovendo</a:t>
            </a:r>
            <a:r>
              <a:rPr lang="en-GB" baseline="0" dirty="0" smtClean="0"/>
              <a:t> </a:t>
            </a:r>
            <a:r>
              <a:rPr lang="en-GB" baseline="0" dirty="0" err="1" smtClean="0"/>
              <a:t>azioni</a:t>
            </a:r>
            <a:r>
              <a:rPr lang="en-GB" baseline="0" dirty="0" smtClean="0"/>
              <a:t> </a:t>
            </a:r>
            <a:r>
              <a:rPr lang="en-GB" baseline="0" dirty="0" err="1" smtClean="0"/>
              <a:t>di</a:t>
            </a:r>
            <a:r>
              <a:rPr lang="en-GB" baseline="0" dirty="0" smtClean="0"/>
              <a:t> </a:t>
            </a:r>
            <a:r>
              <a:rPr lang="en-GB" baseline="0" dirty="0" err="1" smtClean="0"/>
              <a:t>mitigazione</a:t>
            </a:r>
            <a:r>
              <a:rPr lang="en-GB" baseline="0" dirty="0" smtClean="0"/>
              <a:t> e </a:t>
            </a:r>
            <a:r>
              <a:rPr lang="en-GB" baseline="0" dirty="0" err="1" smtClean="0"/>
              <a:t>di</a:t>
            </a:r>
            <a:r>
              <a:rPr lang="en-GB" baseline="0" dirty="0" smtClean="0"/>
              <a:t> </a:t>
            </a:r>
            <a:r>
              <a:rPr lang="en-GB" baseline="0" dirty="0" err="1" smtClean="0"/>
              <a:t>adattamento</a:t>
            </a:r>
            <a:r>
              <a:rPr lang="en-GB" baseline="0" dirty="0" smtClean="0"/>
              <a:t>.</a:t>
            </a:r>
          </a:p>
          <a:p>
            <a:endParaRPr lang="en-GB" b="1" baseline="0" dirty="0" smtClean="0"/>
          </a:p>
          <a:p>
            <a:endParaRPr lang="en-GB" dirty="0"/>
          </a:p>
        </p:txBody>
      </p:sp>
      <p:sp>
        <p:nvSpPr>
          <p:cNvPr id="4" name="Slide Number Placeholder 3"/>
          <p:cNvSpPr>
            <a:spLocks noGrp="1"/>
          </p:cNvSpPr>
          <p:nvPr>
            <p:ph type="sldNum" sz="quarter" idx="10"/>
          </p:nvPr>
        </p:nvSpPr>
        <p:spPr/>
        <p:txBody>
          <a:bodyPr/>
          <a:lstStyle/>
          <a:p>
            <a:pPr>
              <a:defRPr/>
            </a:pPr>
            <a:fld id="{3D95D17E-4558-4982-A717-275996F5AB6C}" type="slidenum">
              <a:rPr lang="en-IE" smtClean="0"/>
              <a:pPr>
                <a:defRPr/>
              </a:pPr>
              <a:t>36</a:t>
            </a:fld>
            <a:endParaRPr lang="en-IE"/>
          </a:p>
        </p:txBody>
      </p:sp>
    </p:spTree>
    <p:extLst>
      <p:ext uri="{BB962C8B-B14F-4D97-AF65-F5344CB8AC3E}">
        <p14:creationId xmlns:p14="http://schemas.microsoft.com/office/powerpoint/2010/main" val="4204100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err="1" smtClean="0"/>
              <a:t>Descrizione</a:t>
            </a:r>
            <a:r>
              <a:rPr lang="en-GB" dirty="0" smtClean="0"/>
              <a:t> </a:t>
            </a:r>
            <a:r>
              <a:rPr lang="en-GB" dirty="0" err="1" smtClean="0"/>
              <a:t>diapositiva</a:t>
            </a:r>
            <a:r>
              <a:rPr lang="en-GB" baseline="0" dirty="0" smtClean="0"/>
              <a:t> 34-42: </a:t>
            </a:r>
            <a:r>
              <a:rPr lang="en-GB" b="1" baseline="0" dirty="0" smtClean="0"/>
              <a:t>Di </a:t>
            </a:r>
            <a:r>
              <a:rPr lang="en-GB" b="1" baseline="0" dirty="0" err="1" smtClean="0"/>
              <a:t>cosa</a:t>
            </a:r>
            <a:r>
              <a:rPr lang="en-GB" b="1" baseline="0" dirty="0" smtClean="0"/>
              <a:t> </a:t>
            </a:r>
            <a:r>
              <a:rPr lang="en-GB" b="1" baseline="0" dirty="0" err="1" smtClean="0"/>
              <a:t>si</a:t>
            </a:r>
            <a:r>
              <a:rPr lang="en-GB" b="1" baseline="0" dirty="0" smtClean="0"/>
              <a:t> </a:t>
            </a:r>
            <a:r>
              <a:rPr lang="en-GB" b="1" baseline="0" dirty="0" err="1" smtClean="0"/>
              <a:t>occupa</a:t>
            </a:r>
            <a:r>
              <a:rPr lang="en-GB" b="1" baseline="0" dirty="0" smtClean="0"/>
              <a:t> </a:t>
            </a:r>
            <a:r>
              <a:rPr lang="en-GB" b="1" baseline="0" dirty="0" err="1" smtClean="0"/>
              <a:t>il</a:t>
            </a:r>
            <a:r>
              <a:rPr lang="en-GB" b="1" baseline="0" dirty="0" smtClean="0"/>
              <a:t> WWF Italia </a:t>
            </a:r>
            <a:r>
              <a:rPr lang="en-GB" b="1" baseline="0" dirty="0" err="1" smtClean="0"/>
              <a:t>prioritariamente</a:t>
            </a:r>
            <a:r>
              <a:rPr lang="en-GB" b="1" baseline="0" dirty="0" smtClean="0"/>
              <a:t>? </a:t>
            </a:r>
            <a:r>
              <a:rPr lang="en-GB" b="1" baseline="0" dirty="0" err="1" smtClean="0"/>
              <a:t>Alcuni</a:t>
            </a:r>
            <a:r>
              <a:rPr lang="en-GB" b="1" baseline="0" dirty="0" smtClean="0"/>
              <a:t> </a:t>
            </a:r>
            <a:r>
              <a:rPr lang="en-GB" b="1" baseline="0" dirty="0" err="1" smtClean="0"/>
              <a:t>esempi</a:t>
            </a:r>
            <a:endParaRPr lang="en-GB" b="1" baseline="0" dirty="0" smtClean="0"/>
          </a:p>
          <a:p>
            <a:endParaRPr lang="it-IT" dirty="0" smtClean="0"/>
          </a:p>
          <a:p>
            <a:r>
              <a:rPr lang="it-IT" dirty="0" smtClean="0"/>
              <a:t>Campagne</a:t>
            </a:r>
            <a:r>
              <a:rPr lang="it-IT" baseline="0" dirty="0" smtClean="0"/>
              <a:t> di sensibilizzazione: un esempio di campagna per la sensibilizzazione sui cambiamenti climatici</a:t>
            </a:r>
          </a:p>
          <a:p>
            <a:pPr algn="just"/>
            <a:r>
              <a:rPr lang="it-IT" sz="1200" b="1" dirty="0" err="1" smtClean="0"/>
              <a:t>Earth</a:t>
            </a:r>
            <a:r>
              <a:rPr lang="it-IT" sz="1200" b="1" dirty="0" smtClean="0"/>
              <a:t> </a:t>
            </a:r>
            <a:r>
              <a:rPr lang="it-IT" sz="1200" b="1" dirty="0" err="1" smtClean="0"/>
              <a:t>Hour</a:t>
            </a:r>
            <a:r>
              <a:rPr lang="it-IT" sz="1200" b="1" dirty="0" smtClean="0"/>
              <a:t> – L’Ora della Terra: </a:t>
            </a:r>
            <a:r>
              <a:rPr lang="it-IT" sz="1200" dirty="0" smtClean="0"/>
              <a:t>la grande mobilitazione globale del WWF a marzo di ogni anno, che, partendo dal gesto simbolico di </a:t>
            </a:r>
            <a:r>
              <a:rPr lang="it-IT" sz="1200" b="1" dirty="0" smtClean="0"/>
              <a:t>spegnere le luci per un’ora</a:t>
            </a:r>
            <a:r>
              <a:rPr lang="it-IT" sz="1200" dirty="0" smtClean="0"/>
              <a:t>, coinvolge cittadini, istituzioni e imprese in azioni concrete per dare al mondo un futuro sostenibile e vincere la sfida del cambiamento climatico.</a:t>
            </a:r>
          </a:p>
          <a:p>
            <a:pPr algn="just"/>
            <a:endParaRPr lang="it-IT" sz="1200" dirty="0" smtClean="0"/>
          </a:p>
          <a:p>
            <a:pPr algn="just"/>
            <a:r>
              <a:rPr lang="it-IT" sz="1200" dirty="0" smtClean="0"/>
              <a:t>Dalla prima edizione del 2007, che ha coinvolto la sola città di Sidney, la grande ola di buio si è rapidamente propagata in ogni angolo del Pianeta, lasciando al buio piazze, strade e monumenti simbolo come il Colosseo, Piazza Navona, il Cristo Redentore di Rio, la Torre Eiffel, Il Ponte sul Bosforo e tanti altri luoghi d’interesse, per manifestare insieme contro i cambiamenti climatici.</a:t>
            </a:r>
          </a:p>
          <a:p>
            <a:pPr algn="just"/>
            <a:endParaRPr lang="it-IT" sz="1200" dirty="0" smtClean="0"/>
          </a:p>
          <a:p>
            <a:pPr algn="just"/>
            <a:r>
              <a:rPr lang="en-US" sz="1200" dirty="0" err="1" smtClean="0"/>
              <a:t>Oggi</a:t>
            </a:r>
            <a:r>
              <a:rPr lang="en-US" sz="1200" dirty="0" smtClean="0"/>
              <a:t>  </a:t>
            </a:r>
            <a:r>
              <a:rPr lang="en-US" sz="1200" dirty="0" err="1" smtClean="0"/>
              <a:t>aderiscono</a:t>
            </a:r>
            <a:r>
              <a:rPr lang="en-US" sz="1200" dirty="0" smtClean="0"/>
              <a:t> </a:t>
            </a:r>
            <a:r>
              <a:rPr lang="en-US" sz="1200" dirty="0" err="1" smtClean="0"/>
              <a:t>centinaia</a:t>
            </a:r>
            <a:r>
              <a:rPr lang="en-US" sz="1200" dirty="0" smtClean="0"/>
              <a:t> </a:t>
            </a:r>
            <a:r>
              <a:rPr lang="en-US" sz="1200" dirty="0" err="1" smtClean="0"/>
              <a:t>di</a:t>
            </a:r>
            <a:r>
              <a:rPr lang="en-US" sz="1200" dirty="0" smtClean="0"/>
              <a:t> </a:t>
            </a:r>
            <a:r>
              <a:rPr lang="en-US" sz="1200" dirty="0" err="1" smtClean="0"/>
              <a:t>milioni</a:t>
            </a:r>
            <a:r>
              <a:rPr lang="en-US" sz="1200" dirty="0" smtClean="0"/>
              <a:t> </a:t>
            </a:r>
            <a:r>
              <a:rPr lang="en-US" sz="1200" dirty="0" err="1" smtClean="0"/>
              <a:t>di</a:t>
            </a:r>
            <a:r>
              <a:rPr lang="en-US" sz="1200" dirty="0" smtClean="0"/>
              <a:t> </a:t>
            </a:r>
            <a:r>
              <a:rPr lang="en-US" sz="1200" dirty="0" err="1" smtClean="0"/>
              <a:t>persone</a:t>
            </a:r>
            <a:r>
              <a:rPr lang="en-US" sz="1200" dirty="0" smtClean="0"/>
              <a:t> in 7001 </a:t>
            </a:r>
            <a:r>
              <a:rPr lang="en-US" sz="1200" dirty="0" err="1" smtClean="0"/>
              <a:t>città</a:t>
            </a:r>
            <a:r>
              <a:rPr lang="en-US" sz="1200" dirty="0" smtClean="0"/>
              <a:t> </a:t>
            </a:r>
            <a:r>
              <a:rPr lang="en-US" sz="1200" dirty="0" err="1" smtClean="0"/>
              <a:t>di</a:t>
            </a:r>
            <a:r>
              <a:rPr lang="en-US" sz="1200" dirty="0" smtClean="0"/>
              <a:t> 154 </a:t>
            </a:r>
            <a:r>
              <a:rPr lang="en-US" sz="1200" dirty="0" err="1" smtClean="0"/>
              <a:t>nazioni</a:t>
            </a:r>
            <a:r>
              <a:rPr lang="en-US" sz="1200" dirty="0" smtClean="0"/>
              <a:t>. </a:t>
            </a:r>
            <a:endParaRPr lang="it-IT" sz="1200" dirty="0" smtClean="0"/>
          </a:p>
          <a:p>
            <a:endParaRPr lang="it-IT" dirty="0"/>
          </a:p>
        </p:txBody>
      </p:sp>
      <p:sp>
        <p:nvSpPr>
          <p:cNvPr id="4" name="Segnaposto numero diapositiva 3"/>
          <p:cNvSpPr>
            <a:spLocks noGrp="1"/>
          </p:cNvSpPr>
          <p:nvPr>
            <p:ph type="sldNum" sz="quarter" idx="10"/>
          </p:nvPr>
        </p:nvSpPr>
        <p:spPr/>
        <p:txBody>
          <a:bodyPr/>
          <a:lstStyle/>
          <a:p>
            <a:pPr>
              <a:defRPr/>
            </a:pPr>
            <a:fld id="{3D95D17E-4558-4982-A717-275996F5AB6C}" type="slidenum">
              <a:rPr lang="en-IE" smtClean="0"/>
              <a:pPr>
                <a:defRPr/>
              </a:pPr>
              <a:t>37</a:t>
            </a:fld>
            <a:endParaRPr lang="en-IE"/>
          </a:p>
        </p:txBody>
      </p:sp>
    </p:spTree>
    <p:extLst>
      <p:ext uri="{BB962C8B-B14F-4D97-AF65-F5344CB8AC3E}">
        <p14:creationId xmlns:p14="http://schemas.microsoft.com/office/powerpoint/2010/main" val="4708156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err="1" smtClean="0"/>
              <a:t>Descrizione</a:t>
            </a:r>
            <a:r>
              <a:rPr lang="en-GB" dirty="0" smtClean="0"/>
              <a:t> </a:t>
            </a:r>
            <a:r>
              <a:rPr lang="en-GB" dirty="0" err="1" smtClean="0"/>
              <a:t>diapositiva</a:t>
            </a:r>
            <a:r>
              <a:rPr lang="en-GB" baseline="0" dirty="0" smtClean="0"/>
              <a:t> 34-42: </a:t>
            </a:r>
            <a:r>
              <a:rPr lang="en-GB" b="1" baseline="0" dirty="0" smtClean="0"/>
              <a:t>Di </a:t>
            </a:r>
            <a:r>
              <a:rPr lang="en-GB" b="1" baseline="0" dirty="0" err="1" smtClean="0"/>
              <a:t>cosa</a:t>
            </a:r>
            <a:r>
              <a:rPr lang="en-GB" b="1" baseline="0" dirty="0" smtClean="0"/>
              <a:t> </a:t>
            </a:r>
            <a:r>
              <a:rPr lang="en-GB" b="1" baseline="0" dirty="0" err="1" smtClean="0"/>
              <a:t>si</a:t>
            </a:r>
            <a:r>
              <a:rPr lang="en-GB" b="1" baseline="0" dirty="0" smtClean="0"/>
              <a:t> </a:t>
            </a:r>
            <a:r>
              <a:rPr lang="en-GB" b="1" baseline="0" dirty="0" err="1" smtClean="0"/>
              <a:t>occupa</a:t>
            </a:r>
            <a:r>
              <a:rPr lang="en-GB" b="1" baseline="0" dirty="0" smtClean="0"/>
              <a:t> </a:t>
            </a:r>
            <a:r>
              <a:rPr lang="en-GB" b="1" baseline="0" dirty="0" err="1" smtClean="0"/>
              <a:t>il</a:t>
            </a:r>
            <a:r>
              <a:rPr lang="en-GB" b="1" baseline="0" dirty="0" smtClean="0"/>
              <a:t> WWF Italia </a:t>
            </a:r>
            <a:r>
              <a:rPr lang="en-GB" b="1" baseline="0" dirty="0" err="1" smtClean="0"/>
              <a:t>prioritariamente</a:t>
            </a:r>
            <a:r>
              <a:rPr lang="en-GB" b="1" baseline="0" dirty="0" smtClean="0"/>
              <a:t>? </a:t>
            </a:r>
            <a:r>
              <a:rPr lang="en-GB" b="1" baseline="0" dirty="0" err="1" smtClean="0"/>
              <a:t>Alcuni</a:t>
            </a:r>
            <a:r>
              <a:rPr lang="en-GB" b="1" baseline="0" dirty="0" smtClean="0"/>
              <a:t> </a:t>
            </a:r>
            <a:r>
              <a:rPr lang="en-GB" b="1" baseline="0" dirty="0" err="1" smtClean="0"/>
              <a:t>esempi</a:t>
            </a:r>
            <a:endParaRPr lang="en-GB" b="1" baseline="0" dirty="0" smtClean="0"/>
          </a:p>
          <a:p>
            <a:endParaRPr lang="it-IT" dirty="0" smtClean="0"/>
          </a:p>
          <a:p>
            <a:r>
              <a:rPr lang="it-IT" dirty="0" smtClean="0"/>
              <a:t>Campagne</a:t>
            </a:r>
            <a:r>
              <a:rPr lang="it-IT" baseline="0" dirty="0" smtClean="0"/>
              <a:t> di sensibilizzazione: un esempio di campagna per la sensibilizzazione sulla sostenibilità del cibo</a:t>
            </a:r>
          </a:p>
          <a:p>
            <a:endParaRPr lang="en-GB" b="0" baseline="0" dirty="0" smtClean="0"/>
          </a:p>
          <a:p>
            <a:r>
              <a:rPr lang="en-GB" b="0" baseline="0" dirty="0" err="1" smtClean="0"/>
              <a:t>Sempre</a:t>
            </a:r>
            <a:r>
              <a:rPr lang="en-GB" b="0" baseline="0" dirty="0" smtClean="0"/>
              <a:t> </a:t>
            </a:r>
            <a:r>
              <a:rPr lang="en-GB" b="0" baseline="0" dirty="0" err="1" smtClean="0"/>
              <a:t>nell’ambito</a:t>
            </a:r>
            <a:r>
              <a:rPr lang="en-GB" b="0" baseline="0" dirty="0" smtClean="0"/>
              <a:t> </a:t>
            </a:r>
            <a:r>
              <a:rPr lang="en-GB" b="0" baseline="0" dirty="0" err="1" smtClean="0"/>
              <a:t>della</a:t>
            </a:r>
            <a:r>
              <a:rPr lang="en-GB" b="0" baseline="0" dirty="0" smtClean="0"/>
              <a:t> </a:t>
            </a:r>
            <a:r>
              <a:rPr lang="en-GB" b="0" baseline="0" dirty="0" err="1" smtClean="0"/>
              <a:t>sostenibilità</a:t>
            </a:r>
            <a:r>
              <a:rPr lang="en-GB" b="0" baseline="0" dirty="0" smtClean="0"/>
              <a:t>, </a:t>
            </a:r>
            <a:r>
              <a:rPr lang="en-GB" b="0" baseline="0" dirty="0" err="1" smtClean="0"/>
              <a:t>il</a:t>
            </a:r>
            <a:r>
              <a:rPr lang="en-GB" b="0" baseline="0" dirty="0" smtClean="0"/>
              <a:t> </a:t>
            </a:r>
            <a:r>
              <a:rPr lang="en-GB" b="0" baseline="0" dirty="0" err="1" smtClean="0"/>
              <a:t>WWf</a:t>
            </a:r>
            <a:r>
              <a:rPr lang="en-GB" b="0" baseline="0" dirty="0" smtClean="0"/>
              <a:t> Italia ha </a:t>
            </a:r>
            <a:r>
              <a:rPr lang="en-GB" b="0" baseline="0" dirty="0" err="1" smtClean="0"/>
              <a:t>sviluppato</a:t>
            </a:r>
            <a:r>
              <a:rPr lang="en-GB" b="0" baseline="0" dirty="0" smtClean="0"/>
              <a:t> </a:t>
            </a:r>
            <a:r>
              <a:rPr lang="en-GB" b="0" baseline="0" dirty="0" err="1" smtClean="0"/>
              <a:t>un’iniziativa</a:t>
            </a:r>
            <a:r>
              <a:rPr lang="en-GB" b="0" baseline="0" dirty="0" smtClean="0"/>
              <a:t> </a:t>
            </a:r>
            <a:r>
              <a:rPr lang="en-GB" b="0" baseline="0" dirty="0" err="1" smtClean="0"/>
              <a:t>focalizzata</a:t>
            </a:r>
            <a:r>
              <a:rPr lang="en-GB" b="0" baseline="0" dirty="0" smtClean="0"/>
              <a:t> </a:t>
            </a:r>
            <a:r>
              <a:rPr lang="en-GB" b="0" baseline="0" dirty="0" err="1" smtClean="0"/>
              <a:t>sul</a:t>
            </a:r>
            <a:r>
              <a:rPr lang="en-GB" b="0" baseline="0" dirty="0" smtClean="0"/>
              <a:t> </a:t>
            </a:r>
            <a:r>
              <a:rPr lang="en-GB" b="1" baseline="0" dirty="0" err="1" smtClean="0"/>
              <a:t>cibo</a:t>
            </a:r>
            <a:r>
              <a:rPr lang="en-GB" b="0" baseline="0" dirty="0" smtClean="0"/>
              <a:t> (</a:t>
            </a:r>
            <a:r>
              <a:rPr lang="en-GB" b="0" baseline="0" dirty="0" err="1" smtClean="0"/>
              <a:t>che</a:t>
            </a:r>
            <a:r>
              <a:rPr lang="en-GB" b="0" baseline="0" dirty="0" smtClean="0"/>
              <a:t> è </a:t>
            </a:r>
            <a:r>
              <a:rPr lang="en-GB" b="0" baseline="0" dirty="0" err="1" smtClean="0"/>
              <a:t>anche</a:t>
            </a:r>
            <a:r>
              <a:rPr lang="en-GB" b="0" baseline="0" dirty="0" smtClean="0"/>
              <a:t> </a:t>
            </a:r>
            <a:r>
              <a:rPr lang="en-GB" b="0" baseline="0" dirty="0" err="1" smtClean="0"/>
              <a:t>stato</a:t>
            </a:r>
            <a:r>
              <a:rPr lang="en-GB" b="0" baseline="0" dirty="0" smtClean="0"/>
              <a:t> </a:t>
            </a:r>
            <a:r>
              <a:rPr lang="en-GB" b="0" baseline="0" dirty="0" err="1" smtClean="0"/>
              <a:t>riconosciuto</a:t>
            </a:r>
            <a:r>
              <a:rPr lang="en-GB" b="0" baseline="0" dirty="0" smtClean="0"/>
              <a:t> come </a:t>
            </a:r>
            <a:r>
              <a:rPr lang="en-GB" b="0" baseline="0" dirty="0" err="1" smtClean="0"/>
              <a:t>uno</a:t>
            </a:r>
            <a:r>
              <a:rPr lang="en-GB" b="0" baseline="0" dirty="0" smtClean="0"/>
              <a:t> </a:t>
            </a:r>
            <a:r>
              <a:rPr lang="en-GB" b="0" baseline="0" dirty="0" err="1" smtClean="0"/>
              <a:t>dei</a:t>
            </a:r>
            <a:r>
              <a:rPr lang="en-GB" b="0" baseline="0" dirty="0" smtClean="0"/>
              <a:t> 6 </a:t>
            </a:r>
            <a:r>
              <a:rPr lang="en-GB" b="0" baseline="0" dirty="0" err="1" smtClean="0"/>
              <a:t>obiettivi</a:t>
            </a:r>
            <a:r>
              <a:rPr lang="en-GB" b="0" baseline="0" dirty="0" smtClean="0"/>
              <a:t> del Network WWF a </a:t>
            </a:r>
            <a:r>
              <a:rPr lang="en-GB" b="0" baseline="0" dirty="0" err="1" smtClean="0"/>
              <a:t>livello</a:t>
            </a:r>
            <a:r>
              <a:rPr lang="en-GB" b="0" baseline="0" dirty="0" smtClean="0"/>
              <a:t> </a:t>
            </a:r>
            <a:r>
              <a:rPr lang="en-GB" b="0" baseline="0" dirty="0" err="1" smtClean="0"/>
              <a:t>internazionale</a:t>
            </a:r>
            <a:r>
              <a:rPr lang="en-GB" b="0" baseline="0" dirty="0" smtClean="0"/>
              <a:t>, </a:t>
            </a:r>
            <a:r>
              <a:rPr lang="en-GB" b="0" baseline="0" dirty="0" err="1" smtClean="0"/>
              <a:t>vd</a:t>
            </a:r>
            <a:r>
              <a:rPr lang="en-GB" b="0" baseline="0" dirty="0" smtClean="0"/>
              <a:t>. </a:t>
            </a:r>
            <a:r>
              <a:rPr lang="en-GB" b="0" baseline="0" dirty="0" err="1" smtClean="0"/>
              <a:t>Diapositiva</a:t>
            </a:r>
            <a:r>
              <a:rPr lang="en-GB" b="0" baseline="0" dirty="0" smtClean="0"/>
              <a:t>  23) </a:t>
            </a:r>
            <a:r>
              <a:rPr lang="en-GB" b="0" baseline="0" dirty="0" err="1" smtClean="0"/>
              <a:t>che</a:t>
            </a:r>
            <a:r>
              <a:rPr lang="en-GB" b="0" baseline="0" dirty="0" smtClean="0"/>
              <a:t> </a:t>
            </a:r>
            <a:r>
              <a:rPr lang="en-GB" b="0" baseline="0" dirty="0" err="1" smtClean="0"/>
              <a:t>mira</a:t>
            </a:r>
            <a:r>
              <a:rPr lang="en-GB" b="0" baseline="0" dirty="0" smtClean="0"/>
              <a:t> a </a:t>
            </a:r>
            <a:r>
              <a:rPr lang="en-GB" b="0" baseline="0" dirty="0" err="1" smtClean="0"/>
              <a:t>ridurre</a:t>
            </a:r>
            <a:r>
              <a:rPr lang="en-GB" b="0" baseline="0" dirty="0" smtClean="0"/>
              <a:t> </a:t>
            </a:r>
            <a:r>
              <a:rPr lang="en-GB" b="0" baseline="0" dirty="0" err="1" smtClean="0"/>
              <a:t>l’impatto</a:t>
            </a:r>
            <a:r>
              <a:rPr lang="en-GB" b="0" baseline="0" dirty="0" smtClean="0"/>
              <a:t> </a:t>
            </a:r>
            <a:r>
              <a:rPr lang="en-GB" b="0" baseline="0" dirty="0" err="1" smtClean="0"/>
              <a:t>della</a:t>
            </a:r>
            <a:r>
              <a:rPr lang="en-GB" b="0" baseline="0" dirty="0" smtClean="0"/>
              <a:t> </a:t>
            </a:r>
            <a:r>
              <a:rPr lang="en-GB" b="0" baseline="0" dirty="0" err="1" smtClean="0"/>
              <a:t>filiera</a:t>
            </a:r>
            <a:r>
              <a:rPr lang="en-GB" b="0" baseline="0" dirty="0" smtClean="0"/>
              <a:t> </a:t>
            </a:r>
            <a:r>
              <a:rPr lang="en-GB" b="0" baseline="0" dirty="0" err="1" smtClean="0"/>
              <a:t>alimentare</a:t>
            </a:r>
            <a:r>
              <a:rPr lang="en-GB" b="0" baseline="0" dirty="0" smtClean="0"/>
              <a:t> e a </a:t>
            </a:r>
            <a:r>
              <a:rPr lang="en-GB" b="0" baseline="0" dirty="0" err="1" smtClean="0"/>
              <a:t>promuovere</a:t>
            </a:r>
            <a:r>
              <a:rPr lang="en-GB" b="0" baseline="0" dirty="0" smtClean="0"/>
              <a:t> un </a:t>
            </a:r>
            <a:r>
              <a:rPr lang="en-GB" b="0" baseline="0" dirty="0" err="1" smtClean="0"/>
              <a:t>consumo</a:t>
            </a:r>
            <a:r>
              <a:rPr lang="en-GB" b="0" baseline="0" dirty="0" smtClean="0"/>
              <a:t> </a:t>
            </a:r>
            <a:r>
              <a:rPr lang="en-GB" b="0" baseline="0" dirty="0" err="1" smtClean="0"/>
              <a:t>sostenibile</a:t>
            </a:r>
            <a:r>
              <a:rPr lang="en-GB" b="0" baseline="0" dirty="0" smtClean="0"/>
              <a:t> (</a:t>
            </a:r>
            <a:r>
              <a:rPr lang="en-GB" b="0" baseline="0" dirty="0" err="1" smtClean="0"/>
              <a:t>si</a:t>
            </a:r>
            <a:r>
              <a:rPr lang="en-GB" b="0" baseline="0" dirty="0" smtClean="0"/>
              <a:t> </a:t>
            </a:r>
            <a:r>
              <a:rPr lang="en-GB" b="0" baseline="0" dirty="0" err="1" smtClean="0"/>
              <a:t>vedano</a:t>
            </a:r>
            <a:r>
              <a:rPr lang="en-GB" b="0" baseline="0" dirty="0" smtClean="0"/>
              <a:t> ad </a:t>
            </a:r>
            <a:r>
              <a:rPr lang="en-GB" b="0" baseline="0" dirty="0" err="1" smtClean="0"/>
              <a:t>esempio</a:t>
            </a:r>
            <a:r>
              <a:rPr lang="en-GB" b="0" baseline="0" dirty="0" smtClean="0"/>
              <a:t> </a:t>
            </a:r>
            <a:r>
              <a:rPr lang="en-GB" b="0" baseline="0" dirty="0" err="1" smtClean="0"/>
              <a:t>i</a:t>
            </a:r>
            <a:r>
              <a:rPr lang="en-GB" b="0" baseline="0" dirty="0" smtClean="0"/>
              <a:t> </a:t>
            </a:r>
            <a:r>
              <a:rPr lang="en-GB" b="0" baseline="0" dirty="0" err="1" smtClean="0"/>
              <a:t>progetti</a:t>
            </a:r>
            <a:r>
              <a:rPr lang="en-GB" b="0" baseline="0" dirty="0" smtClean="0"/>
              <a:t> per </a:t>
            </a:r>
            <a:r>
              <a:rPr lang="en-GB" b="0" baseline="0" dirty="0" err="1" smtClean="0"/>
              <a:t>calcolare</a:t>
            </a:r>
            <a:r>
              <a:rPr lang="en-GB" b="0" baseline="0" dirty="0" smtClean="0"/>
              <a:t> </a:t>
            </a:r>
            <a:r>
              <a:rPr lang="en-GB" b="0" baseline="0" dirty="0" err="1" smtClean="0"/>
              <a:t>l’impronta</a:t>
            </a:r>
            <a:r>
              <a:rPr lang="en-GB" b="0" baseline="0" dirty="0" smtClean="0"/>
              <a:t> </a:t>
            </a:r>
            <a:r>
              <a:rPr lang="en-GB" b="0" baseline="0" dirty="0" err="1" smtClean="0"/>
              <a:t>di</a:t>
            </a:r>
            <a:r>
              <a:rPr lang="en-GB" b="0" baseline="0" dirty="0" smtClean="0"/>
              <a:t> </a:t>
            </a:r>
            <a:r>
              <a:rPr lang="en-GB" b="0" baseline="0" dirty="0" err="1" smtClean="0"/>
              <a:t>carbonio</a:t>
            </a:r>
            <a:r>
              <a:rPr lang="en-GB" b="0" baseline="0" dirty="0" smtClean="0"/>
              <a:t> e </a:t>
            </a:r>
            <a:r>
              <a:rPr lang="en-GB" b="0" baseline="0" dirty="0" err="1" smtClean="0"/>
              <a:t>l’impronta</a:t>
            </a:r>
            <a:r>
              <a:rPr lang="en-GB" b="0" baseline="0" dirty="0" smtClean="0"/>
              <a:t> </a:t>
            </a:r>
            <a:r>
              <a:rPr lang="en-GB" b="0" baseline="0" dirty="0" err="1" smtClean="0"/>
              <a:t>idrica</a:t>
            </a:r>
            <a:r>
              <a:rPr lang="en-GB" b="0" baseline="0" dirty="0" smtClean="0"/>
              <a:t>; </a:t>
            </a:r>
            <a:r>
              <a:rPr lang="en-GB" b="0" baseline="0" dirty="0" err="1" smtClean="0"/>
              <a:t>vd</a:t>
            </a:r>
            <a:r>
              <a:rPr lang="en-GB" b="0" baseline="0" dirty="0" smtClean="0"/>
              <a:t>. </a:t>
            </a:r>
            <a:r>
              <a:rPr lang="en-GB" b="0" baseline="0" dirty="0" err="1" smtClean="0"/>
              <a:t>Diapositiva</a:t>
            </a:r>
            <a:r>
              <a:rPr lang="en-GB" b="0" baseline="0" dirty="0" smtClean="0"/>
              <a:t> </a:t>
            </a:r>
            <a:r>
              <a:rPr lang="en-GB" b="0" baseline="0" dirty="0" err="1" smtClean="0"/>
              <a:t>successiva</a:t>
            </a:r>
            <a:r>
              <a:rPr lang="en-GB" b="0" baseline="0" dirty="0" smtClean="0"/>
              <a:t>).</a:t>
            </a:r>
          </a:p>
          <a:p>
            <a:r>
              <a:rPr lang="en-GB" b="0" baseline="0" dirty="0" smtClean="0"/>
              <a:t>Per </a:t>
            </a:r>
            <a:r>
              <a:rPr lang="en-GB" b="0" baseline="0" dirty="0" err="1" smtClean="0"/>
              <a:t>informazioni</a:t>
            </a:r>
            <a:r>
              <a:rPr lang="en-GB" b="0" baseline="0" dirty="0" smtClean="0"/>
              <a:t>, video e </a:t>
            </a:r>
            <a:r>
              <a:rPr lang="en-GB" b="0" baseline="0" dirty="0" err="1" smtClean="0"/>
              <a:t>progetti</a:t>
            </a:r>
            <a:r>
              <a:rPr lang="en-GB" b="0" baseline="0" dirty="0" smtClean="0"/>
              <a:t>, </a:t>
            </a:r>
            <a:r>
              <a:rPr lang="en-GB" b="0" baseline="0" dirty="0" err="1" smtClean="0"/>
              <a:t>si</a:t>
            </a:r>
            <a:r>
              <a:rPr lang="en-GB" b="0" baseline="0" dirty="0" smtClean="0"/>
              <a:t> </a:t>
            </a:r>
            <a:r>
              <a:rPr lang="en-GB" b="0" baseline="0" dirty="0" err="1" smtClean="0"/>
              <a:t>veda</a:t>
            </a:r>
            <a:r>
              <a:rPr lang="en-GB" b="0" baseline="0" dirty="0" smtClean="0"/>
              <a:t> </a:t>
            </a:r>
            <a:r>
              <a:rPr lang="en-GB" b="0" baseline="0" dirty="0" err="1" smtClean="0"/>
              <a:t>il</a:t>
            </a:r>
            <a:r>
              <a:rPr lang="en-GB" b="0" baseline="0" dirty="0" smtClean="0"/>
              <a:t> </a:t>
            </a:r>
            <a:r>
              <a:rPr lang="en-GB" b="0" baseline="0" dirty="0" err="1" smtClean="0"/>
              <a:t>sito</a:t>
            </a:r>
            <a:r>
              <a:rPr lang="en-GB" b="0" baseline="0" dirty="0" smtClean="0"/>
              <a:t> </a:t>
            </a:r>
            <a:r>
              <a:rPr lang="en-GB" b="0" baseline="0" dirty="0" err="1" smtClean="0"/>
              <a:t>dedicato</a:t>
            </a:r>
            <a:r>
              <a:rPr lang="en-GB" b="0" baseline="0" dirty="0" smtClean="0"/>
              <a:t> a </a:t>
            </a:r>
            <a:r>
              <a:rPr lang="en-GB" b="1" baseline="0" dirty="0" smtClean="0"/>
              <a:t>One Planet Food, </a:t>
            </a:r>
            <a:r>
              <a:rPr lang="en-GB" b="1" baseline="0" dirty="0" err="1" smtClean="0"/>
              <a:t>il</a:t>
            </a:r>
            <a:r>
              <a:rPr lang="en-GB" b="1" baseline="0" dirty="0" smtClean="0"/>
              <a:t> </a:t>
            </a:r>
            <a:r>
              <a:rPr lang="en-GB" b="1" baseline="0" dirty="0" err="1" smtClean="0"/>
              <a:t>sito</a:t>
            </a:r>
            <a:r>
              <a:rPr lang="en-GB" b="1" baseline="0" dirty="0" smtClean="0"/>
              <a:t> </a:t>
            </a:r>
            <a:r>
              <a:rPr lang="en-GB" b="1" baseline="0" dirty="0" err="1" smtClean="0"/>
              <a:t>dell’alimentazione</a:t>
            </a:r>
            <a:r>
              <a:rPr lang="en-GB" b="1" baseline="0" dirty="0" smtClean="0"/>
              <a:t> </a:t>
            </a:r>
            <a:r>
              <a:rPr lang="en-GB" b="1" baseline="0" dirty="0" err="1" smtClean="0"/>
              <a:t>sostenibile</a:t>
            </a:r>
            <a:r>
              <a:rPr lang="en-GB" b="0" baseline="0" dirty="0" smtClean="0"/>
              <a:t>: http://www.oneplanetfood.info/</a:t>
            </a:r>
          </a:p>
          <a:p>
            <a:r>
              <a:rPr lang="en-GB" b="0" baseline="0" dirty="0" err="1" smtClean="0"/>
              <a:t>Nella</a:t>
            </a:r>
            <a:r>
              <a:rPr lang="en-GB" b="0" baseline="0" dirty="0" smtClean="0"/>
              <a:t> </a:t>
            </a:r>
            <a:r>
              <a:rPr lang="en-GB" b="0" baseline="0" dirty="0" err="1" smtClean="0"/>
              <a:t>diapositiva</a:t>
            </a:r>
            <a:r>
              <a:rPr lang="en-GB" b="0" baseline="0" dirty="0" smtClean="0"/>
              <a:t>, un </a:t>
            </a:r>
            <a:r>
              <a:rPr lang="en-GB" b="0" baseline="0" dirty="0" err="1" smtClean="0"/>
              <a:t>esempio</a:t>
            </a:r>
            <a:r>
              <a:rPr lang="en-GB" b="0" baseline="0" dirty="0" smtClean="0"/>
              <a:t> </a:t>
            </a:r>
            <a:r>
              <a:rPr lang="en-GB" b="0" baseline="0" dirty="0" err="1" smtClean="0"/>
              <a:t>di</a:t>
            </a:r>
            <a:r>
              <a:rPr lang="en-GB" b="0" baseline="0" dirty="0" smtClean="0"/>
              <a:t> </a:t>
            </a:r>
            <a:r>
              <a:rPr lang="en-GB" b="0" baseline="0" dirty="0" err="1" smtClean="0"/>
              <a:t>strumento</a:t>
            </a:r>
            <a:r>
              <a:rPr lang="en-GB" b="0" baseline="0" dirty="0" smtClean="0"/>
              <a:t> </a:t>
            </a:r>
            <a:r>
              <a:rPr lang="en-GB" b="0" baseline="0" dirty="0" err="1" smtClean="0"/>
              <a:t>di</a:t>
            </a:r>
            <a:r>
              <a:rPr lang="en-GB" b="0" baseline="0" dirty="0" smtClean="0"/>
              <a:t> </a:t>
            </a:r>
            <a:r>
              <a:rPr lang="en-GB" b="0" baseline="0" dirty="0" err="1" smtClean="0"/>
              <a:t>sensibilizzazione</a:t>
            </a:r>
            <a:r>
              <a:rPr lang="en-GB" b="0" baseline="0" dirty="0" smtClean="0"/>
              <a:t> </a:t>
            </a:r>
            <a:r>
              <a:rPr lang="en-GB" b="0" baseline="0" dirty="0" err="1" smtClean="0"/>
              <a:t>disponibile</a:t>
            </a:r>
            <a:r>
              <a:rPr lang="en-GB" b="0" baseline="0" dirty="0" smtClean="0"/>
              <a:t> </a:t>
            </a:r>
            <a:r>
              <a:rPr lang="en-GB" b="0" baseline="0" dirty="0" err="1" smtClean="0"/>
              <a:t>gratuitamente</a:t>
            </a:r>
            <a:r>
              <a:rPr lang="en-GB" b="0" baseline="0" dirty="0" smtClean="0"/>
              <a:t> </a:t>
            </a:r>
            <a:r>
              <a:rPr lang="en-GB" b="0" baseline="0" dirty="0" err="1" smtClean="0"/>
              <a:t>sul</a:t>
            </a:r>
            <a:r>
              <a:rPr lang="en-GB" b="0" baseline="0" dirty="0" smtClean="0"/>
              <a:t> </a:t>
            </a:r>
            <a:r>
              <a:rPr lang="en-GB" b="0" baseline="0" dirty="0" err="1" smtClean="0"/>
              <a:t>sito</a:t>
            </a:r>
            <a:r>
              <a:rPr lang="en-GB" b="0" baseline="0" dirty="0" smtClean="0"/>
              <a:t> WWF (</a:t>
            </a:r>
            <a:r>
              <a:rPr lang="en-GB" b="0" baseline="0" dirty="0" err="1" smtClean="0"/>
              <a:t>vd</a:t>
            </a:r>
            <a:r>
              <a:rPr lang="en-GB" b="0" baseline="0" dirty="0" smtClean="0"/>
              <a:t>. http://www.improntawwf.it/carrello/): </a:t>
            </a:r>
            <a:r>
              <a:rPr lang="en-GB" b="0" baseline="0" dirty="0" err="1" smtClean="0"/>
              <a:t>attraverso</a:t>
            </a:r>
            <a:r>
              <a:rPr lang="en-GB" b="0" baseline="0" dirty="0" smtClean="0"/>
              <a:t> la </a:t>
            </a:r>
            <a:r>
              <a:rPr lang="en-GB" b="0" baseline="0" dirty="0" err="1" smtClean="0"/>
              <a:t>propria</a:t>
            </a:r>
            <a:r>
              <a:rPr lang="en-GB" b="0" baseline="0" dirty="0" smtClean="0"/>
              <a:t> </a:t>
            </a:r>
            <a:r>
              <a:rPr lang="en-GB" b="0" baseline="0" dirty="0" err="1" smtClean="0"/>
              <a:t>spesa</a:t>
            </a:r>
            <a:r>
              <a:rPr lang="en-GB" b="0" baseline="0" dirty="0" smtClean="0"/>
              <a:t>, </a:t>
            </a:r>
            <a:r>
              <a:rPr lang="en-GB" b="0" baseline="0" dirty="0" err="1" smtClean="0"/>
              <a:t>si</a:t>
            </a:r>
            <a:r>
              <a:rPr lang="en-GB" b="0" baseline="0" dirty="0" smtClean="0"/>
              <a:t> </a:t>
            </a:r>
            <a:r>
              <a:rPr lang="en-GB" b="0" baseline="0" dirty="0" err="1" smtClean="0"/>
              <a:t>può</a:t>
            </a:r>
            <a:r>
              <a:rPr lang="en-GB" b="0" baseline="0" dirty="0" smtClean="0"/>
              <a:t> </a:t>
            </a:r>
            <a:r>
              <a:rPr lang="en-GB" b="0" baseline="0" dirty="0" err="1" smtClean="0"/>
              <a:t>calcolare</a:t>
            </a:r>
            <a:r>
              <a:rPr lang="en-GB" b="0" baseline="0" dirty="0" smtClean="0"/>
              <a:t> </a:t>
            </a:r>
            <a:r>
              <a:rPr lang="en-GB" b="1" baseline="0" dirty="0" err="1" smtClean="0"/>
              <a:t>l’impronta</a:t>
            </a:r>
            <a:r>
              <a:rPr lang="en-GB" b="1" baseline="0" dirty="0" smtClean="0"/>
              <a:t> </a:t>
            </a:r>
            <a:r>
              <a:rPr lang="en-GB" b="1" baseline="0" dirty="0" err="1" smtClean="0"/>
              <a:t>di</a:t>
            </a:r>
            <a:r>
              <a:rPr lang="en-GB" b="1" baseline="0" dirty="0" smtClean="0"/>
              <a:t> </a:t>
            </a:r>
            <a:r>
              <a:rPr lang="en-GB" b="1" baseline="0" dirty="0" err="1" smtClean="0"/>
              <a:t>carbonio</a:t>
            </a:r>
            <a:r>
              <a:rPr lang="en-GB" b="1" baseline="0" dirty="0" smtClean="0"/>
              <a:t> e </a:t>
            </a:r>
            <a:r>
              <a:rPr lang="en-GB" b="1" baseline="0" dirty="0" err="1" smtClean="0"/>
              <a:t>l’impronta</a:t>
            </a:r>
            <a:r>
              <a:rPr lang="en-GB" b="1" baseline="0" dirty="0" smtClean="0"/>
              <a:t> </a:t>
            </a:r>
            <a:r>
              <a:rPr lang="en-GB" b="1" baseline="0" dirty="0" err="1" smtClean="0"/>
              <a:t>idrica</a:t>
            </a:r>
            <a:r>
              <a:rPr lang="en-GB" b="0" baseline="0" dirty="0" smtClean="0"/>
              <a:t>.</a:t>
            </a:r>
            <a:endParaRPr lang="en-GB" b="0" dirty="0" smtClean="0"/>
          </a:p>
          <a:p>
            <a:endParaRPr lang="it-IT" dirty="0"/>
          </a:p>
        </p:txBody>
      </p:sp>
      <p:sp>
        <p:nvSpPr>
          <p:cNvPr id="4" name="Segnaposto numero diapositiva 3"/>
          <p:cNvSpPr>
            <a:spLocks noGrp="1"/>
          </p:cNvSpPr>
          <p:nvPr>
            <p:ph type="sldNum" sz="quarter" idx="10"/>
          </p:nvPr>
        </p:nvSpPr>
        <p:spPr/>
        <p:txBody>
          <a:bodyPr/>
          <a:lstStyle/>
          <a:p>
            <a:pPr>
              <a:defRPr/>
            </a:pPr>
            <a:fld id="{3D95D17E-4558-4982-A717-275996F5AB6C}" type="slidenum">
              <a:rPr lang="en-IE" smtClean="0"/>
              <a:pPr>
                <a:defRPr/>
              </a:pPr>
              <a:t>38</a:t>
            </a:fld>
            <a:endParaRPr lang="en-IE"/>
          </a:p>
        </p:txBody>
      </p:sp>
    </p:spTree>
    <p:extLst>
      <p:ext uri="{BB962C8B-B14F-4D97-AF65-F5344CB8AC3E}">
        <p14:creationId xmlns:p14="http://schemas.microsoft.com/office/powerpoint/2010/main" val="16685882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Descrizione</a:t>
            </a:r>
            <a:r>
              <a:rPr lang="en-GB" dirty="0" smtClean="0"/>
              <a:t> </a:t>
            </a:r>
            <a:r>
              <a:rPr lang="en-GB" dirty="0" err="1" smtClean="0"/>
              <a:t>diapositiva</a:t>
            </a:r>
            <a:r>
              <a:rPr lang="en-GB" baseline="0" dirty="0" smtClean="0"/>
              <a:t> 34-42: </a:t>
            </a:r>
            <a:r>
              <a:rPr lang="en-GB" b="1" baseline="0" dirty="0" smtClean="0"/>
              <a:t>Di </a:t>
            </a:r>
            <a:r>
              <a:rPr lang="en-GB" b="1" baseline="0" dirty="0" err="1" smtClean="0"/>
              <a:t>cosa</a:t>
            </a:r>
            <a:r>
              <a:rPr lang="en-GB" b="1" baseline="0" dirty="0" smtClean="0"/>
              <a:t> </a:t>
            </a:r>
            <a:r>
              <a:rPr lang="en-GB" b="1" baseline="0" dirty="0" err="1" smtClean="0"/>
              <a:t>si</a:t>
            </a:r>
            <a:r>
              <a:rPr lang="en-GB" b="1" baseline="0" dirty="0" smtClean="0"/>
              <a:t> </a:t>
            </a:r>
            <a:r>
              <a:rPr lang="en-GB" b="1" baseline="0" dirty="0" err="1" smtClean="0"/>
              <a:t>occupa</a:t>
            </a:r>
            <a:r>
              <a:rPr lang="en-GB" b="1" baseline="0" dirty="0" smtClean="0"/>
              <a:t> </a:t>
            </a:r>
            <a:r>
              <a:rPr lang="en-GB" b="1" baseline="0" dirty="0" err="1" smtClean="0"/>
              <a:t>il</a:t>
            </a:r>
            <a:r>
              <a:rPr lang="en-GB" b="1" baseline="0" dirty="0" smtClean="0"/>
              <a:t> WWF Italia </a:t>
            </a:r>
            <a:r>
              <a:rPr lang="en-GB" b="1" baseline="0" dirty="0" err="1" smtClean="0"/>
              <a:t>prioritariamente</a:t>
            </a:r>
            <a:r>
              <a:rPr lang="en-GB" b="1" baseline="0" dirty="0" smtClean="0"/>
              <a:t>? </a:t>
            </a:r>
            <a:r>
              <a:rPr lang="en-GB" b="1" baseline="0" dirty="0" err="1" smtClean="0"/>
              <a:t>Alcuni</a:t>
            </a:r>
            <a:r>
              <a:rPr lang="en-GB" b="1" baseline="0" dirty="0" smtClean="0"/>
              <a:t> </a:t>
            </a:r>
            <a:r>
              <a:rPr lang="en-GB" b="1" baseline="0" dirty="0" err="1" smtClean="0"/>
              <a:t>esempi</a:t>
            </a:r>
            <a:endParaRPr lang="en-GB" b="1" baseline="0" dirty="0" smtClean="0"/>
          </a:p>
          <a:p>
            <a:endParaRPr lang="en-GB" b="1" baseline="0" dirty="0" smtClean="0"/>
          </a:p>
          <a:p>
            <a:r>
              <a:rPr lang="en-GB" baseline="0" dirty="0" err="1" smtClean="0"/>
              <a:t>Importante</a:t>
            </a:r>
            <a:r>
              <a:rPr lang="en-GB" baseline="0" dirty="0" smtClean="0"/>
              <a:t> </a:t>
            </a:r>
            <a:r>
              <a:rPr lang="en-GB" baseline="0" dirty="0" err="1" smtClean="0"/>
              <a:t>tratto</a:t>
            </a:r>
            <a:r>
              <a:rPr lang="en-GB" baseline="0" dirty="0" smtClean="0"/>
              <a:t> </a:t>
            </a:r>
            <a:r>
              <a:rPr lang="en-GB" baseline="0" dirty="0" err="1" smtClean="0"/>
              <a:t>dell’azione</a:t>
            </a:r>
            <a:r>
              <a:rPr lang="en-GB" baseline="0" dirty="0" smtClean="0"/>
              <a:t> </a:t>
            </a:r>
            <a:r>
              <a:rPr lang="en-GB" baseline="0" dirty="0" err="1" smtClean="0"/>
              <a:t>attuale</a:t>
            </a:r>
            <a:r>
              <a:rPr lang="en-GB" baseline="0" dirty="0" smtClean="0"/>
              <a:t> del WWF Italia è </a:t>
            </a:r>
            <a:r>
              <a:rPr lang="en-GB" baseline="0" dirty="0" err="1" smtClean="0"/>
              <a:t>quello</a:t>
            </a:r>
            <a:r>
              <a:rPr lang="en-GB" baseline="0" dirty="0" smtClean="0"/>
              <a:t> </a:t>
            </a:r>
            <a:r>
              <a:rPr lang="en-GB" baseline="0" dirty="0" err="1" smtClean="0"/>
              <a:t>relativo</a:t>
            </a:r>
            <a:r>
              <a:rPr lang="en-GB" baseline="0" dirty="0" smtClean="0"/>
              <a:t> </a:t>
            </a:r>
            <a:r>
              <a:rPr lang="en-GB" baseline="0" dirty="0" err="1" smtClean="0"/>
              <a:t>all’attività</a:t>
            </a:r>
            <a:r>
              <a:rPr lang="en-GB" baseline="0" dirty="0" smtClean="0"/>
              <a:t> </a:t>
            </a:r>
            <a:r>
              <a:rPr lang="en-GB" baseline="0" dirty="0" err="1" smtClean="0"/>
              <a:t>educativa</a:t>
            </a:r>
            <a:r>
              <a:rPr lang="en-GB" baseline="0" dirty="0" smtClean="0"/>
              <a:t>, </a:t>
            </a:r>
            <a:r>
              <a:rPr lang="en-GB" baseline="0" dirty="0" err="1" smtClean="0"/>
              <a:t>formativa</a:t>
            </a:r>
            <a:r>
              <a:rPr lang="en-GB" baseline="0" dirty="0" smtClean="0"/>
              <a:t>  e con </a:t>
            </a:r>
            <a:r>
              <a:rPr lang="en-GB" baseline="0" dirty="0" err="1" smtClean="0"/>
              <a:t>i</a:t>
            </a:r>
            <a:r>
              <a:rPr lang="en-GB" baseline="0" dirty="0" smtClean="0"/>
              <a:t> </a:t>
            </a:r>
            <a:r>
              <a:rPr lang="en-GB" baseline="0" dirty="0" err="1" smtClean="0"/>
              <a:t>giovani</a:t>
            </a:r>
            <a:r>
              <a:rPr lang="en-GB" baseline="0" dirty="0" smtClean="0"/>
              <a:t> in </a:t>
            </a:r>
            <a:r>
              <a:rPr lang="en-GB" baseline="0" dirty="0" err="1" smtClean="0"/>
              <a:t>generale</a:t>
            </a:r>
            <a:r>
              <a:rPr lang="en-GB" baseline="0" dirty="0" smtClean="0"/>
              <a:t>. </a:t>
            </a:r>
          </a:p>
          <a:p>
            <a:endParaRPr lang="en-GB" baseline="0" dirty="0" smtClean="0"/>
          </a:p>
          <a:p>
            <a:r>
              <a:rPr lang="en-GB" baseline="0" dirty="0" smtClean="0"/>
              <a:t>Il WWF in Italia ha “</a:t>
            </a:r>
            <a:r>
              <a:rPr lang="en-GB" baseline="0" dirty="0" err="1" smtClean="0"/>
              <a:t>fatto</a:t>
            </a:r>
            <a:r>
              <a:rPr lang="en-GB" baseline="0" dirty="0" smtClean="0"/>
              <a:t>” la </a:t>
            </a:r>
            <a:r>
              <a:rPr lang="en-GB" baseline="0" dirty="0" err="1" smtClean="0"/>
              <a:t>storia</a:t>
            </a:r>
            <a:r>
              <a:rPr lang="en-GB" baseline="0" dirty="0" smtClean="0"/>
              <a:t> </a:t>
            </a:r>
            <a:r>
              <a:rPr lang="en-GB" baseline="0" dirty="0" err="1" smtClean="0"/>
              <a:t>dell’educazione</a:t>
            </a:r>
            <a:r>
              <a:rPr lang="en-GB" baseline="0" dirty="0" smtClean="0"/>
              <a:t> </a:t>
            </a:r>
            <a:r>
              <a:rPr lang="en-GB" baseline="0" dirty="0" err="1" smtClean="0"/>
              <a:t>ambientale</a:t>
            </a:r>
            <a:r>
              <a:rPr lang="en-GB" baseline="0" dirty="0" smtClean="0"/>
              <a:t> in Italia </a:t>
            </a:r>
            <a:r>
              <a:rPr lang="en-GB" baseline="0" dirty="0" err="1" smtClean="0"/>
              <a:t>sia</a:t>
            </a:r>
            <a:r>
              <a:rPr lang="en-GB" baseline="0" dirty="0" smtClean="0"/>
              <a:t> per </a:t>
            </a:r>
            <a:r>
              <a:rPr lang="en-GB" baseline="0" dirty="0" err="1" smtClean="0"/>
              <a:t>quanto</a:t>
            </a:r>
            <a:r>
              <a:rPr lang="en-GB" baseline="0" dirty="0" smtClean="0"/>
              <a:t> </a:t>
            </a:r>
            <a:r>
              <a:rPr lang="en-GB" baseline="0" dirty="0" err="1" smtClean="0"/>
              <a:t>riguarda</a:t>
            </a:r>
            <a:r>
              <a:rPr lang="en-GB" baseline="0" dirty="0" smtClean="0"/>
              <a:t> </a:t>
            </a:r>
            <a:r>
              <a:rPr lang="en-GB" baseline="0" dirty="0" err="1" smtClean="0"/>
              <a:t>il</a:t>
            </a:r>
            <a:r>
              <a:rPr lang="en-GB" baseline="0" dirty="0" smtClean="0"/>
              <a:t> </a:t>
            </a:r>
            <a:r>
              <a:rPr lang="en-GB" baseline="0" dirty="0" err="1" smtClean="0"/>
              <a:t>coinvolgimento</a:t>
            </a:r>
            <a:r>
              <a:rPr lang="en-GB" baseline="0" dirty="0" smtClean="0"/>
              <a:t> </a:t>
            </a:r>
            <a:r>
              <a:rPr lang="en-GB" baseline="0" dirty="0" err="1" smtClean="0"/>
              <a:t>delle</a:t>
            </a:r>
            <a:r>
              <a:rPr lang="en-GB" baseline="0" dirty="0" smtClean="0"/>
              <a:t> </a:t>
            </a:r>
            <a:r>
              <a:rPr lang="en-GB" baseline="0" dirty="0" err="1" smtClean="0"/>
              <a:t>scuole</a:t>
            </a:r>
            <a:r>
              <a:rPr lang="en-GB" baseline="0" dirty="0" smtClean="0"/>
              <a:t> (Panda Club e </a:t>
            </a:r>
            <a:r>
              <a:rPr lang="en-GB" baseline="0" dirty="0" err="1" smtClean="0"/>
              <a:t>progetti</a:t>
            </a:r>
            <a:r>
              <a:rPr lang="en-GB" baseline="0" dirty="0" smtClean="0"/>
              <a:t> </a:t>
            </a:r>
            <a:r>
              <a:rPr lang="en-GB" baseline="0" dirty="0" err="1" smtClean="0"/>
              <a:t>dedicati</a:t>
            </a:r>
            <a:r>
              <a:rPr lang="en-GB" baseline="0" dirty="0" smtClean="0"/>
              <a:t>) </a:t>
            </a:r>
            <a:r>
              <a:rPr lang="en-GB" baseline="0" dirty="0" err="1" smtClean="0"/>
              <a:t>sia</a:t>
            </a:r>
            <a:r>
              <a:rPr lang="en-GB" baseline="0" dirty="0" smtClean="0"/>
              <a:t> per </a:t>
            </a:r>
            <a:r>
              <a:rPr lang="en-GB" baseline="0" dirty="0" err="1" smtClean="0"/>
              <a:t>quanto</a:t>
            </a:r>
            <a:r>
              <a:rPr lang="en-GB" baseline="0" dirty="0" smtClean="0"/>
              <a:t> </a:t>
            </a:r>
            <a:r>
              <a:rPr lang="en-GB" baseline="0" dirty="0" err="1" smtClean="0"/>
              <a:t>riguarda</a:t>
            </a:r>
            <a:r>
              <a:rPr lang="en-GB" baseline="0" dirty="0" smtClean="0"/>
              <a:t> </a:t>
            </a:r>
            <a:r>
              <a:rPr lang="en-GB" baseline="0" dirty="0" err="1" smtClean="0"/>
              <a:t>l’educazione</a:t>
            </a:r>
            <a:r>
              <a:rPr lang="en-GB" baseline="0" dirty="0" smtClean="0"/>
              <a:t> </a:t>
            </a:r>
            <a:r>
              <a:rPr lang="en-GB" baseline="0" dirty="0" err="1" smtClean="0"/>
              <a:t>informale</a:t>
            </a:r>
            <a:r>
              <a:rPr lang="en-GB" baseline="0" dirty="0" smtClean="0"/>
              <a:t> (</a:t>
            </a:r>
            <a:r>
              <a:rPr lang="en-GB" baseline="0" dirty="0" err="1" smtClean="0"/>
              <a:t>campi</a:t>
            </a:r>
            <a:r>
              <a:rPr lang="en-GB" baseline="0" dirty="0" smtClean="0"/>
              <a:t>, </a:t>
            </a:r>
            <a:r>
              <a:rPr lang="en-GB" baseline="0" dirty="0" err="1" smtClean="0"/>
              <a:t>vacanze</a:t>
            </a:r>
            <a:r>
              <a:rPr lang="en-GB" baseline="0" dirty="0" smtClean="0"/>
              <a:t>, etc) </a:t>
            </a:r>
            <a:r>
              <a:rPr lang="en-GB" baseline="0" dirty="0" err="1" smtClean="0"/>
              <a:t>sia</a:t>
            </a:r>
            <a:r>
              <a:rPr lang="en-GB" baseline="0" dirty="0" smtClean="0"/>
              <a:t> dal </a:t>
            </a:r>
            <a:r>
              <a:rPr lang="en-GB" baseline="0" dirty="0" err="1" smtClean="0"/>
              <a:t>punto</a:t>
            </a:r>
            <a:r>
              <a:rPr lang="en-GB" baseline="0" dirty="0" smtClean="0"/>
              <a:t> di vista </a:t>
            </a:r>
            <a:r>
              <a:rPr lang="en-GB" baseline="0" dirty="0" err="1" smtClean="0"/>
              <a:t>della</a:t>
            </a:r>
            <a:r>
              <a:rPr lang="en-GB" baseline="0" dirty="0" smtClean="0"/>
              <a:t> </a:t>
            </a:r>
            <a:r>
              <a:rPr lang="en-GB" baseline="0" dirty="0" err="1" smtClean="0"/>
              <a:t>partecipazione</a:t>
            </a:r>
            <a:r>
              <a:rPr lang="en-GB" baseline="0" dirty="0" smtClean="0"/>
              <a:t> </a:t>
            </a:r>
            <a:r>
              <a:rPr lang="en-GB" baseline="0" dirty="0" err="1" smtClean="0"/>
              <a:t>dei</a:t>
            </a:r>
            <a:r>
              <a:rPr lang="en-GB" baseline="0" dirty="0" smtClean="0"/>
              <a:t> </a:t>
            </a:r>
            <a:r>
              <a:rPr lang="en-GB" baseline="0" dirty="0" err="1" smtClean="0"/>
              <a:t>cittadini</a:t>
            </a:r>
            <a:r>
              <a:rPr lang="en-GB" baseline="0" dirty="0" smtClean="0"/>
              <a:t>, </a:t>
            </a:r>
            <a:r>
              <a:rPr lang="en-GB" baseline="0" dirty="0" err="1" smtClean="0"/>
              <a:t>aspetti</a:t>
            </a:r>
            <a:r>
              <a:rPr lang="en-GB" baseline="0" dirty="0" smtClean="0"/>
              <a:t> </a:t>
            </a:r>
            <a:r>
              <a:rPr lang="en-GB" baseline="0" dirty="0" err="1" smtClean="0"/>
              <a:t>significativi</a:t>
            </a:r>
            <a:r>
              <a:rPr lang="en-GB" baseline="0" dirty="0" smtClean="0"/>
              <a:t> </a:t>
            </a:r>
            <a:r>
              <a:rPr lang="en-GB" baseline="0" dirty="0" err="1" smtClean="0"/>
              <a:t>della</a:t>
            </a:r>
            <a:r>
              <a:rPr lang="en-GB" baseline="0" dirty="0" smtClean="0"/>
              <a:t> governance (</a:t>
            </a:r>
            <a:r>
              <a:rPr lang="en-GB" baseline="0" dirty="0" err="1" smtClean="0"/>
              <a:t>uno</a:t>
            </a:r>
            <a:r>
              <a:rPr lang="en-GB" baseline="0" dirty="0" smtClean="0"/>
              <a:t> </a:t>
            </a:r>
            <a:r>
              <a:rPr lang="en-GB" baseline="0" dirty="0" err="1" smtClean="0"/>
              <a:t>dei</a:t>
            </a:r>
            <a:r>
              <a:rPr lang="en-GB" baseline="0" dirty="0" smtClean="0"/>
              <a:t> 9 </a:t>
            </a:r>
            <a:r>
              <a:rPr lang="en-GB" baseline="0" dirty="0" err="1" smtClean="0"/>
              <a:t>nuovi</a:t>
            </a:r>
            <a:r>
              <a:rPr lang="en-GB" baseline="0" dirty="0" smtClean="0"/>
              <a:t> </a:t>
            </a:r>
            <a:r>
              <a:rPr lang="en-GB" baseline="0" dirty="0" err="1" smtClean="0"/>
              <a:t>obiettivi</a:t>
            </a:r>
            <a:r>
              <a:rPr lang="en-GB" baseline="0" dirty="0" smtClean="0"/>
              <a:t> </a:t>
            </a:r>
            <a:r>
              <a:rPr lang="en-GB" baseline="0" dirty="0" err="1" smtClean="0"/>
              <a:t>internazionali</a:t>
            </a:r>
            <a:r>
              <a:rPr lang="en-GB" baseline="0" dirty="0" smtClean="0"/>
              <a:t>). </a:t>
            </a:r>
            <a:r>
              <a:rPr lang="it-IT" baseline="0" dirty="0" smtClean="0"/>
              <a:t>Centinaia di classi ogni anno con il WWF diventano Custodi della biodiversità (</a:t>
            </a:r>
            <a:r>
              <a:rPr lang="it-IT" baseline="0" dirty="0" err="1" smtClean="0"/>
              <a:t>vd</a:t>
            </a:r>
            <a:r>
              <a:rPr lang="it-IT" baseline="0" dirty="0" smtClean="0"/>
              <a:t>. http://www.wwf.it/scuole/).</a:t>
            </a:r>
          </a:p>
          <a:p>
            <a:endParaRPr lang="en-GB" baseline="0" dirty="0" smtClean="0"/>
          </a:p>
          <a:p>
            <a:r>
              <a:rPr lang="en-GB" baseline="0" dirty="0" err="1" smtClean="0"/>
              <a:t>Attualmente</a:t>
            </a:r>
            <a:r>
              <a:rPr lang="en-GB" baseline="0" dirty="0" smtClean="0"/>
              <a:t>, </a:t>
            </a:r>
            <a:r>
              <a:rPr lang="en-GB" baseline="0" dirty="0" err="1" smtClean="0"/>
              <a:t>anche</a:t>
            </a:r>
            <a:r>
              <a:rPr lang="en-GB" baseline="0" dirty="0" smtClean="0"/>
              <a:t> a </a:t>
            </a:r>
            <a:r>
              <a:rPr lang="en-GB" baseline="0" dirty="0" err="1" smtClean="0"/>
              <a:t>livello</a:t>
            </a:r>
            <a:r>
              <a:rPr lang="en-GB" baseline="0" dirty="0" smtClean="0"/>
              <a:t> del network </a:t>
            </a:r>
            <a:r>
              <a:rPr lang="en-GB" baseline="0" dirty="0" err="1" smtClean="0"/>
              <a:t>internazionale</a:t>
            </a:r>
            <a:r>
              <a:rPr lang="en-GB" baseline="0" dirty="0" smtClean="0"/>
              <a:t>, è </a:t>
            </a:r>
            <a:r>
              <a:rPr lang="en-GB" baseline="0" dirty="0" err="1" smtClean="0"/>
              <a:t>tornata</a:t>
            </a:r>
            <a:r>
              <a:rPr lang="en-GB" baseline="0" dirty="0" smtClean="0"/>
              <a:t> </a:t>
            </a:r>
            <a:r>
              <a:rPr lang="en-GB" baseline="0" dirty="0" err="1" smtClean="0"/>
              <a:t>prioritaria</a:t>
            </a:r>
            <a:r>
              <a:rPr lang="en-GB" baseline="0" dirty="0" smtClean="0"/>
              <a:t> </a:t>
            </a:r>
            <a:r>
              <a:rPr lang="en-GB" baseline="0" dirty="0" err="1" smtClean="0"/>
              <a:t>l’azione</a:t>
            </a:r>
            <a:r>
              <a:rPr lang="en-GB" baseline="0" dirty="0" smtClean="0"/>
              <a:t> </a:t>
            </a:r>
            <a:r>
              <a:rPr lang="en-GB" baseline="0" dirty="0" err="1" smtClean="0"/>
              <a:t>educativa</a:t>
            </a:r>
            <a:r>
              <a:rPr lang="en-GB" baseline="0" dirty="0" smtClean="0"/>
              <a:t> e </a:t>
            </a:r>
            <a:r>
              <a:rPr lang="en-GB" baseline="0" dirty="0" err="1" smtClean="0"/>
              <a:t>formativa</a:t>
            </a:r>
            <a:r>
              <a:rPr lang="en-GB" baseline="0" dirty="0" smtClean="0"/>
              <a:t>.</a:t>
            </a:r>
          </a:p>
          <a:p>
            <a:endParaRPr lang="en-GB" baseline="0" dirty="0" smtClean="0"/>
          </a:p>
          <a:p>
            <a:r>
              <a:rPr lang="en-GB" baseline="0" dirty="0" smtClean="0"/>
              <a:t>Per </a:t>
            </a:r>
            <a:r>
              <a:rPr lang="en-GB" baseline="0" dirty="0" err="1" smtClean="0"/>
              <a:t>quanto</a:t>
            </a:r>
            <a:r>
              <a:rPr lang="en-GB" baseline="0" dirty="0" smtClean="0"/>
              <a:t> </a:t>
            </a:r>
            <a:r>
              <a:rPr lang="en-GB" baseline="0" dirty="0" err="1" smtClean="0"/>
              <a:t>riguarda</a:t>
            </a:r>
            <a:r>
              <a:rPr lang="en-GB" baseline="0" dirty="0" smtClean="0"/>
              <a:t> </a:t>
            </a:r>
            <a:r>
              <a:rPr lang="en-GB" baseline="0" dirty="0" err="1" smtClean="0"/>
              <a:t>i</a:t>
            </a:r>
            <a:r>
              <a:rPr lang="en-GB" baseline="0" dirty="0" smtClean="0"/>
              <a:t> </a:t>
            </a:r>
            <a:r>
              <a:rPr lang="en-GB" baseline="0" dirty="0" err="1" smtClean="0"/>
              <a:t>campi</a:t>
            </a:r>
            <a:r>
              <a:rPr lang="en-GB" baseline="0" dirty="0" smtClean="0"/>
              <a:t> WWF e </a:t>
            </a:r>
            <a:r>
              <a:rPr lang="en-GB" baseline="0" dirty="0" err="1" smtClean="0"/>
              <a:t>il</a:t>
            </a:r>
            <a:r>
              <a:rPr lang="en-GB" baseline="0" dirty="0" smtClean="0"/>
              <a:t> </a:t>
            </a:r>
            <a:r>
              <a:rPr lang="en-GB" baseline="0" dirty="0" err="1" smtClean="0"/>
              <a:t>turismo</a:t>
            </a:r>
            <a:r>
              <a:rPr lang="en-GB" baseline="0" dirty="0" smtClean="0"/>
              <a:t>: </a:t>
            </a:r>
            <a:r>
              <a:rPr lang="en-GB" baseline="0" dirty="0" err="1" smtClean="0"/>
              <a:t>si</a:t>
            </a:r>
            <a:r>
              <a:rPr lang="en-GB" baseline="0" dirty="0" smtClean="0"/>
              <a:t> </a:t>
            </a:r>
            <a:r>
              <a:rPr lang="en-GB" baseline="0" dirty="0" err="1" smtClean="0"/>
              <a:t>veda</a:t>
            </a:r>
            <a:r>
              <a:rPr lang="en-GB" baseline="0" dirty="0" smtClean="0"/>
              <a:t>: http://wwfnature.it/</a:t>
            </a:r>
          </a:p>
          <a:p>
            <a:endParaRPr lang="en-GB"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GB" baseline="0" dirty="0" smtClean="0"/>
              <a:t>In </a:t>
            </a:r>
            <a:r>
              <a:rPr lang="en-GB" baseline="0" dirty="0" err="1" smtClean="0"/>
              <a:t>occasione</a:t>
            </a:r>
            <a:r>
              <a:rPr lang="en-GB" baseline="0" dirty="0" smtClean="0"/>
              <a:t> </a:t>
            </a:r>
            <a:r>
              <a:rPr lang="en-GB" baseline="0" dirty="0" err="1" smtClean="0"/>
              <a:t>dell’Assemblea</a:t>
            </a:r>
            <a:r>
              <a:rPr lang="en-GB" baseline="0" dirty="0" smtClean="0"/>
              <a:t> </a:t>
            </a:r>
            <a:r>
              <a:rPr lang="en-GB" baseline="0" dirty="0" err="1" smtClean="0"/>
              <a:t>nazionale</a:t>
            </a:r>
            <a:r>
              <a:rPr lang="en-GB" baseline="0" dirty="0" smtClean="0"/>
              <a:t> del </a:t>
            </a:r>
            <a:r>
              <a:rPr lang="en-GB" baseline="0" dirty="0" err="1" smtClean="0"/>
              <a:t>Volontariato</a:t>
            </a:r>
            <a:r>
              <a:rPr lang="en-GB" baseline="0" dirty="0" smtClean="0"/>
              <a:t> (28-30 </a:t>
            </a:r>
            <a:r>
              <a:rPr lang="en-GB" baseline="0" dirty="0" err="1" smtClean="0"/>
              <a:t>Ottobre</a:t>
            </a:r>
            <a:r>
              <a:rPr lang="en-GB" baseline="0" dirty="0" smtClean="0"/>
              <a:t> 2016), è </a:t>
            </a:r>
            <a:r>
              <a:rPr lang="en-GB" baseline="0" dirty="0" err="1" smtClean="0"/>
              <a:t>stato</a:t>
            </a:r>
            <a:r>
              <a:rPr lang="en-GB" baseline="0" dirty="0" smtClean="0"/>
              <a:t> </a:t>
            </a:r>
            <a:r>
              <a:rPr lang="en-GB" baseline="0" dirty="0" err="1" smtClean="0"/>
              <a:t>lanciato</a:t>
            </a:r>
            <a:r>
              <a:rPr lang="en-GB" baseline="0" dirty="0" smtClean="0"/>
              <a:t> </a:t>
            </a:r>
            <a:r>
              <a:rPr lang="en-GB" baseline="0" dirty="0" err="1" smtClean="0"/>
              <a:t>il</a:t>
            </a:r>
            <a:r>
              <a:rPr lang="en-GB" baseline="0" dirty="0" smtClean="0"/>
              <a:t> </a:t>
            </a:r>
            <a:r>
              <a:rPr lang="en-GB" baseline="0" dirty="0" err="1" smtClean="0"/>
              <a:t>gruppo</a:t>
            </a:r>
            <a:r>
              <a:rPr lang="en-GB" baseline="0" dirty="0" smtClean="0"/>
              <a:t> </a:t>
            </a:r>
            <a:r>
              <a:rPr lang="en-GB" baseline="0" dirty="0" err="1" smtClean="0"/>
              <a:t>giovani</a:t>
            </a:r>
            <a:r>
              <a:rPr lang="en-GB" baseline="0" dirty="0" smtClean="0"/>
              <a:t> </a:t>
            </a:r>
            <a:r>
              <a:rPr lang="en-GB" baseline="0" dirty="0" err="1" smtClean="0"/>
              <a:t>nazionale</a:t>
            </a:r>
            <a:r>
              <a:rPr lang="en-GB" baseline="0" dirty="0" smtClean="0"/>
              <a:t>, </a:t>
            </a:r>
            <a:r>
              <a:rPr lang="en-GB" b="1" baseline="0" dirty="0" smtClean="0"/>
              <a:t>WWF </a:t>
            </a:r>
            <a:r>
              <a:rPr lang="en-GB" b="1" baseline="0" dirty="0" err="1" smtClean="0"/>
              <a:t>YOUng</a:t>
            </a:r>
            <a:r>
              <a:rPr lang="en-GB" baseline="0" dirty="0" smtClean="0"/>
              <a:t>, </a:t>
            </a:r>
            <a:r>
              <a:rPr lang="en-GB" baseline="0" dirty="0" err="1" smtClean="0"/>
              <a:t>che</a:t>
            </a:r>
            <a:r>
              <a:rPr lang="en-GB" baseline="0" dirty="0" smtClean="0"/>
              <a:t> </a:t>
            </a:r>
            <a:r>
              <a:rPr lang="en-GB" baseline="0" dirty="0" err="1" smtClean="0"/>
              <a:t>sta</a:t>
            </a:r>
            <a:r>
              <a:rPr lang="en-GB" baseline="0" dirty="0" smtClean="0"/>
              <a:t> </a:t>
            </a:r>
            <a:r>
              <a:rPr lang="en-GB" baseline="0" dirty="0" err="1" smtClean="0"/>
              <a:t>coinvolgendo</a:t>
            </a:r>
            <a:r>
              <a:rPr lang="en-GB" baseline="0" dirty="0" smtClean="0"/>
              <a:t> </a:t>
            </a:r>
            <a:r>
              <a:rPr lang="en-GB" baseline="0" dirty="0" err="1" smtClean="0"/>
              <a:t>giovani</a:t>
            </a:r>
            <a:r>
              <a:rPr lang="en-GB" baseline="0" dirty="0" smtClean="0"/>
              <a:t> </a:t>
            </a:r>
            <a:r>
              <a:rPr lang="en-GB" baseline="0" dirty="0" err="1" smtClean="0"/>
              <a:t>nell’impegno</a:t>
            </a:r>
            <a:r>
              <a:rPr lang="en-GB" baseline="0" dirty="0" smtClean="0"/>
              <a:t> per la </a:t>
            </a:r>
            <a:r>
              <a:rPr lang="en-GB" baseline="0" dirty="0" err="1" smtClean="0"/>
              <a:t>biodiversità</a:t>
            </a:r>
            <a:r>
              <a:rPr lang="en-GB" baseline="0" dirty="0" smtClean="0"/>
              <a:t>, </a:t>
            </a:r>
            <a:r>
              <a:rPr lang="en-GB" baseline="0" dirty="0" err="1" smtClean="0"/>
              <a:t>portando</a:t>
            </a:r>
            <a:r>
              <a:rPr lang="en-GB" baseline="0" dirty="0" smtClean="0"/>
              <a:t> </a:t>
            </a:r>
            <a:r>
              <a:rPr lang="en-GB" baseline="0" dirty="0" err="1" smtClean="0"/>
              <a:t>innovazione</a:t>
            </a:r>
            <a:r>
              <a:rPr lang="en-GB" baseline="0" dirty="0" smtClean="0"/>
              <a:t> e </a:t>
            </a:r>
            <a:r>
              <a:rPr lang="en-GB" baseline="0" dirty="0" err="1" smtClean="0"/>
              <a:t>contributo</a:t>
            </a:r>
            <a:r>
              <a:rPr lang="en-GB" baseline="0" dirty="0" smtClean="0"/>
              <a:t> al WWF Italia. Il </a:t>
            </a:r>
            <a:r>
              <a:rPr lang="en-GB" baseline="0" dirty="0" err="1" smtClean="0"/>
              <a:t>gruppo</a:t>
            </a:r>
            <a:r>
              <a:rPr lang="en-GB" baseline="0" dirty="0" smtClean="0"/>
              <a:t> è </a:t>
            </a:r>
            <a:r>
              <a:rPr lang="en-GB" baseline="0" dirty="0" err="1" smtClean="0"/>
              <a:t>stato</a:t>
            </a:r>
            <a:r>
              <a:rPr lang="en-GB" baseline="0" dirty="0" smtClean="0"/>
              <a:t> </a:t>
            </a:r>
            <a:r>
              <a:rPr lang="en-GB" baseline="0" dirty="0" err="1" smtClean="0"/>
              <a:t>particolarmente</a:t>
            </a:r>
            <a:r>
              <a:rPr lang="en-GB" baseline="0" dirty="0" smtClean="0"/>
              <a:t> </a:t>
            </a:r>
            <a:r>
              <a:rPr lang="en-GB" baseline="0" dirty="0" err="1" smtClean="0"/>
              <a:t>sostenuto</a:t>
            </a:r>
            <a:r>
              <a:rPr lang="en-GB" baseline="0" dirty="0" smtClean="0"/>
              <a:t> </a:t>
            </a:r>
            <a:r>
              <a:rPr lang="en-GB" baseline="0" dirty="0" err="1" smtClean="0"/>
              <a:t>dalla</a:t>
            </a:r>
            <a:r>
              <a:rPr lang="en-GB" baseline="0" dirty="0" smtClean="0"/>
              <a:t> </a:t>
            </a:r>
            <a:r>
              <a:rPr lang="en-GB" baseline="0" dirty="0" err="1" smtClean="0"/>
              <a:t>Presidente</a:t>
            </a:r>
            <a:r>
              <a:rPr lang="en-GB" baseline="0" dirty="0" smtClean="0"/>
              <a:t> Donatella Bianchi </a:t>
            </a:r>
            <a:r>
              <a:rPr lang="en-GB" baseline="0" dirty="0" err="1" smtClean="0"/>
              <a:t>che</a:t>
            </a:r>
            <a:r>
              <a:rPr lang="en-GB" baseline="0" dirty="0" smtClean="0"/>
              <a:t> ha </a:t>
            </a:r>
            <a:r>
              <a:rPr lang="en-GB" baseline="0" dirty="0" err="1" smtClean="0"/>
              <a:t>sempre</a:t>
            </a:r>
            <a:r>
              <a:rPr lang="en-GB" baseline="0" dirty="0" smtClean="0"/>
              <a:t> </a:t>
            </a:r>
            <a:r>
              <a:rPr lang="en-GB" baseline="0" dirty="0" err="1" smtClean="0"/>
              <a:t>agito</a:t>
            </a:r>
            <a:r>
              <a:rPr lang="en-GB" baseline="0" dirty="0" smtClean="0"/>
              <a:t> </a:t>
            </a:r>
            <a:r>
              <a:rPr lang="en-GB" baseline="0" dirty="0" err="1" smtClean="0"/>
              <a:t>ricordando</a:t>
            </a:r>
            <a:r>
              <a:rPr lang="en-GB" baseline="0" dirty="0" smtClean="0"/>
              <a:t> </a:t>
            </a:r>
            <a:r>
              <a:rPr lang="en-GB" baseline="0" dirty="0" err="1" smtClean="0"/>
              <a:t>il</a:t>
            </a:r>
            <a:r>
              <a:rPr lang="en-GB" baseline="0" dirty="0" smtClean="0"/>
              <a:t> </a:t>
            </a:r>
            <a:r>
              <a:rPr lang="en-GB" baseline="0" dirty="0" err="1" smtClean="0"/>
              <a:t>ruolo</a:t>
            </a:r>
            <a:r>
              <a:rPr lang="en-GB" baseline="0" dirty="0" smtClean="0"/>
              <a:t> e </a:t>
            </a:r>
            <a:r>
              <a:rPr lang="en-GB" baseline="0" dirty="0" err="1" smtClean="0"/>
              <a:t>l’importanza</a:t>
            </a:r>
            <a:r>
              <a:rPr lang="en-GB" baseline="0" dirty="0" smtClean="0"/>
              <a:t> </a:t>
            </a:r>
            <a:r>
              <a:rPr lang="en-GB" baseline="0" dirty="0" err="1" smtClean="0"/>
              <a:t>delle</a:t>
            </a:r>
            <a:r>
              <a:rPr lang="en-GB" baseline="0" dirty="0" smtClean="0"/>
              <a:t> </a:t>
            </a:r>
            <a:r>
              <a:rPr lang="en-GB" baseline="0" dirty="0" err="1" smtClean="0"/>
              <a:t>nuove</a:t>
            </a:r>
            <a:r>
              <a:rPr lang="en-GB" baseline="0" dirty="0" smtClean="0"/>
              <a:t> </a:t>
            </a:r>
            <a:r>
              <a:rPr lang="en-GB" baseline="0" dirty="0" err="1" smtClean="0"/>
              <a:t>generazioni</a:t>
            </a:r>
            <a:r>
              <a:rPr lang="en-GB" baseline="0" dirty="0" smtClean="0"/>
              <a:t>. Per </a:t>
            </a:r>
            <a:r>
              <a:rPr lang="en-GB" baseline="0" dirty="0" err="1" smtClean="0"/>
              <a:t>informazioni</a:t>
            </a:r>
            <a:r>
              <a:rPr lang="en-GB" baseline="0" dirty="0" smtClean="0"/>
              <a:t>: </a:t>
            </a:r>
            <a:r>
              <a:rPr lang="en-GB" baseline="0" dirty="0" err="1" smtClean="0"/>
              <a:t>scrivere</a:t>
            </a:r>
            <a:r>
              <a:rPr lang="en-GB" baseline="0" dirty="0" smtClean="0"/>
              <a:t> al </a:t>
            </a:r>
            <a:r>
              <a:rPr lang="en-GB" baseline="0" dirty="0" err="1" smtClean="0"/>
              <a:t>coordinatore</a:t>
            </a:r>
            <a:r>
              <a:rPr lang="en-GB" baseline="0" dirty="0" smtClean="0"/>
              <a:t>, Marco </a:t>
            </a:r>
            <a:r>
              <a:rPr lang="en-GB" baseline="0" dirty="0" err="1" smtClean="0"/>
              <a:t>Galaverni</a:t>
            </a:r>
            <a:r>
              <a:rPr lang="en-GB" baseline="0" dirty="0" smtClean="0"/>
              <a:t> (m.galaverni@wwf.it) o al </a:t>
            </a:r>
            <a:r>
              <a:rPr lang="en-GB" baseline="0" dirty="0" err="1" smtClean="0"/>
              <a:t>gruppo</a:t>
            </a:r>
            <a:r>
              <a:rPr lang="en-GB" baseline="0" dirty="0" smtClean="0"/>
              <a:t> FB WF </a:t>
            </a:r>
            <a:r>
              <a:rPr lang="en-GB" baseline="0" dirty="0" err="1" smtClean="0"/>
              <a:t>YOUng</a:t>
            </a:r>
            <a:r>
              <a:rPr lang="en-GB" baseline="0" dirty="0" smtClean="0"/>
              <a:t> (WWF </a:t>
            </a:r>
            <a:r>
              <a:rPr lang="en-GB" baseline="0" dirty="0" err="1" smtClean="0"/>
              <a:t>YOUng</a:t>
            </a:r>
            <a:r>
              <a:rPr lang="en-GB" baseline="0" dirty="0" smtClean="0"/>
              <a:t> (https://it-it.facebook.com/WWFYOUng/).</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3D95D17E-4558-4982-A717-275996F5AB6C}" type="slidenum">
              <a:rPr lang="en-IE" smtClean="0"/>
              <a:pPr>
                <a:defRPr/>
              </a:pPr>
              <a:t>39</a:t>
            </a:fld>
            <a:endParaRPr lang="en-IE"/>
          </a:p>
        </p:txBody>
      </p:sp>
    </p:spTree>
    <p:extLst>
      <p:ext uri="{BB962C8B-B14F-4D97-AF65-F5344CB8AC3E}">
        <p14:creationId xmlns:p14="http://schemas.microsoft.com/office/powerpoint/2010/main" val="1815114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b="1" dirty="0" smtClean="0"/>
              <a:t>Descrizione diapositiva 4 e 5:</a:t>
            </a:r>
          </a:p>
          <a:p>
            <a:r>
              <a:rPr lang="it-IT" dirty="0" smtClean="0"/>
              <a:t>Inizialmente il WWF è stato fondato da esperti e</a:t>
            </a:r>
            <a:r>
              <a:rPr lang="it-IT" baseline="0" dirty="0" smtClean="0"/>
              <a:t> appassionati naturalisti inglesi che, nel lontano 1961, a </a:t>
            </a:r>
            <a:r>
              <a:rPr lang="it-IT" baseline="0" dirty="0" err="1" smtClean="0"/>
              <a:t>Gland</a:t>
            </a:r>
            <a:r>
              <a:rPr lang="it-IT" baseline="0" dirty="0" smtClean="0"/>
              <a:t> in Svizzera decisero di creare un Fondo mondiale per la fauna selvatica (</a:t>
            </a:r>
            <a:r>
              <a:rPr lang="it-IT" b="1" baseline="0" dirty="0" smtClean="0"/>
              <a:t>World </a:t>
            </a:r>
            <a:r>
              <a:rPr lang="it-IT" b="1" baseline="0" dirty="0" err="1" smtClean="0"/>
              <a:t>Wildlife</a:t>
            </a:r>
            <a:r>
              <a:rPr lang="it-IT" b="1" baseline="0" dirty="0" smtClean="0"/>
              <a:t> </a:t>
            </a:r>
            <a:r>
              <a:rPr lang="it-IT" b="1" baseline="0" dirty="0" err="1" smtClean="0"/>
              <a:t>Fund</a:t>
            </a:r>
            <a:r>
              <a:rPr lang="it-IT" baseline="0" dirty="0" smtClean="0"/>
              <a:t>). All’epoca, si trattava di un tema quasi completamente sconosciuto ai più e una delle prime battaglie si concentrò su un caso di attualità, ossia l’allarme lanciato dagli scienziati per la </a:t>
            </a:r>
            <a:r>
              <a:rPr lang="it-IT" b="1" baseline="0" dirty="0" smtClean="0"/>
              <a:t>difesa dei rinoceronti</a:t>
            </a:r>
            <a:r>
              <a:rPr lang="it-IT" baseline="0" dirty="0" smtClean="0"/>
              <a:t>.</a:t>
            </a:r>
          </a:p>
          <a:p>
            <a:r>
              <a:rPr lang="it-IT" baseline="0" dirty="0" smtClean="0"/>
              <a:t>Nel tempo, parallelamente alla divulgazione delle scienze ecologiche, il raggio di azione dell’Associazione si è ampliato agli habitat, agli ecosistemi e agli ambiti antropizzati e/o semi-antropizzati come quelli rurali, avendo sempre come centro la tutela della Natura e il rapporto che le comunità umane hanno con essa. </a:t>
            </a:r>
          </a:p>
          <a:p>
            <a:r>
              <a:rPr lang="it-IT" baseline="0" dirty="0" smtClean="0"/>
              <a:t>Questo percorso evolutivo degli interessi dell’Associazione è documentato sia dal cambio del nome nel 1986 (da </a:t>
            </a:r>
            <a:r>
              <a:rPr lang="it-IT" sz="1200" b="1" i="1" dirty="0" smtClean="0"/>
              <a:t>World </a:t>
            </a:r>
            <a:r>
              <a:rPr lang="it-IT" sz="1200" b="1" i="1" dirty="0" err="1" smtClean="0"/>
              <a:t>Wildlife</a:t>
            </a:r>
            <a:r>
              <a:rPr lang="it-IT" sz="1200" b="1" i="1" dirty="0" smtClean="0"/>
              <a:t> </a:t>
            </a:r>
            <a:r>
              <a:rPr lang="it-IT" sz="1200" b="1" i="1" dirty="0" err="1" smtClean="0"/>
              <a:t>Fund</a:t>
            </a:r>
            <a:r>
              <a:rPr lang="it-IT" sz="1200" b="1" i="1" dirty="0" smtClean="0"/>
              <a:t> </a:t>
            </a:r>
            <a:r>
              <a:rPr lang="it-IT" sz="1200" b="0" i="1" dirty="0" smtClean="0"/>
              <a:t>a</a:t>
            </a:r>
            <a:r>
              <a:rPr lang="it-IT" sz="1200" b="1" i="1" dirty="0" smtClean="0"/>
              <a:t> </a:t>
            </a:r>
            <a:r>
              <a:rPr lang="en-US" sz="1200" b="1" i="1" dirty="0" smtClean="0"/>
              <a:t>World Wide Fund For Nature</a:t>
            </a:r>
            <a:r>
              <a:rPr lang="en-US" sz="1200" b="0" i="1" dirty="0" smtClean="0"/>
              <a:t>;</a:t>
            </a:r>
            <a:r>
              <a:rPr lang="en-US" sz="1200" b="0" i="1" baseline="0" dirty="0" smtClean="0"/>
              <a:t> solo </a:t>
            </a:r>
            <a:r>
              <a:rPr lang="en-US" sz="1200" b="0" i="1" baseline="0" dirty="0" err="1" smtClean="0"/>
              <a:t>negli</a:t>
            </a:r>
            <a:r>
              <a:rPr lang="en-US" sz="1200" b="0" i="1" baseline="0" dirty="0" smtClean="0"/>
              <a:t> USA, </a:t>
            </a:r>
            <a:r>
              <a:rPr lang="en-US" sz="1200" b="0" i="1" baseline="0" dirty="0" err="1" smtClean="0"/>
              <a:t>l’Associazione</a:t>
            </a:r>
            <a:r>
              <a:rPr lang="en-US" sz="1200" b="0" i="1" baseline="0" dirty="0" smtClean="0"/>
              <a:t> ha </a:t>
            </a:r>
            <a:r>
              <a:rPr lang="en-US" sz="1200" b="0" i="1" baseline="0" dirty="0" err="1" smtClean="0"/>
              <a:t>mantenuto</a:t>
            </a:r>
            <a:r>
              <a:rPr lang="en-US" sz="1200" b="0" i="1" baseline="0" dirty="0" smtClean="0"/>
              <a:t> </a:t>
            </a:r>
            <a:r>
              <a:rPr lang="en-US" sz="1200" b="0" i="1" baseline="0" dirty="0" err="1" smtClean="0"/>
              <a:t>il</a:t>
            </a:r>
            <a:r>
              <a:rPr lang="en-US" sz="1200" b="0" i="1" baseline="0" dirty="0" smtClean="0"/>
              <a:t> </a:t>
            </a:r>
            <a:r>
              <a:rPr lang="en-US" sz="1200" b="0" i="1" baseline="0" dirty="0" err="1" smtClean="0"/>
              <a:t>nome</a:t>
            </a:r>
            <a:r>
              <a:rPr lang="en-US" sz="1200" b="0" i="1" baseline="0" dirty="0" smtClean="0"/>
              <a:t> </a:t>
            </a:r>
            <a:r>
              <a:rPr lang="en-US" sz="1200" b="0" i="1" baseline="0" dirty="0" err="1" smtClean="0"/>
              <a:t>originario</a:t>
            </a:r>
            <a:r>
              <a:rPr lang="en-US" sz="1200" b="0" i="1" baseline="0" dirty="0" smtClean="0"/>
              <a:t>, </a:t>
            </a:r>
            <a:r>
              <a:rPr lang="en-US" sz="1200" b="0" i="1" baseline="0" dirty="0" err="1" smtClean="0"/>
              <a:t>anche</a:t>
            </a:r>
            <a:r>
              <a:rPr lang="en-US" sz="1200" b="0" i="1" baseline="0" dirty="0" smtClean="0"/>
              <a:t> in </a:t>
            </a:r>
            <a:r>
              <a:rPr lang="en-US" sz="1200" b="0" i="1" baseline="0" dirty="0" err="1" smtClean="0"/>
              <a:t>ragione</a:t>
            </a:r>
            <a:r>
              <a:rPr lang="en-US" sz="1200" b="0" i="1" baseline="0" dirty="0" smtClean="0"/>
              <a:t> del </a:t>
            </a:r>
            <a:r>
              <a:rPr lang="en-US" sz="1200" b="0" i="1" baseline="0" dirty="0" err="1" smtClean="0"/>
              <a:t>concetto</a:t>
            </a:r>
            <a:r>
              <a:rPr lang="en-US" sz="1200" b="0" i="1" baseline="0" dirty="0" smtClean="0"/>
              <a:t> </a:t>
            </a:r>
            <a:r>
              <a:rPr lang="en-US" sz="1200" b="0" i="1" baseline="0" dirty="0" err="1" smtClean="0"/>
              <a:t>di</a:t>
            </a:r>
            <a:r>
              <a:rPr lang="en-US" sz="1200" b="0" i="1" baseline="0" dirty="0" smtClean="0"/>
              <a:t> wilderness </a:t>
            </a:r>
            <a:r>
              <a:rPr lang="en-US" sz="1200" b="0" i="1" baseline="0" dirty="0" err="1" smtClean="0"/>
              <a:t>che</a:t>
            </a:r>
            <a:r>
              <a:rPr lang="en-US" sz="1200" b="0" i="1" baseline="0" dirty="0" smtClean="0"/>
              <a:t> </a:t>
            </a:r>
            <a:r>
              <a:rPr lang="en-US" sz="1200" b="0" i="1" baseline="0" dirty="0" err="1" smtClean="0"/>
              <a:t>rappresenta</a:t>
            </a:r>
            <a:r>
              <a:rPr lang="en-US" sz="1200" b="0" i="1" baseline="0" dirty="0" smtClean="0"/>
              <a:t> </a:t>
            </a:r>
            <a:r>
              <a:rPr lang="en-US" sz="1200" b="0" i="1" baseline="0" dirty="0" err="1" smtClean="0"/>
              <a:t>l’idea</a:t>
            </a:r>
            <a:r>
              <a:rPr lang="en-US" sz="1200" b="0" i="1" baseline="0" dirty="0" smtClean="0"/>
              <a:t> </a:t>
            </a:r>
            <a:r>
              <a:rPr lang="en-US" sz="1200" b="0" i="1" baseline="0" dirty="0" err="1" smtClean="0"/>
              <a:t>principale</a:t>
            </a:r>
            <a:r>
              <a:rPr lang="en-US" sz="1200" b="0" i="1" baseline="0" dirty="0" smtClean="0"/>
              <a:t> </a:t>
            </a:r>
            <a:r>
              <a:rPr lang="en-US" sz="1200" b="0" i="1" baseline="0" dirty="0" err="1" smtClean="0"/>
              <a:t>di</a:t>
            </a:r>
            <a:r>
              <a:rPr lang="en-US" sz="1200" b="0" i="1" baseline="0" dirty="0" smtClean="0"/>
              <a:t> </a:t>
            </a:r>
            <a:r>
              <a:rPr lang="en-US" sz="1200" b="0" i="1" baseline="0" dirty="0" err="1" smtClean="0"/>
              <a:t>Natura</a:t>
            </a:r>
            <a:r>
              <a:rPr lang="en-US" sz="1200" b="0" i="1" baseline="0" dirty="0" smtClean="0"/>
              <a:t>  </a:t>
            </a:r>
            <a:r>
              <a:rPr lang="en-US" sz="1200" b="0" i="1" baseline="0" dirty="0" err="1" smtClean="0"/>
              <a:t>presente</a:t>
            </a:r>
            <a:r>
              <a:rPr lang="en-US" sz="1200" b="0" i="1" baseline="0" dirty="0" smtClean="0"/>
              <a:t> in Nord America) </a:t>
            </a:r>
            <a:r>
              <a:rPr lang="en-US" sz="1200" b="0" i="1" baseline="0" dirty="0" err="1" smtClean="0"/>
              <a:t>sia</a:t>
            </a:r>
            <a:r>
              <a:rPr lang="en-US" sz="1200" b="0" i="1" baseline="0" dirty="0" smtClean="0"/>
              <a:t> </a:t>
            </a:r>
            <a:r>
              <a:rPr lang="en-US" sz="1200" b="0" i="1" baseline="0" dirty="0" err="1" smtClean="0"/>
              <a:t>dalla</a:t>
            </a:r>
            <a:r>
              <a:rPr lang="en-US" sz="1200" b="0" i="1" baseline="0" dirty="0" smtClean="0"/>
              <a:t> </a:t>
            </a:r>
            <a:r>
              <a:rPr lang="en-US" sz="1200" b="0" i="1" baseline="0" dirty="0" err="1" smtClean="0"/>
              <a:t>focalizzazione</a:t>
            </a:r>
            <a:r>
              <a:rPr lang="en-US" sz="1200" b="0" i="1" baseline="0" dirty="0" smtClean="0"/>
              <a:t> </a:t>
            </a:r>
            <a:r>
              <a:rPr lang="en-US" sz="1200" b="0" i="1" baseline="0" dirty="0" err="1" smtClean="0"/>
              <a:t>della</a:t>
            </a:r>
            <a:r>
              <a:rPr lang="en-US" sz="1200" b="0" i="1" baseline="0" dirty="0" smtClean="0"/>
              <a:t> mission </a:t>
            </a:r>
            <a:r>
              <a:rPr lang="en-US" sz="1200" b="0" i="1" baseline="0" dirty="0" err="1" smtClean="0"/>
              <a:t>che</a:t>
            </a:r>
            <a:r>
              <a:rPr lang="en-US" sz="1200" b="0" i="1" baseline="0" dirty="0" smtClean="0"/>
              <a:t>, </a:t>
            </a:r>
            <a:r>
              <a:rPr lang="en-US" sz="1200" b="0" i="1" baseline="0" dirty="0" err="1" smtClean="0"/>
              <a:t>nel</a:t>
            </a:r>
            <a:r>
              <a:rPr lang="en-US" sz="1200" b="0" i="1" baseline="0" dirty="0" smtClean="0"/>
              <a:t> 1989, è </a:t>
            </a:r>
            <a:r>
              <a:rPr lang="en-US" sz="1200" b="0" i="1" baseline="0" dirty="0" err="1" smtClean="0"/>
              <a:t>diventata</a:t>
            </a:r>
            <a:r>
              <a:rPr lang="en-US" sz="1200" b="0" i="1" baseline="0" dirty="0" smtClean="0"/>
              <a:t> </a:t>
            </a:r>
            <a:r>
              <a:rPr lang="en-US" sz="1200" b="0" i="1" baseline="0" dirty="0" err="1" smtClean="0"/>
              <a:t>quella</a:t>
            </a:r>
            <a:r>
              <a:rPr lang="en-US" sz="1200" b="0" i="1" baseline="0" dirty="0" smtClean="0"/>
              <a:t> </a:t>
            </a:r>
            <a:r>
              <a:rPr lang="en-US" sz="1200" b="0" i="1" baseline="0" dirty="0" err="1" smtClean="0"/>
              <a:t>di</a:t>
            </a:r>
            <a:r>
              <a:rPr lang="en-US" sz="1200" b="0" i="1" baseline="0" dirty="0" smtClean="0"/>
              <a:t> “</a:t>
            </a:r>
            <a:r>
              <a:rPr lang="it-IT" sz="1200" b="1" i="1" baseline="0" dirty="0" smtClean="0"/>
              <a:t>Fermare il degrado dell’ambiente naturale sul Pianeta e Costruire un futuro dove l’umanità viva in armonia con la Natura</a:t>
            </a:r>
            <a:r>
              <a:rPr lang="it-IT" sz="1200" b="0" i="1" baseline="0" dirty="0" smtClean="0"/>
              <a:t>”  (</a:t>
            </a:r>
            <a:r>
              <a:rPr lang="it-IT" sz="1200" b="0" i="1" baseline="0" dirty="0" err="1" smtClean="0"/>
              <a:t>vd</a:t>
            </a:r>
            <a:r>
              <a:rPr lang="it-IT" sz="1200" b="0" i="1" baseline="0" dirty="0" smtClean="0"/>
              <a:t>. diapositiva successiva). Le organizzazioni, come tutte le soggettività storiche, evolvono nel tempo!</a:t>
            </a:r>
            <a:endParaRPr lang="it-IT" dirty="0"/>
          </a:p>
        </p:txBody>
      </p:sp>
      <p:sp>
        <p:nvSpPr>
          <p:cNvPr id="4" name="Segnaposto numero diapositiva 3"/>
          <p:cNvSpPr>
            <a:spLocks noGrp="1"/>
          </p:cNvSpPr>
          <p:nvPr>
            <p:ph type="sldNum" sz="quarter" idx="10"/>
          </p:nvPr>
        </p:nvSpPr>
        <p:spPr/>
        <p:txBody>
          <a:bodyPr/>
          <a:lstStyle/>
          <a:p>
            <a:pPr>
              <a:defRPr/>
            </a:pPr>
            <a:fld id="{3D95D17E-4558-4982-A717-275996F5AB6C}" type="slidenum">
              <a:rPr lang="en-IE" smtClean="0"/>
              <a:pPr>
                <a:defRPr/>
              </a:pPr>
              <a:t>4</a:t>
            </a:fld>
            <a:endParaRPr lang="en-IE"/>
          </a:p>
        </p:txBody>
      </p:sp>
    </p:spTree>
    <p:extLst>
      <p:ext uri="{BB962C8B-B14F-4D97-AF65-F5344CB8AC3E}">
        <p14:creationId xmlns:p14="http://schemas.microsoft.com/office/powerpoint/2010/main" val="10298461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Descrizione</a:t>
            </a:r>
            <a:r>
              <a:rPr lang="en-GB" dirty="0" smtClean="0"/>
              <a:t> </a:t>
            </a:r>
            <a:r>
              <a:rPr lang="en-GB" dirty="0" err="1" smtClean="0"/>
              <a:t>diapositiva</a:t>
            </a:r>
            <a:r>
              <a:rPr lang="en-GB" baseline="0" dirty="0" smtClean="0"/>
              <a:t> 34-42: </a:t>
            </a:r>
            <a:r>
              <a:rPr lang="en-GB" b="1" baseline="0" dirty="0" smtClean="0"/>
              <a:t>Di </a:t>
            </a:r>
            <a:r>
              <a:rPr lang="en-GB" b="1" baseline="0" dirty="0" err="1" smtClean="0"/>
              <a:t>cosa</a:t>
            </a:r>
            <a:r>
              <a:rPr lang="en-GB" b="1" baseline="0" dirty="0" smtClean="0"/>
              <a:t> </a:t>
            </a:r>
            <a:r>
              <a:rPr lang="en-GB" b="1" baseline="0" dirty="0" err="1" smtClean="0"/>
              <a:t>si</a:t>
            </a:r>
            <a:r>
              <a:rPr lang="en-GB" b="1" baseline="0" dirty="0" smtClean="0"/>
              <a:t> </a:t>
            </a:r>
            <a:r>
              <a:rPr lang="en-GB" b="1" baseline="0" dirty="0" err="1" smtClean="0"/>
              <a:t>occupa</a:t>
            </a:r>
            <a:r>
              <a:rPr lang="en-GB" b="1" baseline="0" dirty="0" smtClean="0"/>
              <a:t> </a:t>
            </a:r>
            <a:r>
              <a:rPr lang="en-GB" b="1" baseline="0" dirty="0" err="1" smtClean="0"/>
              <a:t>il</a:t>
            </a:r>
            <a:r>
              <a:rPr lang="en-GB" b="1" baseline="0" dirty="0" smtClean="0"/>
              <a:t> WWF Italia </a:t>
            </a:r>
            <a:r>
              <a:rPr lang="en-GB" b="1" baseline="0" dirty="0" err="1" smtClean="0"/>
              <a:t>prioritariamente</a:t>
            </a:r>
            <a:r>
              <a:rPr lang="en-GB" b="1" baseline="0" dirty="0" smtClean="0"/>
              <a:t>? </a:t>
            </a:r>
            <a:r>
              <a:rPr lang="en-GB" b="1" baseline="0" dirty="0" err="1" smtClean="0"/>
              <a:t>Alcuni</a:t>
            </a:r>
            <a:r>
              <a:rPr lang="en-GB" b="1" baseline="0" dirty="0" smtClean="0"/>
              <a:t> </a:t>
            </a:r>
            <a:r>
              <a:rPr lang="en-GB" b="1" baseline="0" dirty="0" err="1" smtClean="0"/>
              <a:t>esempi</a:t>
            </a:r>
            <a:endParaRPr lang="en-GB" baseline="0" dirty="0" smtClean="0"/>
          </a:p>
          <a:p>
            <a:endParaRPr lang="en-GB" baseline="0" dirty="0" smtClean="0"/>
          </a:p>
          <a:p>
            <a:r>
              <a:rPr lang="en-GB" baseline="0" dirty="0" err="1" smtClean="0"/>
              <a:t>Diapositiva</a:t>
            </a:r>
            <a:r>
              <a:rPr lang="en-GB" baseline="0" dirty="0" smtClean="0"/>
              <a:t> </a:t>
            </a:r>
            <a:r>
              <a:rPr lang="en-GB" baseline="0" dirty="0" err="1" smtClean="0"/>
              <a:t>opzionale</a:t>
            </a:r>
            <a:r>
              <a:rPr lang="en-GB" baseline="0" dirty="0" smtClean="0"/>
              <a:t>, </a:t>
            </a:r>
            <a:r>
              <a:rPr lang="en-GB" baseline="0" dirty="0" err="1" smtClean="0"/>
              <a:t>da</a:t>
            </a:r>
            <a:r>
              <a:rPr lang="en-GB" baseline="0" dirty="0" smtClean="0"/>
              <a:t> </a:t>
            </a:r>
            <a:r>
              <a:rPr lang="en-GB" baseline="0" dirty="0" err="1" smtClean="0"/>
              <a:t>mostrare</a:t>
            </a:r>
            <a:r>
              <a:rPr lang="en-GB" baseline="0" dirty="0" smtClean="0"/>
              <a:t> </a:t>
            </a:r>
            <a:r>
              <a:rPr lang="en-GB" baseline="0" dirty="0" err="1" smtClean="0"/>
              <a:t>soprattutto</a:t>
            </a:r>
            <a:r>
              <a:rPr lang="en-GB" baseline="0" dirty="0" smtClean="0"/>
              <a:t> </a:t>
            </a:r>
            <a:r>
              <a:rPr lang="en-GB" baseline="0" dirty="0" err="1" smtClean="0"/>
              <a:t>quando</a:t>
            </a:r>
            <a:r>
              <a:rPr lang="en-GB" baseline="0" dirty="0" smtClean="0"/>
              <a:t> vi </a:t>
            </a:r>
            <a:r>
              <a:rPr lang="en-GB" baseline="0" dirty="0" err="1" smtClean="0"/>
              <a:t>sono</a:t>
            </a:r>
            <a:r>
              <a:rPr lang="en-GB" baseline="0" dirty="0" smtClean="0"/>
              <a:t> </a:t>
            </a:r>
            <a:r>
              <a:rPr lang="en-GB" baseline="0" dirty="0" err="1" smtClean="0"/>
              <a:t>giovani</a:t>
            </a:r>
            <a:r>
              <a:rPr lang="en-GB" baseline="0" dirty="0" smtClean="0"/>
              <a:t> </a:t>
            </a:r>
            <a:r>
              <a:rPr lang="en-GB" baseline="0" dirty="0" err="1" smtClean="0"/>
              <a:t>nella</a:t>
            </a:r>
            <a:r>
              <a:rPr lang="en-GB" baseline="0" dirty="0" smtClean="0"/>
              <a:t> </a:t>
            </a:r>
            <a:r>
              <a:rPr lang="en-GB" baseline="0" dirty="0" err="1" smtClean="0"/>
              <a:t>platea</a:t>
            </a:r>
            <a:r>
              <a:rPr lang="en-GB" baseline="0" dirty="0" smtClean="0"/>
              <a:t> e </a:t>
            </a:r>
            <a:r>
              <a:rPr lang="en-GB" baseline="0" dirty="0" err="1" smtClean="0"/>
              <a:t>tra</a:t>
            </a:r>
            <a:r>
              <a:rPr lang="en-GB" baseline="0" dirty="0" smtClean="0"/>
              <a:t> </a:t>
            </a:r>
            <a:r>
              <a:rPr lang="en-GB" baseline="0" dirty="0" err="1" smtClean="0"/>
              <a:t>il</a:t>
            </a:r>
            <a:r>
              <a:rPr lang="en-GB" baseline="0" dirty="0" smtClean="0"/>
              <a:t> </a:t>
            </a:r>
            <a:r>
              <a:rPr lang="en-GB" baseline="0" dirty="0" err="1" smtClean="0"/>
              <a:t>pubblico</a:t>
            </a:r>
            <a:r>
              <a:rPr lang="en-GB" baseline="0" dirty="0" smtClean="0"/>
              <a:t>.</a:t>
            </a:r>
            <a:endParaRPr lang="en-GB" b="1"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endParaRPr lang="en-GB"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GB" b="1" baseline="0" dirty="0" smtClean="0"/>
              <a:t>In </a:t>
            </a:r>
            <a:r>
              <a:rPr lang="en-GB" b="1" baseline="0" dirty="0" err="1" smtClean="0"/>
              <a:t>occasione</a:t>
            </a:r>
            <a:r>
              <a:rPr lang="en-GB" b="1" baseline="0" dirty="0" smtClean="0"/>
              <a:t> </a:t>
            </a:r>
            <a:r>
              <a:rPr lang="en-GB" b="1" baseline="0" dirty="0" err="1" smtClean="0"/>
              <a:t>dell’Assemblea</a:t>
            </a:r>
            <a:r>
              <a:rPr lang="en-GB" b="1" baseline="0" dirty="0" smtClean="0"/>
              <a:t> </a:t>
            </a:r>
            <a:r>
              <a:rPr lang="en-GB" b="1" baseline="0" dirty="0" err="1" smtClean="0"/>
              <a:t>nazionale</a:t>
            </a:r>
            <a:r>
              <a:rPr lang="en-GB" b="1" baseline="0" dirty="0" smtClean="0"/>
              <a:t> del </a:t>
            </a:r>
            <a:r>
              <a:rPr lang="en-GB" b="1" baseline="0" dirty="0" err="1" smtClean="0"/>
              <a:t>Volontariato</a:t>
            </a:r>
            <a:r>
              <a:rPr lang="en-GB" b="1" baseline="0" dirty="0" smtClean="0"/>
              <a:t> (28-30 </a:t>
            </a:r>
            <a:r>
              <a:rPr lang="en-GB" b="1" baseline="0" dirty="0" err="1" smtClean="0"/>
              <a:t>Ottobre</a:t>
            </a:r>
            <a:r>
              <a:rPr lang="en-GB" b="1" baseline="0" dirty="0" smtClean="0"/>
              <a:t> 2016), è </a:t>
            </a:r>
            <a:r>
              <a:rPr lang="en-GB" b="1" baseline="0" dirty="0" err="1" smtClean="0"/>
              <a:t>stato</a:t>
            </a:r>
            <a:r>
              <a:rPr lang="en-GB" b="1" baseline="0" dirty="0" smtClean="0"/>
              <a:t> </a:t>
            </a:r>
            <a:r>
              <a:rPr lang="en-GB" b="1" baseline="0" dirty="0" err="1" smtClean="0"/>
              <a:t>lanciato</a:t>
            </a:r>
            <a:r>
              <a:rPr lang="en-GB" b="1" baseline="0" dirty="0" smtClean="0"/>
              <a:t> </a:t>
            </a:r>
            <a:r>
              <a:rPr lang="en-GB" b="1" baseline="0" dirty="0" err="1" smtClean="0"/>
              <a:t>il</a:t>
            </a:r>
            <a:r>
              <a:rPr lang="en-GB" b="1" baseline="0" dirty="0" smtClean="0"/>
              <a:t> </a:t>
            </a:r>
            <a:r>
              <a:rPr lang="en-GB" b="1" baseline="0" dirty="0" err="1" smtClean="0"/>
              <a:t>gruppo</a:t>
            </a:r>
            <a:r>
              <a:rPr lang="en-GB" b="1" baseline="0" dirty="0" smtClean="0"/>
              <a:t> </a:t>
            </a:r>
            <a:r>
              <a:rPr lang="en-GB" b="1" baseline="0" dirty="0" err="1" smtClean="0"/>
              <a:t>giovani</a:t>
            </a:r>
            <a:r>
              <a:rPr lang="en-GB" b="1" baseline="0" dirty="0" smtClean="0"/>
              <a:t> </a:t>
            </a:r>
            <a:r>
              <a:rPr lang="en-GB" b="1" baseline="0" dirty="0" err="1" smtClean="0"/>
              <a:t>nazionale</a:t>
            </a:r>
            <a:r>
              <a:rPr lang="en-GB" b="1" baseline="0" dirty="0" smtClean="0"/>
              <a:t>, WWF </a:t>
            </a:r>
            <a:r>
              <a:rPr lang="en-GB" b="1" baseline="0" dirty="0" err="1" smtClean="0"/>
              <a:t>YOUng</a:t>
            </a:r>
            <a:r>
              <a:rPr lang="en-GB" b="1" baseline="0" dirty="0" smtClean="0"/>
              <a:t>, </a:t>
            </a:r>
            <a:r>
              <a:rPr lang="en-GB" b="1" baseline="0" dirty="0" err="1" smtClean="0"/>
              <a:t>che</a:t>
            </a:r>
            <a:r>
              <a:rPr lang="en-GB" b="1" baseline="0" dirty="0" smtClean="0"/>
              <a:t> </a:t>
            </a:r>
            <a:r>
              <a:rPr lang="en-GB" b="1" baseline="0" dirty="0" err="1" smtClean="0"/>
              <a:t>sta</a:t>
            </a:r>
            <a:r>
              <a:rPr lang="en-GB" b="1" baseline="0" dirty="0" smtClean="0"/>
              <a:t> </a:t>
            </a:r>
            <a:r>
              <a:rPr lang="en-GB" b="1" baseline="0" dirty="0" err="1" smtClean="0"/>
              <a:t>coinvolgendo</a:t>
            </a:r>
            <a:r>
              <a:rPr lang="en-GB" b="1" baseline="0" dirty="0" smtClean="0"/>
              <a:t> </a:t>
            </a:r>
            <a:r>
              <a:rPr lang="en-GB" b="1" baseline="0" dirty="0" err="1" smtClean="0"/>
              <a:t>giovani</a:t>
            </a:r>
            <a:r>
              <a:rPr lang="en-GB" b="1" baseline="0" dirty="0" smtClean="0"/>
              <a:t> </a:t>
            </a:r>
            <a:r>
              <a:rPr lang="en-GB" b="1" baseline="0" dirty="0" err="1" smtClean="0"/>
              <a:t>nell’impegno</a:t>
            </a:r>
            <a:r>
              <a:rPr lang="en-GB" b="1" baseline="0" dirty="0" smtClean="0"/>
              <a:t> per la </a:t>
            </a:r>
            <a:r>
              <a:rPr lang="en-GB" b="1" baseline="0" dirty="0" err="1" smtClean="0"/>
              <a:t>biodiversità</a:t>
            </a:r>
            <a:r>
              <a:rPr lang="en-GB" b="1" baseline="0" dirty="0" smtClean="0"/>
              <a:t>, </a:t>
            </a:r>
            <a:r>
              <a:rPr lang="en-GB" b="1" baseline="0" dirty="0" err="1" smtClean="0"/>
              <a:t>portando</a:t>
            </a:r>
            <a:r>
              <a:rPr lang="en-GB" b="1" baseline="0" dirty="0" smtClean="0"/>
              <a:t> </a:t>
            </a:r>
            <a:r>
              <a:rPr lang="en-GB" b="1" baseline="0" dirty="0" err="1" smtClean="0"/>
              <a:t>innovazione</a:t>
            </a:r>
            <a:r>
              <a:rPr lang="en-GB" b="1" baseline="0" dirty="0" smtClean="0"/>
              <a:t> e </a:t>
            </a:r>
            <a:r>
              <a:rPr lang="en-GB" b="1" baseline="0" dirty="0" err="1" smtClean="0"/>
              <a:t>contributo</a:t>
            </a:r>
            <a:r>
              <a:rPr lang="en-GB" b="1" baseline="0" dirty="0" smtClean="0"/>
              <a:t> al WWF Italia. Il </a:t>
            </a:r>
            <a:r>
              <a:rPr lang="en-GB" b="1" baseline="0" dirty="0" err="1" smtClean="0"/>
              <a:t>gruppo</a:t>
            </a:r>
            <a:r>
              <a:rPr lang="en-GB" b="1" baseline="0" dirty="0" smtClean="0"/>
              <a:t> è </a:t>
            </a:r>
            <a:r>
              <a:rPr lang="en-GB" b="1" baseline="0" dirty="0" err="1" smtClean="0"/>
              <a:t>stato</a:t>
            </a:r>
            <a:r>
              <a:rPr lang="en-GB" b="1" baseline="0" dirty="0" smtClean="0"/>
              <a:t> </a:t>
            </a:r>
            <a:r>
              <a:rPr lang="en-GB" b="1" baseline="0" dirty="0" err="1" smtClean="0"/>
              <a:t>particolarmente</a:t>
            </a:r>
            <a:r>
              <a:rPr lang="en-GB" b="1" baseline="0" dirty="0" smtClean="0"/>
              <a:t> </a:t>
            </a:r>
            <a:r>
              <a:rPr lang="en-GB" b="1" baseline="0" dirty="0" err="1" smtClean="0"/>
              <a:t>sostenuto</a:t>
            </a:r>
            <a:r>
              <a:rPr lang="en-GB" b="1" baseline="0" dirty="0" smtClean="0"/>
              <a:t> </a:t>
            </a:r>
            <a:r>
              <a:rPr lang="en-GB" b="1" baseline="0" dirty="0" err="1" smtClean="0"/>
              <a:t>dalla</a:t>
            </a:r>
            <a:r>
              <a:rPr lang="en-GB" b="1" baseline="0" dirty="0" smtClean="0"/>
              <a:t> </a:t>
            </a:r>
            <a:r>
              <a:rPr lang="en-GB" b="1" baseline="0" dirty="0" err="1" smtClean="0"/>
              <a:t>Presidente</a:t>
            </a:r>
            <a:r>
              <a:rPr lang="en-GB" b="1" baseline="0" dirty="0" smtClean="0"/>
              <a:t> Donatella Bianchi </a:t>
            </a:r>
            <a:r>
              <a:rPr lang="en-GB" b="1" baseline="0" dirty="0" err="1" smtClean="0"/>
              <a:t>che</a:t>
            </a:r>
            <a:r>
              <a:rPr lang="en-GB" b="1" baseline="0" dirty="0" smtClean="0"/>
              <a:t> ha </a:t>
            </a:r>
            <a:r>
              <a:rPr lang="en-GB" b="1" baseline="0" dirty="0" err="1" smtClean="0"/>
              <a:t>sempre</a:t>
            </a:r>
            <a:r>
              <a:rPr lang="en-GB" b="1" baseline="0" dirty="0" smtClean="0"/>
              <a:t> </a:t>
            </a:r>
            <a:r>
              <a:rPr lang="en-GB" b="1" baseline="0" dirty="0" err="1" smtClean="0"/>
              <a:t>agito</a:t>
            </a:r>
            <a:r>
              <a:rPr lang="en-GB" b="1" baseline="0" dirty="0" smtClean="0"/>
              <a:t> </a:t>
            </a:r>
            <a:r>
              <a:rPr lang="en-GB" b="1" baseline="0" dirty="0" err="1" smtClean="0"/>
              <a:t>ricordando</a:t>
            </a:r>
            <a:r>
              <a:rPr lang="en-GB" b="1" baseline="0" dirty="0" smtClean="0"/>
              <a:t> </a:t>
            </a:r>
            <a:r>
              <a:rPr lang="en-GB" b="1" baseline="0" dirty="0" err="1" smtClean="0"/>
              <a:t>il</a:t>
            </a:r>
            <a:r>
              <a:rPr lang="en-GB" b="1" baseline="0" dirty="0" smtClean="0"/>
              <a:t> </a:t>
            </a:r>
            <a:r>
              <a:rPr lang="en-GB" b="1" baseline="0" dirty="0" err="1" smtClean="0"/>
              <a:t>ruolo</a:t>
            </a:r>
            <a:r>
              <a:rPr lang="en-GB" b="1" baseline="0" dirty="0" smtClean="0"/>
              <a:t> e </a:t>
            </a:r>
            <a:r>
              <a:rPr lang="en-GB" b="1" baseline="0" dirty="0" err="1" smtClean="0"/>
              <a:t>l’importanza</a:t>
            </a:r>
            <a:r>
              <a:rPr lang="en-GB" b="1" baseline="0" dirty="0" smtClean="0"/>
              <a:t> </a:t>
            </a:r>
            <a:r>
              <a:rPr lang="en-GB" b="1" baseline="0" dirty="0" err="1" smtClean="0"/>
              <a:t>delle</a:t>
            </a:r>
            <a:r>
              <a:rPr lang="en-GB" b="1" baseline="0" dirty="0" smtClean="0"/>
              <a:t> </a:t>
            </a:r>
            <a:r>
              <a:rPr lang="en-GB" b="1" baseline="0" dirty="0" err="1" smtClean="0"/>
              <a:t>nuove</a:t>
            </a:r>
            <a:r>
              <a:rPr lang="en-GB" b="1" baseline="0" dirty="0" smtClean="0"/>
              <a:t> </a:t>
            </a:r>
            <a:r>
              <a:rPr lang="en-GB" b="1" baseline="0" dirty="0" err="1" smtClean="0"/>
              <a:t>generazioni</a:t>
            </a:r>
            <a:r>
              <a:rPr lang="en-GB" b="1" baseline="0" dirty="0" smtClean="0"/>
              <a:t>. Per </a:t>
            </a:r>
            <a:r>
              <a:rPr lang="en-GB" b="1" baseline="0" dirty="0" err="1" smtClean="0"/>
              <a:t>informazioni</a:t>
            </a:r>
            <a:r>
              <a:rPr lang="en-GB" b="1" baseline="0" dirty="0" smtClean="0"/>
              <a:t>: </a:t>
            </a:r>
            <a:r>
              <a:rPr lang="en-GB" b="1" baseline="0" dirty="0" err="1" smtClean="0"/>
              <a:t>scrivere</a:t>
            </a:r>
            <a:r>
              <a:rPr lang="en-GB" b="1" baseline="0" dirty="0" smtClean="0"/>
              <a:t> al </a:t>
            </a:r>
            <a:r>
              <a:rPr lang="en-GB" b="1" baseline="0" dirty="0" err="1" smtClean="0"/>
              <a:t>coordinatore</a:t>
            </a:r>
            <a:r>
              <a:rPr lang="en-GB" b="1" baseline="0" dirty="0" smtClean="0"/>
              <a:t>, Marco </a:t>
            </a:r>
            <a:r>
              <a:rPr lang="en-GB" b="1" baseline="0" dirty="0" err="1" smtClean="0"/>
              <a:t>Galaverni</a:t>
            </a:r>
            <a:r>
              <a:rPr lang="en-GB" b="1" baseline="0" dirty="0" smtClean="0"/>
              <a:t> (m.galaverni@wwf.it) o al </a:t>
            </a:r>
            <a:r>
              <a:rPr lang="en-GB" b="1" baseline="0" dirty="0" err="1" smtClean="0"/>
              <a:t>gruppo</a:t>
            </a:r>
            <a:r>
              <a:rPr lang="en-GB" b="1" baseline="0" dirty="0" smtClean="0"/>
              <a:t> FB WF </a:t>
            </a:r>
            <a:r>
              <a:rPr lang="en-GB" b="1" baseline="0" dirty="0" err="1" smtClean="0"/>
              <a:t>YOUng</a:t>
            </a:r>
            <a:r>
              <a:rPr lang="en-GB" b="1" baseline="0" dirty="0" smtClean="0"/>
              <a:t> (WWF </a:t>
            </a:r>
            <a:r>
              <a:rPr lang="en-GB" b="1" baseline="0" dirty="0" err="1" smtClean="0"/>
              <a:t>YOUng</a:t>
            </a:r>
            <a:r>
              <a:rPr lang="en-GB" b="1" baseline="0" dirty="0" smtClean="0"/>
              <a:t> (https://it-it.facebook.com/WWFYOUng/).</a:t>
            </a:r>
            <a:endParaRPr lang="en-GB" b="1" dirty="0" smtClean="0"/>
          </a:p>
          <a:p>
            <a:endParaRPr lang="en-GB" b="1" baseline="0" dirty="0" smtClean="0"/>
          </a:p>
          <a:p>
            <a:r>
              <a:rPr lang="en-GB" baseline="0" dirty="0" err="1" smtClean="0"/>
              <a:t>Importante</a:t>
            </a:r>
            <a:r>
              <a:rPr lang="en-GB" baseline="0" dirty="0" smtClean="0"/>
              <a:t> </a:t>
            </a:r>
            <a:r>
              <a:rPr lang="en-GB" baseline="0" dirty="0" err="1" smtClean="0"/>
              <a:t>tratto</a:t>
            </a:r>
            <a:r>
              <a:rPr lang="en-GB" baseline="0" dirty="0" smtClean="0"/>
              <a:t> </a:t>
            </a:r>
            <a:r>
              <a:rPr lang="en-GB" baseline="0" dirty="0" err="1" smtClean="0"/>
              <a:t>dell’azione</a:t>
            </a:r>
            <a:r>
              <a:rPr lang="en-GB" baseline="0" dirty="0" smtClean="0"/>
              <a:t> </a:t>
            </a:r>
            <a:r>
              <a:rPr lang="en-GB" baseline="0" dirty="0" err="1" smtClean="0"/>
              <a:t>attuale</a:t>
            </a:r>
            <a:r>
              <a:rPr lang="en-GB" baseline="0" dirty="0" smtClean="0"/>
              <a:t> del WWF Italia è </a:t>
            </a:r>
            <a:r>
              <a:rPr lang="en-GB" baseline="0" dirty="0" err="1" smtClean="0"/>
              <a:t>quello</a:t>
            </a:r>
            <a:r>
              <a:rPr lang="en-GB" baseline="0" dirty="0" smtClean="0"/>
              <a:t> </a:t>
            </a:r>
            <a:r>
              <a:rPr lang="en-GB" baseline="0" dirty="0" err="1" smtClean="0"/>
              <a:t>relativo</a:t>
            </a:r>
            <a:r>
              <a:rPr lang="en-GB" baseline="0" dirty="0" smtClean="0"/>
              <a:t> </a:t>
            </a:r>
            <a:r>
              <a:rPr lang="en-GB" baseline="0" dirty="0" err="1" smtClean="0"/>
              <a:t>all’attività</a:t>
            </a:r>
            <a:r>
              <a:rPr lang="en-GB" baseline="0" dirty="0" smtClean="0"/>
              <a:t> </a:t>
            </a:r>
            <a:r>
              <a:rPr lang="en-GB" baseline="0" dirty="0" err="1" smtClean="0"/>
              <a:t>educativa</a:t>
            </a:r>
            <a:r>
              <a:rPr lang="en-GB" baseline="0" dirty="0" smtClean="0"/>
              <a:t>, </a:t>
            </a:r>
            <a:r>
              <a:rPr lang="en-GB" baseline="0" dirty="0" err="1" smtClean="0"/>
              <a:t>formativa</a:t>
            </a:r>
            <a:r>
              <a:rPr lang="en-GB" baseline="0" dirty="0" smtClean="0"/>
              <a:t>  econ </a:t>
            </a:r>
            <a:r>
              <a:rPr lang="en-GB" baseline="0" dirty="0" err="1" smtClean="0"/>
              <a:t>i</a:t>
            </a:r>
            <a:r>
              <a:rPr lang="en-GB" baseline="0" dirty="0" smtClean="0"/>
              <a:t> </a:t>
            </a:r>
            <a:r>
              <a:rPr lang="en-GB" baseline="0" dirty="0" err="1" smtClean="0"/>
              <a:t>giovani</a:t>
            </a:r>
            <a:r>
              <a:rPr lang="en-GB" baseline="0" dirty="0" smtClean="0"/>
              <a:t> in </a:t>
            </a:r>
            <a:r>
              <a:rPr lang="en-GB" baseline="0" dirty="0" err="1" smtClean="0"/>
              <a:t>generale</a:t>
            </a:r>
            <a:r>
              <a:rPr lang="en-GB" baseline="0" dirty="0" smtClean="0"/>
              <a:t>. </a:t>
            </a:r>
          </a:p>
          <a:p>
            <a:r>
              <a:rPr lang="en-GB" baseline="0" dirty="0" smtClean="0"/>
              <a:t>Il WWF in Italia ha “</a:t>
            </a:r>
            <a:r>
              <a:rPr lang="en-GB" baseline="0" dirty="0" err="1" smtClean="0"/>
              <a:t>fatto</a:t>
            </a:r>
            <a:r>
              <a:rPr lang="en-GB" baseline="0" dirty="0" smtClean="0"/>
              <a:t>” la </a:t>
            </a:r>
            <a:r>
              <a:rPr lang="en-GB" baseline="0" dirty="0" err="1" smtClean="0"/>
              <a:t>storia</a:t>
            </a:r>
            <a:r>
              <a:rPr lang="en-GB" baseline="0" dirty="0" smtClean="0"/>
              <a:t> </a:t>
            </a:r>
            <a:r>
              <a:rPr lang="en-GB" baseline="0" dirty="0" err="1" smtClean="0"/>
              <a:t>dell’educazione</a:t>
            </a:r>
            <a:r>
              <a:rPr lang="en-GB" baseline="0" dirty="0" smtClean="0"/>
              <a:t> </a:t>
            </a:r>
            <a:r>
              <a:rPr lang="en-GB" baseline="0" dirty="0" err="1" smtClean="0"/>
              <a:t>ambientale</a:t>
            </a:r>
            <a:r>
              <a:rPr lang="en-GB" baseline="0" dirty="0" smtClean="0"/>
              <a:t> in Italia </a:t>
            </a:r>
            <a:r>
              <a:rPr lang="en-GB" baseline="0" dirty="0" err="1" smtClean="0"/>
              <a:t>sia</a:t>
            </a:r>
            <a:r>
              <a:rPr lang="en-GB" baseline="0" dirty="0" smtClean="0"/>
              <a:t> per </a:t>
            </a:r>
            <a:r>
              <a:rPr lang="en-GB" baseline="0" dirty="0" err="1" smtClean="0"/>
              <a:t>quanto</a:t>
            </a:r>
            <a:r>
              <a:rPr lang="en-GB" baseline="0" dirty="0" smtClean="0"/>
              <a:t> </a:t>
            </a:r>
            <a:r>
              <a:rPr lang="en-GB" baseline="0" dirty="0" err="1" smtClean="0"/>
              <a:t>riguarda</a:t>
            </a:r>
            <a:r>
              <a:rPr lang="en-GB" baseline="0" dirty="0" smtClean="0"/>
              <a:t> </a:t>
            </a:r>
            <a:r>
              <a:rPr lang="en-GB" baseline="0" dirty="0" err="1" smtClean="0"/>
              <a:t>il</a:t>
            </a:r>
            <a:r>
              <a:rPr lang="en-GB" baseline="0" dirty="0" smtClean="0"/>
              <a:t> </a:t>
            </a:r>
            <a:r>
              <a:rPr lang="en-GB" baseline="0" dirty="0" err="1" smtClean="0"/>
              <a:t>coinvolgimento</a:t>
            </a:r>
            <a:r>
              <a:rPr lang="en-GB" baseline="0" dirty="0" smtClean="0"/>
              <a:t> </a:t>
            </a:r>
            <a:r>
              <a:rPr lang="en-GB" baseline="0" dirty="0" err="1" smtClean="0"/>
              <a:t>delle</a:t>
            </a:r>
            <a:r>
              <a:rPr lang="en-GB" baseline="0" dirty="0" smtClean="0"/>
              <a:t> </a:t>
            </a:r>
            <a:r>
              <a:rPr lang="en-GB" baseline="0" dirty="0" err="1" smtClean="0"/>
              <a:t>scuole</a:t>
            </a:r>
            <a:r>
              <a:rPr lang="en-GB" baseline="0" dirty="0" smtClean="0"/>
              <a:t> </a:t>
            </a:r>
            <a:r>
              <a:rPr lang="en-GB" baseline="0" dirty="0" err="1" smtClean="0"/>
              <a:t>sia</a:t>
            </a:r>
            <a:r>
              <a:rPr lang="en-GB" baseline="0" dirty="0" smtClean="0"/>
              <a:t> per </a:t>
            </a:r>
            <a:r>
              <a:rPr lang="en-GB" baseline="0" dirty="0" err="1" smtClean="0"/>
              <a:t>quanto</a:t>
            </a:r>
            <a:r>
              <a:rPr lang="en-GB" baseline="0" dirty="0" smtClean="0"/>
              <a:t> </a:t>
            </a:r>
            <a:r>
              <a:rPr lang="en-GB" baseline="0" dirty="0" err="1" smtClean="0"/>
              <a:t>riguarda</a:t>
            </a:r>
            <a:r>
              <a:rPr lang="en-GB" baseline="0" dirty="0" smtClean="0"/>
              <a:t> </a:t>
            </a:r>
            <a:r>
              <a:rPr lang="en-GB" baseline="0" dirty="0" err="1" smtClean="0"/>
              <a:t>l’educazione</a:t>
            </a:r>
            <a:r>
              <a:rPr lang="en-GB" baseline="0" dirty="0" smtClean="0"/>
              <a:t> </a:t>
            </a:r>
            <a:r>
              <a:rPr lang="en-GB" baseline="0" dirty="0" err="1" smtClean="0"/>
              <a:t>informale</a:t>
            </a:r>
            <a:r>
              <a:rPr lang="en-GB" baseline="0" dirty="0" smtClean="0"/>
              <a:t> (</a:t>
            </a:r>
            <a:r>
              <a:rPr lang="en-GB" baseline="0" dirty="0" err="1" smtClean="0"/>
              <a:t>campi</a:t>
            </a:r>
            <a:r>
              <a:rPr lang="en-GB" baseline="0" dirty="0" smtClean="0"/>
              <a:t>, </a:t>
            </a:r>
            <a:r>
              <a:rPr lang="en-GB" baseline="0" dirty="0" err="1" smtClean="0"/>
              <a:t>vacanze</a:t>
            </a:r>
            <a:r>
              <a:rPr lang="en-GB" baseline="0" dirty="0" smtClean="0"/>
              <a:t>, etc) </a:t>
            </a:r>
            <a:r>
              <a:rPr lang="en-GB" baseline="0" dirty="0" err="1" smtClean="0"/>
              <a:t>sia</a:t>
            </a:r>
            <a:r>
              <a:rPr lang="en-GB" baseline="0" dirty="0" smtClean="0"/>
              <a:t> dal </a:t>
            </a:r>
            <a:r>
              <a:rPr lang="en-GB" baseline="0" dirty="0" err="1" smtClean="0"/>
              <a:t>punto</a:t>
            </a:r>
            <a:r>
              <a:rPr lang="en-GB" baseline="0" dirty="0" smtClean="0"/>
              <a:t> di vista </a:t>
            </a:r>
            <a:r>
              <a:rPr lang="en-GB" baseline="0" dirty="0" err="1" smtClean="0"/>
              <a:t>della</a:t>
            </a:r>
            <a:r>
              <a:rPr lang="en-GB" baseline="0" dirty="0" smtClean="0"/>
              <a:t> </a:t>
            </a:r>
            <a:r>
              <a:rPr lang="en-GB" baseline="0" dirty="0" err="1" smtClean="0"/>
              <a:t>partecipazione</a:t>
            </a:r>
            <a:r>
              <a:rPr lang="en-GB" baseline="0" dirty="0" smtClean="0"/>
              <a:t> </a:t>
            </a:r>
            <a:r>
              <a:rPr lang="en-GB" baseline="0" dirty="0" err="1" smtClean="0"/>
              <a:t>dei</a:t>
            </a:r>
            <a:r>
              <a:rPr lang="en-GB" baseline="0" dirty="0" smtClean="0"/>
              <a:t> </a:t>
            </a:r>
            <a:r>
              <a:rPr lang="en-GB" baseline="0" dirty="0" err="1" smtClean="0"/>
              <a:t>cittadini</a:t>
            </a:r>
            <a:r>
              <a:rPr lang="en-GB" baseline="0" dirty="0" smtClean="0"/>
              <a:t>, </a:t>
            </a:r>
            <a:r>
              <a:rPr lang="en-GB" baseline="0" dirty="0" err="1" smtClean="0"/>
              <a:t>aspetti</a:t>
            </a:r>
            <a:r>
              <a:rPr lang="en-GB" baseline="0" dirty="0" smtClean="0"/>
              <a:t> </a:t>
            </a:r>
            <a:r>
              <a:rPr lang="en-GB" baseline="0" dirty="0" err="1" smtClean="0"/>
              <a:t>significativi</a:t>
            </a:r>
            <a:r>
              <a:rPr lang="en-GB" baseline="0" dirty="0" smtClean="0"/>
              <a:t> </a:t>
            </a:r>
            <a:r>
              <a:rPr lang="en-GB" baseline="0" dirty="0" err="1" smtClean="0"/>
              <a:t>della</a:t>
            </a:r>
            <a:r>
              <a:rPr lang="en-GB" baseline="0" dirty="0" smtClean="0"/>
              <a:t> governance (</a:t>
            </a:r>
            <a:r>
              <a:rPr lang="en-GB" baseline="0" dirty="0" err="1" smtClean="0"/>
              <a:t>uno</a:t>
            </a:r>
            <a:r>
              <a:rPr lang="en-GB" baseline="0" dirty="0" smtClean="0"/>
              <a:t> </a:t>
            </a:r>
            <a:r>
              <a:rPr lang="en-GB" baseline="0" dirty="0" err="1" smtClean="0"/>
              <a:t>dei</a:t>
            </a:r>
            <a:r>
              <a:rPr lang="en-GB" baseline="0" dirty="0" smtClean="0"/>
              <a:t> 9 </a:t>
            </a:r>
            <a:r>
              <a:rPr lang="en-GB" baseline="0" dirty="0" err="1" smtClean="0"/>
              <a:t>nuovi</a:t>
            </a:r>
            <a:r>
              <a:rPr lang="en-GB" baseline="0" dirty="0" smtClean="0"/>
              <a:t> goal </a:t>
            </a:r>
            <a:r>
              <a:rPr lang="en-GB" baseline="0" dirty="0" err="1" smtClean="0"/>
              <a:t>internazionali</a:t>
            </a:r>
            <a:r>
              <a:rPr lang="en-GB" baseline="0" dirty="0" smtClean="0"/>
              <a:t>). </a:t>
            </a:r>
          </a:p>
          <a:p>
            <a:r>
              <a:rPr lang="en-GB" baseline="0" dirty="0" err="1" smtClean="0"/>
              <a:t>Attualmente</a:t>
            </a:r>
            <a:r>
              <a:rPr lang="en-GB" baseline="0" dirty="0" smtClean="0"/>
              <a:t>, </a:t>
            </a:r>
            <a:r>
              <a:rPr lang="en-GB" baseline="0" dirty="0" err="1" smtClean="0"/>
              <a:t>anche</a:t>
            </a:r>
            <a:r>
              <a:rPr lang="en-GB" baseline="0" dirty="0" smtClean="0"/>
              <a:t> a </a:t>
            </a:r>
            <a:r>
              <a:rPr lang="en-GB" baseline="0" dirty="0" err="1" smtClean="0"/>
              <a:t>livello</a:t>
            </a:r>
            <a:r>
              <a:rPr lang="en-GB" baseline="0" dirty="0" smtClean="0"/>
              <a:t> del network </a:t>
            </a:r>
            <a:r>
              <a:rPr lang="en-GB" baseline="0" dirty="0" err="1" smtClean="0"/>
              <a:t>internazionale</a:t>
            </a:r>
            <a:r>
              <a:rPr lang="en-GB" baseline="0" dirty="0" smtClean="0"/>
              <a:t>, è </a:t>
            </a:r>
            <a:r>
              <a:rPr lang="en-GB" baseline="0" dirty="0" err="1" smtClean="0"/>
              <a:t>tornata</a:t>
            </a:r>
            <a:r>
              <a:rPr lang="en-GB" baseline="0" dirty="0" smtClean="0"/>
              <a:t> </a:t>
            </a:r>
            <a:r>
              <a:rPr lang="en-GB" baseline="0" dirty="0" err="1" smtClean="0"/>
              <a:t>prioritaria</a:t>
            </a:r>
            <a:r>
              <a:rPr lang="en-GB" baseline="0" dirty="0" smtClean="0"/>
              <a:t> </a:t>
            </a:r>
            <a:r>
              <a:rPr lang="en-GB" baseline="0" dirty="0" err="1" smtClean="0"/>
              <a:t>l’azione</a:t>
            </a:r>
            <a:r>
              <a:rPr lang="en-GB" baseline="0" dirty="0" smtClean="0"/>
              <a:t> </a:t>
            </a:r>
            <a:r>
              <a:rPr lang="en-GB" baseline="0" dirty="0" err="1" smtClean="0"/>
              <a:t>educativa</a:t>
            </a:r>
            <a:r>
              <a:rPr lang="en-GB" baseline="0" dirty="0" smtClean="0"/>
              <a:t> e </a:t>
            </a:r>
            <a:r>
              <a:rPr lang="en-GB" baseline="0" dirty="0" err="1" smtClean="0"/>
              <a:t>formativa</a:t>
            </a:r>
            <a:r>
              <a:rPr lang="en-GB" baseline="0" dirty="0" smtClean="0"/>
              <a:t>.</a:t>
            </a:r>
          </a:p>
          <a:p>
            <a:endParaRPr lang="en-GB" dirty="0"/>
          </a:p>
        </p:txBody>
      </p:sp>
      <p:sp>
        <p:nvSpPr>
          <p:cNvPr id="4" name="Slide Number Placeholder 3"/>
          <p:cNvSpPr>
            <a:spLocks noGrp="1"/>
          </p:cNvSpPr>
          <p:nvPr>
            <p:ph type="sldNum" sz="quarter" idx="10"/>
          </p:nvPr>
        </p:nvSpPr>
        <p:spPr/>
        <p:txBody>
          <a:bodyPr/>
          <a:lstStyle/>
          <a:p>
            <a:pPr>
              <a:defRPr/>
            </a:pPr>
            <a:fld id="{3D95D17E-4558-4982-A717-275996F5AB6C}" type="slidenum">
              <a:rPr lang="en-IE" smtClean="0"/>
              <a:pPr>
                <a:defRPr/>
              </a:pPr>
              <a:t>40</a:t>
            </a:fld>
            <a:endParaRPr lang="en-IE"/>
          </a:p>
        </p:txBody>
      </p:sp>
    </p:spTree>
    <p:extLst>
      <p:ext uri="{BB962C8B-B14F-4D97-AF65-F5344CB8AC3E}">
        <p14:creationId xmlns:p14="http://schemas.microsoft.com/office/powerpoint/2010/main" val="18151146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Descrizione diapositiva 34-42: </a:t>
            </a:r>
            <a:r>
              <a:rPr lang="en-GB" b="1" baseline="0" dirty="0" smtClean="0"/>
              <a:t>Di </a:t>
            </a:r>
            <a:r>
              <a:rPr lang="en-GB" b="1" baseline="0" dirty="0" err="1" smtClean="0"/>
              <a:t>cosa</a:t>
            </a:r>
            <a:r>
              <a:rPr lang="en-GB" b="1" baseline="0" dirty="0" smtClean="0"/>
              <a:t> </a:t>
            </a:r>
            <a:r>
              <a:rPr lang="en-GB" b="1" baseline="0" dirty="0" err="1" smtClean="0"/>
              <a:t>si</a:t>
            </a:r>
            <a:r>
              <a:rPr lang="en-GB" b="1" baseline="0" dirty="0" smtClean="0"/>
              <a:t> </a:t>
            </a:r>
            <a:r>
              <a:rPr lang="en-GB" b="1" baseline="0" dirty="0" err="1" smtClean="0"/>
              <a:t>occupa</a:t>
            </a:r>
            <a:r>
              <a:rPr lang="en-GB" b="1" baseline="0" dirty="0" smtClean="0"/>
              <a:t> </a:t>
            </a:r>
            <a:r>
              <a:rPr lang="en-GB" b="1" baseline="0" dirty="0" err="1" smtClean="0"/>
              <a:t>il</a:t>
            </a:r>
            <a:r>
              <a:rPr lang="en-GB" b="1" baseline="0" dirty="0" smtClean="0"/>
              <a:t> WWF Italia </a:t>
            </a:r>
            <a:r>
              <a:rPr lang="en-GB" b="1" baseline="0" dirty="0" err="1" smtClean="0"/>
              <a:t>prioritariamente</a:t>
            </a:r>
            <a:r>
              <a:rPr lang="en-GB" b="1" baseline="0" dirty="0" smtClean="0"/>
              <a:t>? </a:t>
            </a:r>
            <a:r>
              <a:rPr lang="en-GB" b="1" baseline="0" dirty="0" err="1" smtClean="0"/>
              <a:t>Alcuni</a:t>
            </a:r>
            <a:r>
              <a:rPr lang="en-GB" b="1" baseline="0" dirty="0" smtClean="0"/>
              <a:t> </a:t>
            </a:r>
            <a:r>
              <a:rPr lang="en-GB" b="1" baseline="0" dirty="0" err="1" smtClean="0"/>
              <a:t>esempi</a:t>
            </a:r>
            <a:endParaRPr lang="it-IT" dirty="0" smtClean="0"/>
          </a:p>
          <a:p>
            <a:endParaRPr lang="it-IT" b="1" dirty="0" smtClean="0"/>
          </a:p>
          <a:p>
            <a:r>
              <a:rPr lang="it-IT" b="1" dirty="0" smtClean="0"/>
              <a:t>Come lavora il</a:t>
            </a:r>
            <a:r>
              <a:rPr lang="it-IT" b="1" baseline="0" dirty="0" smtClean="0"/>
              <a:t> WWF Italia? </a:t>
            </a:r>
            <a:endParaRPr lang="it-IT" b="1" dirty="0" smtClean="0"/>
          </a:p>
          <a:p>
            <a:endParaRPr lang="it-IT" dirty="0" smtClean="0"/>
          </a:p>
          <a:p>
            <a:r>
              <a:rPr lang="it-IT" dirty="0" smtClean="0"/>
              <a:t>Il WWF Italia (come il Network WWF Internazionale) </a:t>
            </a:r>
            <a:r>
              <a:rPr lang="it-IT" b="1" dirty="0" smtClean="0"/>
              <a:t>lavora con i cittadini, con le comunità, con le scuole, con i media, con le istituzioni (campagne, </a:t>
            </a:r>
            <a:r>
              <a:rPr lang="it-IT" b="1" dirty="0" err="1" smtClean="0"/>
              <a:t>policy&amp;advocacy</a:t>
            </a:r>
            <a:r>
              <a:rPr lang="it-IT" b="1" dirty="0" smtClean="0"/>
              <a:t>,</a:t>
            </a:r>
            <a:r>
              <a:rPr lang="it-IT" b="1" baseline="0" dirty="0" smtClean="0"/>
              <a:t> relazioni istituzionali a tutti i livelli) e </a:t>
            </a:r>
            <a:r>
              <a:rPr lang="it-IT" b="1" dirty="0" smtClean="0"/>
              <a:t>con</a:t>
            </a:r>
            <a:r>
              <a:rPr lang="it-IT" b="1" baseline="0" dirty="0" smtClean="0"/>
              <a:t> le aziende</a:t>
            </a:r>
            <a:r>
              <a:rPr lang="it-IT" baseline="0" dirty="0" smtClean="0"/>
              <a:t> in partenariato e con alleanze finalizzate a rendere più sostenibili le filiere produttive. Ovviamente il WWF Italia opera una selezione molto severa nella scelta delle aziende con le quali collaborare sia dal punto di vista del prodotto dell’azienda sia da quella della reputazione pubblica della stessa.</a:t>
            </a:r>
            <a:endParaRPr lang="it-IT" dirty="0" smtClean="0"/>
          </a:p>
          <a:p>
            <a:endParaRPr lang="it-IT" dirty="0" smtClean="0"/>
          </a:p>
          <a:p>
            <a:r>
              <a:rPr lang="it-IT" dirty="0" smtClean="0"/>
              <a:t>Nella diapositiva successiva vi è il link al video </a:t>
            </a:r>
            <a:r>
              <a:rPr lang="it-IT" b="1" dirty="0" err="1" smtClean="0"/>
              <a:t>Together</a:t>
            </a:r>
            <a:r>
              <a:rPr lang="it-IT" b="1" dirty="0" smtClean="0"/>
              <a:t> </a:t>
            </a:r>
            <a:r>
              <a:rPr lang="it-IT" b="1" dirty="0" err="1" smtClean="0"/>
              <a:t>Possible</a:t>
            </a:r>
            <a:r>
              <a:rPr lang="it-IT" dirty="0" smtClean="0"/>
              <a:t>:</a:t>
            </a:r>
            <a:r>
              <a:rPr lang="it-IT" baseline="0" dirty="0" smtClean="0"/>
              <a:t> recente slogan del Network WWF a livello internazionale il cui messaggio è sintetizzato nel fatto che tutti devono partecipare al cambiamento e che insieme a tutti gli attori della società possono unire le forze e raggiungere gli obiettivi di tutela della biodiversità e del raggiungimento della sostenibilità che ci siamo prefissati.</a:t>
            </a:r>
            <a:endParaRPr lang="it-IT" dirty="0"/>
          </a:p>
        </p:txBody>
      </p:sp>
      <p:sp>
        <p:nvSpPr>
          <p:cNvPr id="4" name="Segnaposto numero diapositiva 3"/>
          <p:cNvSpPr>
            <a:spLocks noGrp="1"/>
          </p:cNvSpPr>
          <p:nvPr>
            <p:ph type="sldNum" sz="quarter" idx="10"/>
          </p:nvPr>
        </p:nvSpPr>
        <p:spPr/>
        <p:txBody>
          <a:bodyPr/>
          <a:lstStyle/>
          <a:p>
            <a:fld id="{59DE7926-7100-402B-AE87-7A4E71113B73}" type="slidenum">
              <a:rPr lang="it-IT" smtClean="0">
                <a:solidFill>
                  <a:prstClr val="black"/>
                </a:solidFill>
              </a:rPr>
              <a:pPr/>
              <a:t>41</a:t>
            </a:fld>
            <a:endParaRPr lang="it-IT">
              <a:solidFill>
                <a:prstClr val="black"/>
              </a:solidFill>
            </a:endParaRPr>
          </a:p>
        </p:txBody>
      </p:sp>
    </p:spTree>
    <p:extLst>
      <p:ext uri="{BB962C8B-B14F-4D97-AF65-F5344CB8AC3E}">
        <p14:creationId xmlns:p14="http://schemas.microsoft.com/office/powerpoint/2010/main" val="2524140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baseline="0" dirty="0" smtClean="0"/>
              <a:t>In questa diapositiva è stato caricato il video del WWF Internazionale ispirato allo slogan “</a:t>
            </a:r>
            <a:r>
              <a:rPr lang="it-IT" baseline="0" dirty="0" err="1" smtClean="0"/>
              <a:t>Together</a:t>
            </a:r>
            <a:r>
              <a:rPr lang="it-IT" baseline="0" dirty="0" smtClean="0"/>
              <a:t> </a:t>
            </a:r>
            <a:r>
              <a:rPr lang="it-IT" baseline="0" dirty="0" err="1" smtClean="0"/>
              <a:t>Possible</a:t>
            </a:r>
            <a:r>
              <a:rPr lang="it-IT" baseline="0" dirty="0" smtClean="0"/>
              <a:t>”, ossia “</a:t>
            </a:r>
            <a:r>
              <a:rPr lang="it-IT" b="1" baseline="0" dirty="0" smtClean="0"/>
              <a:t>Insieme è possibile</a:t>
            </a:r>
            <a:r>
              <a:rPr lang="it-IT" baseline="0" dirty="0" smtClean="0"/>
              <a:t>” che invita alla collaborazione e cooperazione per salvare insieme la Natura. </a:t>
            </a:r>
          </a:p>
          <a:p>
            <a:r>
              <a:rPr lang="it-IT" baseline="0" dirty="0" smtClean="0"/>
              <a:t>Il video è disponibile su </a:t>
            </a:r>
            <a:r>
              <a:rPr lang="it-IT" baseline="0" dirty="0" err="1" smtClean="0"/>
              <a:t>YouTube</a:t>
            </a:r>
            <a:r>
              <a:rPr lang="it-IT" baseline="0" dirty="0" smtClean="0"/>
              <a:t> ed è stato inserito in questa diapositiva: è sufficiente cliccare due volte al centro del riquadro nero.</a:t>
            </a:r>
          </a:p>
          <a:p>
            <a:r>
              <a:rPr lang="it-IT" baseline="0" dirty="0" smtClean="0"/>
              <a:t>Accertarsi che il volume delle casse del computer sia adeguato per la grandezza della platea.</a:t>
            </a:r>
            <a:endParaRPr lang="it-IT" dirty="0"/>
          </a:p>
        </p:txBody>
      </p:sp>
      <p:sp>
        <p:nvSpPr>
          <p:cNvPr id="4" name="Segnaposto numero diapositiva 3"/>
          <p:cNvSpPr>
            <a:spLocks noGrp="1"/>
          </p:cNvSpPr>
          <p:nvPr>
            <p:ph type="sldNum" sz="quarter" idx="10"/>
          </p:nvPr>
        </p:nvSpPr>
        <p:spPr/>
        <p:txBody>
          <a:bodyPr/>
          <a:lstStyle/>
          <a:p>
            <a:pPr>
              <a:defRPr/>
            </a:pPr>
            <a:fld id="{3D95D17E-4558-4982-A717-275996F5AB6C}" type="slidenum">
              <a:rPr lang="en-IE" smtClean="0"/>
              <a:pPr>
                <a:defRPr/>
              </a:pPr>
              <a:t>42</a:t>
            </a:fld>
            <a:endParaRPr lang="en-IE"/>
          </a:p>
        </p:txBody>
      </p:sp>
    </p:spTree>
    <p:extLst>
      <p:ext uri="{BB962C8B-B14F-4D97-AF65-F5344CB8AC3E}">
        <p14:creationId xmlns:p14="http://schemas.microsoft.com/office/powerpoint/2010/main" val="2660125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Descrizione</a:t>
            </a:r>
            <a:r>
              <a:rPr lang="en-GB" dirty="0" smtClean="0"/>
              <a:t> </a:t>
            </a:r>
            <a:r>
              <a:rPr lang="en-GB" dirty="0" err="1" smtClean="0"/>
              <a:t>diapositiva</a:t>
            </a:r>
            <a:r>
              <a:rPr lang="en-GB" baseline="0" dirty="0" smtClean="0"/>
              <a:t> 34-40: </a:t>
            </a:r>
            <a:r>
              <a:rPr lang="en-GB" b="1" baseline="0" dirty="0" smtClean="0"/>
              <a:t>Di </a:t>
            </a:r>
            <a:r>
              <a:rPr lang="en-GB" b="1" baseline="0" dirty="0" err="1" smtClean="0"/>
              <a:t>cosa</a:t>
            </a:r>
            <a:r>
              <a:rPr lang="en-GB" b="1" baseline="0" dirty="0" smtClean="0"/>
              <a:t> </a:t>
            </a:r>
            <a:r>
              <a:rPr lang="en-GB" b="1" baseline="0" dirty="0" err="1" smtClean="0"/>
              <a:t>si</a:t>
            </a:r>
            <a:r>
              <a:rPr lang="en-GB" b="1" baseline="0" dirty="0" smtClean="0"/>
              <a:t> </a:t>
            </a:r>
            <a:r>
              <a:rPr lang="en-GB" b="1" baseline="0" dirty="0" err="1" smtClean="0"/>
              <a:t>occupa</a:t>
            </a:r>
            <a:r>
              <a:rPr lang="en-GB" b="1" baseline="0" dirty="0" smtClean="0"/>
              <a:t> </a:t>
            </a:r>
            <a:r>
              <a:rPr lang="en-GB" b="1" baseline="0" dirty="0" err="1" smtClean="0"/>
              <a:t>il</a:t>
            </a:r>
            <a:r>
              <a:rPr lang="en-GB" b="1" baseline="0" dirty="0" smtClean="0"/>
              <a:t> WWF Italia </a:t>
            </a:r>
            <a:r>
              <a:rPr lang="en-GB" b="1" baseline="0" dirty="0" err="1" smtClean="0"/>
              <a:t>prioritariamente</a:t>
            </a:r>
            <a:r>
              <a:rPr lang="en-GB" b="1" baseline="0" dirty="0" smtClean="0"/>
              <a:t>? </a:t>
            </a:r>
            <a:r>
              <a:rPr lang="en-GB" b="1" baseline="0" dirty="0" err="1" smtClean="0"/>
              <a:t>Alcuni</a:t>
            </a:r>
            <a:r>
              <a:rPr lang="en-GB" b="1" baseline="0" dirty="0" smtClean="0"/>
              <a:t> </a:t>
            </a:r>
            <a:r>
              <a:rPr lang="en-GB" b="1" baseline="0" dirty="0" err="1" smtClean="0"/>
              <a:t>esempi</a:t>
            </a:r>
            <a:endParaRPr lang="en-GB" baseline="0" dirty="0" smtClean="0"/>
          </a:p>
          <a:p>
            <a:endParaRPr lang="en-GB" baseline="0" dirty="0" smtClean="0"/>
          </a:p>
          <a:p>
            <a:r>
              <a:rPr lang="en-GB" b="1" baseline="0" dirty="0" smtClean="0"/>
              <a:t>Come </a:t>
            </a:r>
            <a:r>
              <a:rPr lang="en-GB" b="1" baseline="0" dirty="0" err="1" smtClean="0"/>
              <a:t>il</a:t>
            </a:r>
            <a:r>
              <a:rPr lang="en-GB" b="1" baseline="0" dirty="0" smtClean="0"/>
              <a:t> WWF Italia </a:t>
            </a:r>
            <a:r>
              <a:rPr lang="en-GB" b="1" baseline="0" dirty="0" err="1" smtClean="0"/>
              <a:t>impegna</a:t>
            </a:r>
            <a:r>
              <a:rPr lang="en-GB" b="1" baseline="0" dirty="0" smtClean="0"/>
              <a:t> le </a:t>
            </a:r>
            <a:r>
              <a:rPr lang="en-GB" b="1" baseline="0" dirty="0" err="1" smtClean="0"/>
              <a:t>risorse</a:t>
            </a:r>
            <a:r>
              <a:rPr lang="en-GB" b="1" baseline="0" dirty="0" smtClean="0"/>
              <a:t>?</a:t>
            </a:r>
          </a:p>
          <a:p>
            <a:endParaRPr lang="en-GB" baseline="0" dirty="0" smtClean="0"/>
          </a:p>
          <a:p>
            <a:r>
              <a:rPr lang="en-GB" baseline="0" dirty="0" smtClean="0"/>
              <a:t>Uno </a:t>
            </a:r>
            <a:r>
              <a:rPr lang="en-GB" baseline="0" dirty="0" err="1" smtClean="0"/>
              <a:t>dei</a:t>
            </a:r>
            <a:r>
              <a:rPr lang="en-GB" baseline="0" dirty="0" smtClean="0"/>
              <a:t> </a:t>
            </a:r>
            <a:r>
              <a:rPr lang="en-GB" baseline="0" dirty="0" err="1" smtClean="0"/>
              <a:t>temi</a:t>
            </a:r>
            <a:r>
              <a:rPr lang="en-GB" baseline="0" dirty="0" smtClean="0"/>
              <a:t> </a:t>
            </a:r>
            <a:r>
              <a:rPr lang="en-GB" baseline="0" dirty="0" err="1" smtClean="0"/>
              <a:t>più</a:t>
            </a:r>
            <a:r>
              <a:rPr lang="en-GB" baseline="0" dirty="0" smtClean="0"/>
              <a:t> </a:t>
            </a:r>
            <a:r>
              <a:rPr lang="en-GB" baseline="0" dirty="0" err="1" smtClean="0"/>
              <a:t>rilevanti</a:t>
            </a:r>
            <a:r>
              <a:rPr lang="en-GB" baseline="0" dirty="0" smtClean="0"/>
              <a:t> </a:t>
            </a:r>
            <a:r>
              <a:rPr lang="en-GB" baseline="0" dirty="0" err="1" smtClean="0"/>
              <a:t>rispetto</a:t>
            </a:r>
            <a:r>
              <a:rPr lang="en-GB" baseline="0" dirty="0" smtClean="0"/>
              <a:t> </a:t>
            </a:r>
            <a:r>
              <a:rPr lang="en-GB" baseline="0" dirty="0" err="1" smtClean="0"/>
              <a:t>ai</a:t>
            </a:r>
            <a:r>
              <a:rPr lang="en-GB" baseline="0" dirty="0" smtClean="0"/>
              <a:t> </a:t>
            </a:r>
            <a:r>
              <a:rPr lang="en-GB" baseline="0" dirty="0" err="1" smtClean="0"/>
              <a:t>quali</a:t>
            </a:r>
            <a:r>
              <a:rPr lang="en-GB" baseline="0" dirty="0" smtClean="0"/>
              <a:t> la </a:t>
            </a:r>
            <a:r>
              <a:rPr lang="en-GB" baseline="0" dirty="0" err="1" smtClean="0"/>
              <a:t>società</a:t>
            </a:r>
            <a:r>
              <a:rPr lang="en-GB" baseline="0" dirty="0" smtClean="0"/>
              <a:t> </a:t>
            </a:r>
            <a:r>
              <a:rPr lang="en-GB" baseline="0" dirty="0" err="1" smtClean="0"/>
              <a:t>civile</a:t>
            </a:r>
            <a:r>
              <a:rPr lang="en-GB" baseline="0" dirty="0" smtClean="0"/>
              <a:t> </a:t>
            </a:r>
            <a:r>
              <a:rPr lang="en-GB" baseline="0" dirty="0" err="1" smtClean="0"/>
              <a:t>organizzata</a:t>
            </a:r>
            <a:r>
              <a:rPr lang="en-GB" baseline="0" dirty="0" smtClean="0"/>
              <a:t> </a:t>
            </a:r>
            <a:r>
              <a:rPr lang="en-GB" baseline="0" dirty="0" err="1" smtClean="0"/>
              <a:t>si</a:t>
            </a:r>
            <a:r>
              <a:rPr lang="en-GB" baseline="0" dirty="0" smtClean="0"/>
              <a:t> </a:t>
            </a:r>
            <a:r>
              <a:rPr lang="en-GB" baseline="0" dirty="0" err="1" smtClean="0"/>
              <a:t>sta</a:t>
            </a:r>
            <a:r>
              <a:rPr lang="en-GB" baseline="0" dirty="0" smtClean="0"/>
              <a:t> </a:t>
            </a:r>
            <a:r>
              <a:rPr lang="en-GB" baseline="0" dirty="0" err="1" smtClean="0"/>
              <a:t>impegnando</a:t>
            </a:r>
            <a:r>
              <a:rPr lang="en-GB" baseline="0" dirty="0" smtClean="0"/>
              <a:t> </a:t>
            </a:r>
            <a:r>
              <a:rPr lang="en-GB" baseline="0" dirty="0" err="1" smtClean="0"/>
              <a:t>riguarda</a:t>
            </a:r>
            <a:r>
              <a:rPr lang="en-GB" baseline="0" dirty="0" smtClean="0"/>
              <a:t> la </a:t>
            </a:r>
            <a:r>
              <a:rPr lang="en-GB" baseline="0" dirty="0" err="1" smtClean="0"/>
              <a:t>cosiddetta</a:t>
            </a:r>
            <a:r>
              <a:rPr lang="en-GB" baseline="0" dirty="0" smtClean="0"/>
              <a:t> “</a:t>
            </a:r>
            <a:r>
              <a:rPr lang="en-GB" b="1" baseline="0" dirty="0" smtClean="0"/>
              <a:t>accountability</a:t>
            </a:r>
            <a:r>
              <a:rPr lang="en-GB" baseline="0" dirty="0" smtClean="0"/>
              <a:t>” (o </a:t>
            </a:r>
            <a:r>
              <a:rPr lang="en-GB" baseline="0" dirty="0" err="1" smtClean="0"/>
              <a:t>trasparenza</a:t>
            </a:r>
            <a:r>
              <a:rPr lang="en-GB" baseline="0" dirty="0" smtClean="0"/>
              <a:t> e </a:t>
            </a:r>
            <a:r>
              <a:rPr lang="en-GB" baseline="0" dirty="0" err="1" smtClean="0"/>
              <a:t>rendicontabilità</a:t>
            </a:r>
            <a:r>
              <a:rPr lang="en-GB" baseline="0" dirty="0" smtClean="0"/>
              <a:t> </a:t>
            </a:r>
            <a:r>
              <a:rPr lang="en-GB" baseline="0" dirty="0" err="1" smtClean="0"/>
              <a:t>della</a:t>
            </a:r>
            <a:r>
              <a:rPr lang="en-GB" baseline="0" dirty="0" smtClean="0"/>
              <a:t> </a:t>
            </a:r>
            <a:r>
              <a:rPr lang="en-GB" baseline="0" dirty="0" err="1" smtClean="0"/>
              <a:t>propria</a:t>
            </a:r>
            <a:r>
              <a:rPr lang="en-GB" baseline="0" dirty="0" smtClean="0"/>
              <a:t> </a:t>
            </a:r>
            <a:r>
              <a:rPr lang="en-GB" baseline="0" dirty="0" err="1" smtClean="0"/>
              <a:t>azione</a:t>
            </a:r>
            <a:r>
              <a:rPr lang="en-GB" baseline="0" dirty="0" smtClean="0"/>
              <a:t> </a:t>
            </a:r>
            <a:r>
              <a:rPr lang="en-GB" baseline="0" dirty="0" err="1" smtClean="0"/>
              <a:t>nei</a:t>
            </a:r>
            <a:r>
              <a:rPr lang="en-GB" baseline="0" dirty="0" smtClean="0"/>
              <a:t> </a:t>
            </a:r>
            <a:r>
              <a:rPr lang="en-GB" baseline="0" dirty="0" err="1" smtClean="0"/>
              <a:t>confronti</a:t>
            </a:r>
            <a:r>
              <a:rPr lang="en-GB" baseline="0" dirty="0" smtClean="0"/>
              <a:t> </a:t>
            </a:r>
            <a:r>
              <a:rPr lang="en-GB" baseline="0" dirty="0" err="1" smtClean="0"/>
              <a:t>di</a:t>
            </a:r>
            <a:r>
              <a:rPr lang="en-GB" baseline="0" dirty="0" smtClean="0"/>
              <a:t> </a:t>
            </a:r>
            <a:r>
              <a:rPr lang="en-GB" baseline="0" dirty="0" err="1" smtClean="0"/>
              <a:t>tutti</a:t>
            </a:r>
            <a:r>
              <a:rPr lang="en-GB" baseline="0" dirty="0" smtClean="0"/>
              <a:t> </a:t>
            </a:r>
            <a:r>
              <a:rPr lang="en-GB" baseline="0" dirty="0" err="1" smtClean="0"/>
              <a:t>gli</a:t>
            </a:r>
            <a:r>
              <a:rPr lang="en-GB" baseline="0" dirty="0" smtClean="0"/>
              <a:t> </a:t>
            </a:r>
            <a:r>
              <a:rPr lang="en-GB" baseline="0" dirty="0" err="1" smtClean="0"/>
              <a:t>attori</a:t>
            </a:r>
            <a:r>
              <a:rPr lang="en-GB" baseline="0" dirty="0" smtClean="0"/>
              <a:t> (</a:t>
            </a:r>
            <a:r>
              <a:rPr lang="en-GB" baseline="0" dirty="0" err="1" smtClean="0"/>
              <a:t>cittadini</a:t>
            </a:r>
            <a:r>
              <a:rPr lang="en-GB" baseline="0" dirty="0" smtClean="0"/>
              <a:t>, </a:t>
            </a:r>
            <a:r>
              <a:rPr lang="en-GB" baseline="0" dirty="0" err="1" smtClean="0"/>
              <a:t>istituzioni</a:t>
            </a:r>
            <a:r>
              <a:rPr lang="en-GB" baseline="0" dirty="0" smtClean="0"/>
              <a:t>, etc). </a:t>
            </a:r>
            <a:r>
              <a:rPr lang="en-GB" baseline="0" dirty="0" err="1" smtClean="0"/>
              <a:t>Dal</a:t>
            </a:r>
            <a:r>
              <a:rPr lang="en-GB" baseline="0" dirty="0" smtClean="0"/>
              <a:t> 2013 </a:t>
            </a:r>
            <a:r>
              <a:rPr lang="en-GB" baseline="0" dirty="0" err="1" smtClean="0"/>
              <a:t>il</a:t>
            </a:r>
            <a:r>
              <a:rPr lang="en-GB" baseline="0" dirty="0" smtClean="0"/>
              <a:t> </a:t>
            </a:r>
            <a:r>
              <a:rPr lang="en-GB" baseline="0" dirty="0" err="1" smtClean="0"/>
              <a:t>nuovo</a:t>
            </a:r>
            <a:r>
              <a:rPr lang="en-GB" baseline="0" dirty="0" smtClean="0"/>
              <a:t> </a:t>
            </a:r>
            <a:r>
              <a:rPr lang="en-GB" baseline="0" dirty="0" err="1" smtClean="0"/>
              <a:t>Statuto</a:t>
            </a:r>
            <a:r>
              <a:rPr lang="en-GB" baseline="0" dirty="0" smtClean="0"/>
              <a:t> del WWF </a:t>
            </a:r>
            <a:r>
              <a:rPr lang="en-GB" baseline="0" dirty="0" err="1" smtClean="0"/>
              <a:t>pertanto</a:t>
            </a:r>
            <a:r>
              <a:rPr lang="en-GB" baseline="0" dirty="0" smtClean="0"/>
              <a:t> ha </a:t>
            </a:r>
            <a:r>
              <a:rPr lang="en-GB" baseline="0" dirty="0" err="1" smtClean="0"/>
              <a:t>introdotto</a:t>
            </a:r>
            <a:r>
              <a:rPr lang="en-GB" baseline="0" dirty="0" smtClean="0"/>
              <a:t> </a:t>
            </a:r>
            <a:r>
              <a:rPr lang="en-GB" baseline="0" dirty="0" err="1" smtClean="0"/>
              <a:t>il</a:t>
            </a:r>
            <a:r>
              <a:rPr lang="en-GB" baseline="0" dirty="0" smtClean="0"/>
              <a:t> </a:t>
            </a:r>
            <a:r>
              <a:rPr lang="en-GB" b="1" baseline="0" dirty="0" err="1" smtClean="0"/>
              <a:t>Bilancio</a:t>
            </a:r>
            <a:r>
              <a:rPr lang="en-GB" b="1" baseline="0" dirty="0" smtClean="0"/>
              <a:t> </a:t>
            </a:r>
            <a:r>
              <a:rPr lang="en-GB" b="1" baseline="0" dirty="0" err="1" smtClean="0"/>
              <a:t>di</a:t>
            </a:r>
            <a:r>
              <a:rPr lang="en-GB" b="1" baseline="0" dirty="0" smtClean="0"/>
              <a:t> </a:t>
            </a:r>
            <a:r>
              <a:rPr lang="en-GB" b="1" baseline="0" dirty="0" err="1" smtClean="0"/>
              <a:t>missione</a:t>
            </a:r>
            <a:r>
              <a:rPr lang="en-GB" b="1" baseline="0" dirty="0" smtClean="0"/>
              <a:t> </a:t>
            </a:r>
            <a:r>
              <a:rPr lang="en-GB" b="1" baseline="0" dirty="0" err="1" smtClean="0"/>
              <a:t>annuale</a:t>
            </a:r>
            <a:r>
              <a:rPr lang="en-GB" b="1" baseline="0" dirty="0" smtClean="0"/>
              <a:t> </a:t>
            </a:r>
            <a:r>
              <a:rPr lang="en-GB" baseline="0" dirty="0" err="1" smtClean="0"/>
              <a:t>che</a:t>
            </a:r>
            <a:r>
              <a:rPr lang="en-GB" baseline="0" dirty="0" smtClean="0"/>
              <a:t> </a:t>
            </a:r>
            <a:r>
              <a:rPr lang="en-GB" baseline="0" dirty="0" err="1" smtClean="0"/>
              <a:t>viene</a:t>
            </a:r>
            <a:r>
              <a:rPr lang="en-GB" baseline="0" dirty="0" smtClean="0"/>
              <a:t> </a:t>
            </a:r>
            <a:r>
              <a:rPr lang="en-GB" baseline="0" dirty="0" err="1" smtClean="0"/>
              <a:t>presentato</a:t>
            </a:r>
            <a:r>
              <a:rPr lang="en-GB" baseline="0" dirty="0" smtClean="0"/>
              <a:t> e </a:t>
            </a:r>
            <a:r>
              <a:rPr lang="en-GB" baseline="0" dirty="0" err="1" smtClean="0"/>
              <a:t>approvato</a:t>
            </a:r>
            <a:r>
              <a:rPr lang="en-GB" baseline="0" dirty="0" smtClean="0"/>
              <a:t> </a:t>
            </a:r>
            <a:r>
              <a:rPr lang="en-GB" baseline="0" dirty="0" err="1" smtClean="0"/>
              <a:t>insieme</a:t>
            </a:r>
            <a:r>
              <a:rPr lang="en-GB" baseline="0" dirty="0" smtClean="0"/>
              <a:t> al </a:t>
            </a:r>
            <a:r>
              <a:rPr lang="en-GB" baseline="0" dirty="0" err="1" smtClean="0"/>
              <a:t>Bilancio</a:t>
            </a:r>
            <a:r>
              <a:rPr lang="en-GB" baseline="0" dirty="0" smtClean="0"/>
              <a:t>. Si </a:t>
            </a:r>
            <a:r>
              <a:rPr lang="en-GB" baseline="0" dirty="0" err="1" smtClean="0"/>
              <a:t>tratta</a:t>
            </a:r>
            <a:r>
              <a:rPr lang="en-GB" baseline="0" dirty="0" smtClean="0"/>
              <a:t> </a:t>
            </a:r>
            <a:r>
              <a:rPr lang="en-GB" baseline="0" dirty="0" err="1" smtClean="0"/>
              <a:t>di</a:t>
            </a:r>
            <a:r>
              <a:rPr lang="en-GB" baseline="0" dirty="0" smtClean="0"/>
              <a:t> un </a:t>
            </a:r>
            <a:r>
              <a:rPr lang="en-GB" baseline="0" dirty="0" err="1" smtClean="0"/>
              <a:t>documento</a:t>
            </a:r>
            <a:r>
              <a:rPr lang="en-GB" baseline="0" dirty="0" smtClean="0"/>
              <a:t> </a:t>
            </a:r>
            <a:r>
              <a:rPr lang="en-GB" baseline="0" dirty="0" err="1" smtClean="0"/>
              <a:t>pubblico</a:t>
            </a:r>
            <a:r>
              <a:rPr lang="en-GB" baseline="0" dirty="0" smtClean="0"/>
              <a:t> </a:t>
            </a:r>
            <a:r>
              <a:rPr lang="en-GB" baseline="0" dirty="0" err="1" smtClean="0"/>
              <a:t>che</a:t>
            </a:r>
            <a:r>
              <a:rPr lang="en-GB" baseline="0" dirty="0" smtClean="0"/>
              <a:t> </a:t>
            </a:r>
            <a:r>
              <a:rPr lang="en-GB" baseline="0" dirty="0" err="1" smtClean="0"/>
              <a:t>racconta</a:t>
            </a:r>
            <a:r>
              <a:rPr lang="en-GB" baseline="0" dirty="0" smtClean="0"/>
              <a:t> </a:t>
            </a:r>
            <a:r>
              <a:rPr lang="en-GB" baseline="0" dirty="0" err="1" smtClean="0"/>
              <a:t>l’attività</a:t>
            </a:r>
            <a:r>
              <a:rPr lang="en-GB" baseline="0" dirty="0" smtClean="0"/>
              <a:t> </a:t>
            </a:r>
            <a:r>
              <a:rPr lang="en-GB" baseline="0" dirty="0" err="1" smtClean="0"/>
              <a:t>delll’Associazione</a:t>
            </a:r>
            <a:r>
              <a:rPr lang="en-GB" baseline="0" dirty="0" smtClean="0"/>
              <a:t> </a:t>
            </a:r>
            <a:r>
              <a:rPr lang="en-GB" baseline="0" dirty="0" err="1" smtClean="0"/>
              <a:t>dell’anno</a:t>
            </a:r>
            <a:r>
              <a:rPr lang="en-GB" baseline="0" dirty="0" smtClean="0"/>
              <a:t> </a:t>
            </a:r>
            <a:r>
              <a:rPr lang="en-GB" baseline="0" dirty="0" err="1" smtClean="0"/>
              <a:t>precedente</a:t>
            </a:r>
            <a:r>
              <a:rPr lang="en-GB" baseline="0" dirty="0" smtClean="0"/>
              <a:t>, </a:t>
            </a:r>
            <a:r>
              <a:rPr lang="en-GB" baseline="0" dirty="0" err="1" smtClean="0"/>
              <a:t>rendiconta</a:t>
            </a:r>
            <a:r>
              <a:rPr lang="en-GB" baseline="0" dirty="0" smtClean="0"/>
              <a:t> </a:t>
            </a:r>
            <a:r>
              <a:rPr lang="en-GB" baseline="0" dirty="0" err="1" smtClean="0"/>
              <a:t>gli</a:t>
            </a:r>
            <a:r>
              <a:rPr lang="en-GB" baseline="0" dirty="0" smtClean="0"/>
              <a:t> </a:t>
            </a:r>
            <a:r>
              <a:rPr lang="en-GB" baseline="0" dirty="0" err="1" smtClean="0"/>
              <a:t>obiettivi</a:t>
            </a:r>
            <a:r>
              <a:rPr lang="en-GB" baseline="0" dirty="0" smtClean="0"/>
              <a:t> </a:t>
            </a:r>
            <a:r>
              <a:rPr lang="en-GB" baseline="0" dirty="0" err="1" smtClean="0"/>
              <a:t>raggiunti</a:t>
            </a:r>
            <a:r>
              <a:rPr lang="en-GB" baseline="0" dirty="0" smtClean="0"/>
              <a:t> e </a:t>
            </a:r>
            <a:r>
              <a:rPr lang="en-GB" baseline="0" dirty="0" err="1" smtClean="0"/>
              <a:t>illustra</a:t>
            </a:r>
            <a:r>
              <a:rPr lang="en-GB" baseline="0" dirty="0" smtClean="0"/>
              <a:t> </a:t>
            </a:r>
            <a:r>
              <a:rPr lang="en-GB" baseline="0" dirty="0" err="1" smtClean="0"/>
              <a:t>il</a:t>
            </a:r>
            <a:r>
              <a:rPr lang="en-GB" baseline="0" dirty="0" smtClean="0"/>
              <a:t> </a:t>
            </a:r>
            <a:r>
              <a:rPr lang="en-GB" baseline="0" dirty="0" err="1" smtClean="0"/>
              <a:t>bilancio</a:t>
            </a:r>
            <a:r>
              <a:rPr lang="en-GB" baseline="0" dirty="0" smtClean="0"/>
              <a:t> (</a:t>
            </a:r>
            <a:r>
              <a:rPr lang="en-GB" baseline="0" dirty="0" err="1" smtClean="0"/>
              <a:t>disponibile</a:t>
            </a:r>
            <a:r>
              <a:rPr lang="en-GB" baseline="0" dirty="0" smtClean="0"/>
              <a:t> </a:t>
            </a:r>
            <a:r>
              <a:rPr lang="en-GB" baseline="0" dirty="0" err="1" smtClean="0"/>
              <a:t>sul</a:t>
            </a:r>
            <a:r>
              <a:rPr lang="en-GB" baseline="0" dirty="0" smtClean="0"/>
              <a:t> </a:t>
            </a:r>
            <a:r>
              <a:rPr lang="en-GB" baseline="0" dirty="0" err="1" smtClean="0"/>
              <a:t>sito</a:t>
            </a:r>
            <a:r>
              <a:rPr lang="en-GB" baseline="0" dirty="0" smtClean="0"/>
              <a:t> internet WWF).</a:t>
            </a:r>
          </a:p>
          <a:p>
            <a:r>
              <a:rPr lang="en-GB" baseline="0" dirty="0" smtClean="0"/>
              <a:t>Il </a:t>
            </a:r>
            <a:r>
              <a:rPr lang="en-GB" baseline="0" dirty="0" err="1" smtClean="0"/>
              <a:t>grafico</a:t>
            </a:r>
            <a:r>
              <a:rPr lang="en-GB" baseline="0" dirty="0" smtClean="0"/>
              <a:t> </a:t>
            </a:r>
            <a:r>
              <a:rPr lang="en-GB" baseline="0" dirty="0" err="1" smtClean="0"/>
              <a:t>riportato</a:t>
            </a:r>
            <a:r>
              <a:rPr lang="en-GB" baseline="0" dirty="0" smtClean="0"/>
              <a:t> </a:t>
            </a:r>
            <a:r>
              <a:rPr lang="en-GB" baseline="0" dirty="0" err="1" smtClean="0"/>
              <a:t>nella</a:t>
            </a:r>
            <a:r>
              <a:rPr lang="en-GB" baseline="0" dirty="0" smtClean="0"/>
              <a:t> slide è </a:t>
            </a:r>
            <a:r>
              <a:rPr lang="en-GB" baseline="0" dirty="0" err="1" smtClean="0"/>
              <a:t>presente</a:t>
            </a:r>
            <a:r>
              <a:rPr lang="en-GB" baseline="0" dirty="0" smtClean="0"/>
              <a:t> </a:t>
            </a:r>
            <a:r>
              <a:rPr lang="en-GB" baseline="0" dirty="0" err="1" smtClean="0"/>
              <a:t>nel</a:t>
            </a:r>
            <a:r>
              <a:rPr lang="en-GB" baseline="0" dirty="0" smtClean="0"/>
              <a:t> </a:t>
            </a:r>
            <a:r>
              <a:rPr lang="en-GB" baseline="0" dirty="0" err="1" smtClean="0"/>
              <a:t>Bialncio</a:t>
            </a:r>
            <a:r>
              <a:rPr lang="en-GB" baseline="0" dirty="0" smtClean="0"/>
              <a:t> </a:t>
            </a:r>
            <a:r>
              <a:rPr lang="en-GB" baseline="0" dirty="0" err="1" smtClean="0"/>
              <a:t>di</a:t>
            </a:r>
            <a:r>
              <a:rPr lang="en-GB" baseline="0" dirty="0" smtClean="0"/>
              <a:t> </a:t>
            </a:r>
            <a:r>
              <a:rPr lang="en-GB" baseline="0" dirty="0" err="1" smtClean="0"/>
              <a:t>Missione</a:t>
            </a:r>
            <a:r>
              <a:rPr lang="en-GB" baseline="0" dirty="0" smtClean="0"/>
              <a:t> 2016 e </a:t>
            </a:r>
            <a:r>
              <a:rPr lang="en-GB" baseline="0" dirty="0" err="1" smtClean="0"/>
              <a:t>mostra</a:t>
            </a:r>
            <a:r>
              <a:rPr lang="en-GB" baseline="0" dirty="0" smtClean="0"/>
              <a:t> come </a:t>
            </a:r>
            <a:r>
              <a:rPr lang="en-GB" baseline="0" dirty="0" err="1" smtClean="0"/>
              <a:t>il</a:t>
            </a:r>
            <a:r>
              <a:rPr lang="en-GB" baseline="0" dirty="0" smtClean="0"/>
              <a:t> WWF Italia </a:t>
            </a:r>
            <a:r>
              <a:rPr lang="en-GB" baseline="0" dirty="0" err="1" smtClean="0"/>
              <a:t>impegni</a:t>
            </a:r>
            <a:r>
              <a:rPr lang="en-GB" baseline="0" dirty="0" smtClean="0"/>
              <a:t> </a:t>
            </a:r>
            <a:r>
              <a:rPr lang="en-GB" baseline="0" dirty="0" err="1" smtClean="0"/>
              <a:t>il</a:t>
            </a:r>
            <a:r>
              <a:rPr lang="en-GB" baseline="0" dirty="0" smtClean="0"/>
              <a:t> 55% </a:t>
            </a:r>
            <a:r>
              <a:rPr lang="en-GB" baseline="0" dirty="0" err="1" smtClean="0"/>
              <a:t>delle</a:t>
            </a:r>
            <a:r>
              <a:rPr lang="en-GB" baseline="0" dirty="0" smtClean="0"/>
              <a:t> </a:t>
            </a:r>
            <a:r>
              <a:rPr lang="en-GB" baseline="0" dirty="0" err="1" smtClean="0"/>
              <a:t>proprie</a:t>
            </a:r>
            <a:r>
              <a:rPr lang="en-GB" baseline="0" dirty="0" smtClean="0"/>
              <a:t> </a:t>
            </a:r>
            <a:r>
              <a:rPr lang="en-GB" baseline="0" dirty="0" err="1" smtClean="0"/>
              <a:t>risorse</a:t>
            </a:r>
            <a:r>
              <a:rPr lang="en-GB" baseline="0" dirty="0" smtClean="0"/>
              <a:t> in </a:t>
            </a:r>
            <a:r>
              <a:rPr lang="en-GB" baseline="0" dirty="0" err="1" smtClean="0"/>
              <a:t>attività</a:t>
            </a:r>
            <a:r>
              <a:rPr lang="en-GB" baseline="0" dirty="0" smtClean="0"/>
              <a:t> </a:t>
            </a:r>
            <a:r>
              <a:rPr lang="en-GB" baseline="0" dirty="0" err="1" smtClean="0"/>
              <a:t>di</a:t>
            </a:r>
            <a:r>
              <a:rPr lang="en-GB" baseline="0" dirty="0" smtClean="0"/>
              <a:t> </a:t>
            </a:r>
            <a:r>
              <a:rPr lang="en-GB" baseline="0" dirty="0" err="1" smtClean="0"/>
              <a:t>Programma</a:t>
            </a:r>
            <a:r>
              <a:rPr lang="en-GB" baseline="0" dirty="0" smtClean="0"/>
              <a:t> e </a:t>
            </a:r>
            <a:r>
              <a:rPr lang="en-GB" baseline="0" dirty="0" err="1" smtClean="0"/>
              <a:t>il</a:t>
            </a:r>
            <a:r>
              <a:rPr lang="en-GB" baseline="0" dirty="0" smtClean="0"/>
              <a:t> 32% in </a:t>
            </a:r>
            <a:r>
              <a:rPr lang="en-GB" baseline="0" dirty="0" err="1" smtClean="0"/>
              <a:t>investimenti</a:t>
            </a:r>
            <a:r>
              <a:rPr lang="en-GB" baseline="0" dirty="0" smtClean="0"/>
              <a:t> per la </a:t>
            </a:r>
            <a:r>
              <a:rPr lang="en-GB" baseline="0" dirty="0" err="1" smtClean="0"/>
              <a:t>raccolta</a:t>
            </a:r>
            <a:r>
              <a:rPr lang="en-GB" baseline="0" dirty="0" smtClean="0"/>
              <a:t> </a:t>
            </a:r>
            <a:r>
              <a:rPr lang="en-GB" baseline="0" dirty="0" err="1" smtClean="0"/>
              <a:t>fondi</a:t>
            </a:r>
            <a:r>
              <a:rPr lang="en-GB" baseline="0" dirty="0" smtClean="0"/>
              <a:t>.</a:t>
            </a:r>
          </a:p>
          <a:p>
            <a:r>
              <a:rPr lang="en-GB" baseline="0" dirty="0" err="1" smtClean="0"/>
              <a:t>Tra</a:t>
            </a:r>
            <a:r>
              <a:rPr lang="en-GB" baseline="0" dirty="0" smtClean="0"/>
              <a:t> le </a:t>
            </a:r>
            <a:r>
              <a:rPr lang="en-GB" baseline="0" dirty="0" err="1" smtClean="0"/>
              <a:t>attività</a:t>
            </a:r>
            <a:r>
              <a:rPr lang="en-GB" baseline="0" dirty="0" smtClean="0"/>
              <a:t> </a:t>
            </a:r>
            <a:r>
              <a:rPr lang="en-GB" baseline="0" dirty="0" err="1" smtClean="0"/>
              <a:t>di</a:t>
            </a:r>
            <a:r>
              <a:rPr lang="en-GB" baseline="0" dirty="0" smtClean="0"/>
              <a:t> </a:t>
            </a:r>
            <a:r>
              <a:rPr lang="en-GB" baseline="0" dirty="0" err="1" smtClean="0"/>
              <a:t>programma</a:t>
            </a:r>
            <a:r>
              <a:rPr lang="en-GB" baseline="0" dirty="0" smtClean="0"/>
              <a:t>, </a:t>
            </a:r>
            <a:r>
              <a:rPr lang="en-GB" baseline="0" dirty="0" err="1" smtClean="0"/>
              <a:t>il</a:t>
            </a:r>
            <a:r>
              <a:rPr lang="en-GB" baseline="0" dirty="0" smtClean="0"/>
              <a:t> 46% è </a:t>
            </a:r>
            <a:r>
              <a:rPr lang="en-GB" baseline="0" dirty="0" err="1" smtClean="0"/>
              <a:t>destinato</a:t>
            </a:r>
            <a:r>
              <a:rPr lang="en-GB" baseline="0" dirty="0" smtClean="0"/>
              <a:t> a </a:t>
            </a:r>
            <a:r>
              <a:rPr lang="en-GB" baseline="0" dirty="0" err="1" smtClean="0"/>
              <a:t>progetti</a:t>
            </a:r>
            <a:r>
              <a:rPr lang="en-GB" baseline="0" dirty="0" smtClean="0"/>
              <a:t> </a:t>
            </a:r>
            <a:r>
              <a:rPr lang="en-GB" baseline="0" dirty="0" err="1" smtClean="0"/>
              <a:t>di</a:t>
            </a:r>
            <a:r>
              <a:rPr lang="en-GB" baseline="0" dirty="0" smtClean="0"/>
              <a:t> </a:t>
            </a:r>
            <a:r>
              <a:rPr lang="en-GB" baseline="0" dirty="0" err="1" smtClean="0"/>
              <a:t>conservazione</a:t>
            </a:r>
            <a:r>
              <a:rPr lang="en-GB" baseline="0" dirty="0" smtClean="0"/>
              <a:t>, </a:t>
            </a:r>
            <a:r>
              <a:rPr lang="en-GB" baseline="0" dirty="0" err="1" smtClean="0"/>
              <a:t>il</a:t>
            </a:r>
            <a:r>
              <a:rPr lang="en-GB" baseline="0" dirty="0" smtClean="0"/>
              <a:t> 25% a </a:t>
            </a:r>
            <a:r>
              <a:rPr lang="en-GB" baseline="0" dirty="0" err="1" smtClean="0"/>
              <a:t>progetti</a:t>
            </a:r>
            <a:r>
              <a:rPr lang="en-GB" baseline="0" dirty="0" smtClean="0"/>
              <a:t> </a:t>
            </a:r>
            <a:r>
              <a:rPr lang="en-GB" baseline="0" dirty="0" err="1" smtClean="0"/>
              <a:t>internazionali</a:t>
            </a:r>
            <a:r>
              <a:rPr lang="en-GB" baseline="0" dirty="0" smtClean="0"/>
              <a:t>, </a:t>
            </a:r>
            <a:r>
              <a:rPr lang="en-GB" baseline="0" dirty="0" err="1" smtClean="0"/>
              <a:t>il</a:t>
            </a:r>
            <a:r>
              <a:rPr lang="en-GB" baseline="0" dirty="0" smtClean="0"/>
              <a:t> 22% è </a:t>
            </a:r>
            <a:r>
              <a:rPr lang="en-GB" baseline="0" dirty="0" err="1" smtClean="0"/>
              <a:t>impegnato</a:t>
            </a:r>
            <a:r>
              <a:rPr lang="en-GB" baseline="0" dirty="0" smtClean="0"/>
              <a:t> per la </a:t>
            </a:r>
            <a:r>
              <a:rPr lang="en-GB" baseline="0" dirty="0" err="1" smtClean="0"/>
              <a:t>gestione</a:t>
            </a:r>
            <a:r>
              <a:rPr lang="en-GB" baseline="0" dirty="0" smtClean="0"/>
              <a:t> del </a:t>
            </a:r>
            <a:r>
              <a:rPr lang="en-GB" baseline="0" dirty="0" err="1" smtClean="0"/>
              <a:t>Sistema</a:t>
            </a:r>
            <a:r>
              <a:rPr lang="en-GB" baseline="0" dirty="0" smtClean="0"/>
              <a:t> </a:t>
            </a:r>
            <a:r>
              <a:rPr lang="en-GB" baseline="0" dirty="0" err="1" smtClean="0"/>
              <a:t>delle</a:t>
            </a:r>
            <a:r>
              <a:rPr lang="en-GB" baseline="0" dirty="0" smtClean="0"/>
              <a:t> </a:t>
            </a:r>
            <a:r>
              <a:rPr lang="en-GB" baseline="0" dirty="0" err="1" smtClean="0"/>
              <a:t>Oasi</a:t>
            </a:r>
            <a:r>
              <a:rPr lang="en-GB" baseline="0" dirty="0" smtClean="0"/>
              <a:t> WWF e </a:t>
            </a:r>
            <a:r>
              <a:rPr lang="en-GB" baseline="0" dirty="0" err="1" smtClean="0"/>
              <a:t>il</a:t>
            </a:r>
            <a:r>
              <a:rPr lang="en-GB" baseline="0" dirty="0" smtClean="0"/>
              <a:t> 7% per le </a:t>
            </a:r>
            <a:r>
              <a:rPr lang="en-GB" baseline="0" dirty="0" err="1" smtClean="0"/>
              <a:t>attività</a:t>
            </a:r>
            <a:r>
              <a:rPr lang="en-GB" baseline="0" dirty="0" smtClean="0"/>
              <a:t> </a:t>
            </a:r>
            <a:r>
              <a:rPr lang="en-GB" baseline="0" dirty="0" err="1" smtClean="0"/>
              <a:t>legali</a:t>
            </a:r>
            <a:r>
              <a:rPr lang="en-GB" baseline="0" dirty="0" smtClean="0"/>
              <a:t> e legislative.</a:t>
            </a:r>
          </a:p>
          <a:p>
            <a:endParaRPr lang="en-GB" baseline="0" dirty="0" smtClean="0"/>
          </a:p>
          <a:p>
            <a:r>
              <a:rPr lang="en-GB" baseline="0" dirty="0" err="1" smtClean="0"/>
              <a:t>Ovviamente</a:t>
            </a:r>
            <a:r>
              <a:rPr lang="en-GB" baseline="0" dirty="0" smtClean="0"/>
              <a:t> </a:t>
            </a:r>
            <a:r>
              <a:rPr lang="en-GB" b="1" baseline="0" dirty="0" err="1" smtClean="0"/>
              <a:t>questo</a:t>
            </a:r>
            <a:r>
              <a:rPr lang="en-GB" b="1" baseline="0" dirty="0" smtClean="0"/>
              <a:t> </a:t>
            </a:r>
            <a:r>
              <a:rPr lang="en-GB" b="1" baseline="0" dirty="0" err="1" smtClean="0"/>
              <a:t>dato</a:t>
            </a:r>
            <a:r>
              <a:rPr lang="en-GB" b="1" baseline="0" dirty="0" smtClean="0"/>
              <a:t> </a:t>
            </a:r>
            <a:r>
              <a:rPr lang="en-GB" b="1" baseline="0" dirty="0" err="1" smtClean="0"/>
              <a:t>necessita</a:t>
            </a:r>
            <a:r>
              <a:rPr lang="en-GB" b="1" baseline="0" dirty="0" smtClean="0"/>
              <a:t> </a:t>
            </a:r>
            <a:r>
              <a:rPr lang="en-GB" b="1" baseline="0" dirty="0" err="1" smtClean="0"/>
              <a:t>di</a:t>
            </a:r>
            <a:r>
              <a:rPr lang="en-GB" b="1" baseline="0" dirty="0" smtClean="0"/>
              <a:t> </a:t>
            </a:r>
            <a:r>
              <a:rPr lang="en-GB" b="1" baseline="0" dirty="0" err="1" smtClean="0"/>
              <a:t>essere</a:t>
            </a:r>
            <a:r>
              <a:rPr lang="en-GB" b="1" baseline="0" dirty="0" smtClean="0"/>
              <a:t> </a:t>
            </a:r>
            <a:r>
              <a:rPr lang="en-GB" b="1" baseline="0" dirty="0" err="1" smtClean="0"/>
              <a:t>aggiornato</a:t>
            </a:r>
            <a:r>
              <a:rPr lang="en-GB" b="1" baseline="0" dirty="0" smtClean="0"/>
              <a:t> </a:t>
            </a:r>
            <a:r>
              <a:rPr lang="en-GB" b="1" baseline="0" dirty="0" err="1" smtClean="0"/>
              <a:t>ogni</a:t>
            </a:r>
            <a:r>
              <a:rPr lang="en-GB" b="1" baseline="0" dirty="0" smtClean="0"/>
              <a:t> anno </a:t>
            </a:r>
            <a:r>
              <a:rPr lang="en-GB" baseline="0" dirty="0" smtClean="0"/>
              <a:t>(</a:t>
            </a:r>
            <a:r>
              <a:rPr lang="en-GB" baseline="0" dirty="0" err="1" smtClean="0"/>
              <a:t>solitamente</a:t>
            </a:r>
            <a:r>
              <a:rPr lang="en-GB" baseline="0" dirty="0" smtClean="0"/>
              <a:t> </a:t>
            </a:r>
            <a:r>
              <a:rPr lang="en-GB" baseline="0" dirty="0" err="1" smtClean="0"/>
              <a:t>il</a:t>
            </a:r>
            <a:r>
              <a:rPr lang="en-GB" baseline="0" dirty="0" smtClean="0"/>
              <a:t> </a:t>
            </a:r>
            <a:r>
              <a:rPr lang="en-GB" baseline="0" dirty="0" err="1" smtClean="0"/>
              <a:t>Bilancio</a:t>
            </a:r>
            <a:r>
              <a:rPr lang="en-GB" baseline="0" dirty="0" smtClean="0"/>
              <a:t> </a:t>
            </a:r>
            <a:r>
              <a:rPr lang="en-GB" baseline="0" dirty="0" err="1" smtClean="0"/>
              <a:t>di</a:t>
            </a:r>
            <a:r>
              <a:rPr lang="en-GB" baseline="0" dirty="0" smtClean="0"/>
              <a:t> </a:t>
            </a:r>
            <a:r>
              <a:rPr lang="en-GB" baseline="0" dirty="0" err="1" smtClean="0"/>
              <a:t>Missione</a:t>
            </a:r>
            <a:r>
              <a:rPr lang="en-GB" baseline="0" dirty="0" smtClean="0"/>
              <a:t> per </a:t>
            </a:r>
            <a:r>
              <a:rPr lang="en-GB" baseline="0" dirty="0" err="1" smtClean="0"/>
              <a:t>l’anno</a:t>
            </a:r>
            <a:r>
              <a:rPr lang="en-GB" baseline="0" dirty="0" smtClean="0"/>
              <a:t> </a:t>
            </a:r>
            <a:r>
              <a:rPr lang="en-GB" baseline="0" dirty="0" err="1" smtClean="0"/>
              <a:t>precedente</a:t>
            </a:r>
            <a:r>
              <a:rPr lang="en-GB" baseline="0" dirty="0" smtClean="0"/>
              <a:t> </a:t>
            </a:r>
            <a:r>
              <a:rPr lang="en-GB" baseline="0" dirty="0" err="1" smtClean="0"/>
              <a:t>viene</a:t>
            </a:r>
            <a:r>
              <a:rPr lang="en-GB" baseline="0" dirty="0" smtClean="0"/>
              <a:t> </a:t>
            </a:r>
            <a:r>
              <a:rPr lang="en-GB" baseline="0" dirty="0" err="1" smtClean="0"/>
              <a:t>pubblicato</a:t>
            </a:r>
            <a:r>
              <a:rPr lang="en-GB" baseline="0" dirty="0" smtClean="0"/>
              <a:t> in </a:t>
            </a:r>
            <a:r>
              <a:rPr lang="en-GB" baseline="0" dirty="0" err="1" smtClean="0"/>
              <a:t>aprile</a:t>
            </a:r>
            <a:r>
              <a:rPr lang="en-GB" baseline="0" dirty="0" smtClean="0"/>
              <a:t>).</a:t>
            </a:r>
          </a:p>
        </p:txBody>
      </p:sp>
      <p:sp>
        <p:nvSpPr>
          <p:cNvPr id="4" name="Slide Number Placeholder 3"/>
          <p:cNvSpPr>
            <a:spLocks noGrp="1"/>
          </p:cNvSpPr>
          <p:nvPr>
            <p:ph type="sldNum" sz="quarter" idx="10"/>
          </p:nvPr>
        </p:nvSpPr>
        <p:spPr/>
        <p:txBody>
          <a:bodyPr/>
          <a:lstStyle/>
          <a:p>
            <a:pPr>
              <a:defRPr/>
            </a:pPr>
            <a:fld id="{3D95D17E-4558-4982-A717-275996F5AB6C}" type="slidenum">
              <a:rPr lang="en-IE" smtClean="0"/>
              <a:pPr>
                <a:defRPr/>
              </a:pPr>
              <a:t>43</a:t>
            </a:fld>
            <a:endParaRPr lang="en-IE"/>
          </a:p>
        </p:txBody>
      </p:sp>
    </p:spTree>
    <p:extLst>
      <p:ext uri="{BB962C8B-B14F-4D97-AF65-F5344CB8AC3E}">
        <p14:creationId xmlns:p14="http://schemas.microsoft.com/office/powerpoint/2010/main" val="18151146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Personalizzare con</a:t>
            </a:r>
            <a:r>
              <a:rPr lang="it-IT" baseline="0" dirty="0" smtClean="0"/>
              <a:t> il nome dell’OA (dove ci sono scritte in rosso) e le varie attività e inviti alla partecipazione (se nel caso di riunioni del gruppo volontari con giorno e/o email di riferimento) e/o iniziative da promuovere con dettagli su come poter partecipare (sito internet, FB, numeri di telefono, indirizzi di posta di referenti, </a:t>
            </a:r>
            <a:r>
              <a:rPr lang="it-IT" baseline="0" dirty="0" err="1" smtClean="0"/>
              <a:t>etc</a:t>
            </a:r>
            <a:r>
              <a:rPr lang="it-IT" baseline="0" dirty="0" smtClean="0"/>
              <a:t>).</a:t>
            </a:r>
          </a:p>
          <a:p>
            <a:r>
              <a:rPr lang="it-IT" baseline="0" dirty="0" smtClean="0"/>
              <a:t>Di solito, come le OA fanno normalmente, se vi è un gruppo di possibili nuovi volontari, si prepara un foglio firme in cui si invitano i partecipanti a scrivere nome, cognome e </a:t>
            </a:r>
            <a:r>
              <a:rPr lang="it-IT" baseline="0" dirty="0" err="1" smtClean="0"/>
              <a:t>email</a:t>
            </a:r>
            <a:r>
              <a:rPr lang="it-IT" baseline="0" dirty="0" smtClean="0"/>
              <a:t>.</a:t>
            </a:r>
          </a:p>
          <a:p>
            <a:endParaRPr lang="it-IT" baseline="0" dirty="0" smtClean="0"/>
          </a:p>
        </p:txBody>
      </p:sp>
      <p:sp>
        <p:nvSpPr>
          <p:cNvPr id="4" name="Segnaposto numero diapositiva 3"/>
          <p:cNvSpPr>
            <a:spLocks noGrp="1"/>
          </p:cNvSpPr>
          <p:nvPr>
            <p:ph type="sldNum" sz="quarter" idx="10"/>
          </p:nvPr>
        </p:nvSpPr>
        <p:spPr/>
        <p:txBody>
          <a:bodyPr/>
          <a:lstStyle/>
          <a:p>
            <a:pPr>
              <a:defRPr/>
            </a:pPr>
            <a:fld id="{3D95D17E-4558-4982-A717-275996F5AB6C}" type="slidenum">
              <a:rPr lang="en-IE" smtClean="0"/>
              <a:pPr>
                <a:defRPr/>
              </a:pPr>
              <a:t>44</a:t>
            </a:fld>
            <a:endParaRPr lang="en-IE"/>
          </a:p>
        </p:txBody>
      </p:sp>
    </p:spTree>
    <p:extLst>
      <p:ext uri="{BB962C8B-B14F-4D97-AF65-F5344CB8AC3E}">
        <p14:creationId xmlns:p14="http://schemas.microsoft.com/office/powerpoint/2010/main" val="11697410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Diapositiva da personalizzare con i</a:t>
            </a:r>
            <a:r>
              <a:rPr lang="it-IT" baseline="0" dirty="0" smtClean="0"/>
              <a:t> progetti dell’OA + </a:t>
            </a:r>
            <a:r>
              <a:rPr lang="it-IT" dirty="0" smtClean="0"/>
              <a:t>Personalizzare con</a:t>
            </a:r>
            <a:r>
              <a:rPr lang="it-IT" baseline="0" dirty="0" smtClean="0"/>
              <a:t> il nome dell’OA (dove c’è scritta in rosso).</a:t>
            </a:r>
          </a:p>
          <a:p>
            <a:endParaRPr lang="it-IT"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b="1" baseline="0" dirty="0" smtClean="0"/>
              <a:t>Per </a:t>
            </a:r>
            <a:r>
              <a:rPr lang="en-US" altLang="en-US" b="1" baseline="0" dirty="0" err="1" smtClean="0"/>
              <a:t>inserire</a:t>
            </a:r>
            <a:r>
              <a:rPr lang="en-US" altLang="en-US" b="1" baseline="0" dirty="0" smtClean="0"/>
              <a:t> la </a:t>
            </a:r>
            <a:r>
              <a:rPr lang="en-US" altLang="en-US" b="1" baseline="0" dirty="0" err="1" smtClean="0"/>
              <a:t>foto</a:t>
            </a:r>
            <a:r>
              <a:rPr lang="en-US" altLang="en-US" b="1" baseline="0" dirty="0" smtClean="0"/>
              <a:t> </a:t>
            </a:r>
            <a:r>
              <a:rPr lang="en-US" altLang="en-US" b="1" baseline="0" dirty="0" err="1" smtClean="0"/>
              <a:t>delle</a:t>
            </a:r>
            <a:r>
              <a:rPr lang="en-US" altLang="en-US" b="1" baseline="0" dirty="0" smtClean="0"/>
              <a:t> </a:t>
            </a:r>
            <a:r>
              <a:rPr lang="en-US" altLang="en-US" b="1" baseline="0" dirty="0" err="1" smtClean="0"/>
              <a:t>attività</a:t>
            </a:r>
            <a:r>
              <a:rPr lang="en-US" altLang="en-US" b="1" baseline="0" dirty="0" smtClean="0"/>
              <a:t> </a:t>
            </a:r>
            <a:r>
              <a:rPr lang="en-US" altLang="en-US" b="1" baseline="0" dirty="0" err="1" smtClean="0"/>
              <a:t>dell’OA</a:t>
            </a:r>
            <a:r>
              <a:rPr lang="en-US" altLang="en-US" b="1" baseline="0" dirty="0" smtClean="0"/>
              <a:t>: </a:t>
            </a:r>
            <a:r>
              <a:rPr lang="en-US" altLang="en-US" b="1" baseline="0" dirty="0" err="1" smtClean="0"/>
              <a:t>cliccare</a:t>
            </a:r>
            <a:r>
              <a:rPr lang="en-US" altLang="en-US" b="1" baseline="0" dirty="0" smtClean="0"/>
              <a:t> </a:t>
            </a:r>
            <a:r>
              <a:rPr lang="en-US" altLang="en-US" b="1" baseline="0" dirty="0" err="1" smtClean="0"/>
              <a:t>su</a:t>
            </a:r>
            <a:r>
              <a:rPr lang="en-US" altLang="en-US" b="1" baseline="0" dirty="0" smtClean="0"/>
              <a:t> “</a:t>
            </a:r>
            <a:r>
              <a:rPr lang="en-US" altLang="en-US" b="1" baseline="0" dirty="0" err="1" smtClean="0"/>
              <a:t>Inserisci</a:t>
            </a:r>
            <a:r>
              <a:rPr lang="en-US" altLang="en-US" b="1" baseline="0" dirty="0" smtClean="0"/>
              <a:t>” (in alto), poi “</a:t>
            </a:r>
            <a:r>
              <a:rPr lang="en-US" altLang="en-US" b="1" baseline="0" dirty="0" err="1" smtClean="0"/>
              <a:t>Immagine</a:t>
            </a:r>
            <a:r>
              <a:rPr lang="en-US" altLang="en-US" b="1" baseline="0" dirty="0" smtClean="0"/>
              <a:t>” e </a:t>
            </a:r>
            <a:r>
              <a:rPr lang="en-US" altLang="en-US" b="1" baseline="0" dirty="0" err="1" smtClean="0"/>
              <a:t>cliccare</a:t>
            </a:r>
            <a:r>
              <a:rPr lang="en-US" altLang="en-US" b="1" baseline="0" dirty="0" smtClean="0"/>
              <a:t> </a:t>
            </a:r>
            <a:r>
              <a:rPr lang="en-US" altLang="en-US" b="1" baseline="0" dirty="0" err="1" smtClean="0"/>
              <a:t>dalla</a:t>
            </a:r>
            <a:r>
              <a:rPr lang="en-US" altLang="en-US" b="1" baseline="0" dirty="0" smtClean="0"/>
              <a:t> </a:t>
            </a:r>
            <a:r>
              <a:rPr lang="en-US" altLang="en-US" b="1" baseline="0" dirty="0" err="1" smtClean="0"/>
              <a:t>finestra</a:t>
            </a:r>
            <a:r>
              <a:rPr lang="en-US" altLang="en-US" b="1" baseline="0" dirty="0" smtClean="0"/>
              <a:t> </a:t>
            </a:r>
            <a:r>
              <a:rPr lang="en-US" altLang="en-US" b="1" baseline="0" dirty="0" err="1" smtClean="0"/>
              <a:t>che</a:t>
            </a:r>
            <a:r>
              <a:rPr lang="en-US" altLang="en-US" b="1" baseline="0" dirty="0" smtClean="0"/>
              <a:t> </a:t>
            </a:r>
            <a:r>
              <a:rPr lang="en-US" altLang="en-US" b="1" baseline="0" dirty="0" err="1" smtClean="0"/>
              <a:t>si</a:t>
            </a:r>
            <a:r>
              <a:rPr lang="en-US" altLang="en-US" b="1" baseline="0" dirty="0" smtClean="0"/>
              <a:t> </a:t>
            </a:r>
            <a:r>
              <a:rPr lang="en-US" altLang="en-US" b="1" baseline="0" dirty="0" err="1" smtClean="0"/>
              <a:t>apre</a:t>
            </a:r>
            <a:r>
              <a:rPr lang="en-US" altLang="en-US" b="1" baseline="0" dirty="0" smtClean="0"/>
              <a:t> </a:t>
            </a:r>
            <a:r>
              <a:rPr lang="en-US" altLang="en-US" b="1" baseline="0" dirty="0" err="1" smtClean="0"/>
              <a:t>l’immagine</a:t>
            </a:r>
            <a:r>
              <a:rPr lang="en-US" altLang="en-US" b="1" baseline="0" dirty="0" smtClean="0"/>
              <a:t> </a:t>
            </a:r>
            <a:r>
              <a:rPr lang="en-US" altLang="en-US" b="1" baseline="0" dirty="0" err="1" smtClean="0"/>
              <a:t>che</a:t>
            </a:r>
            <a:r>
              <a:rPr lang="en-US" altLang="en-US" b="1" baseline="0" dirty="0" smtClean="0"/>
              <a:t> </a:t>
            </a:r>
            <a:r>
              <a:rPr lang="en-US" altLang="en-US" b="1" baseline="0" dirty="0" err="1" smtClean="0"/>
              <a:t>si</a:t>
            </a:r>
            <a:r>
              <a:rPr lang="en-US" altLang="en-US" b="1" baseline="0" dirty="0" smtClean="0"/>
              <a:t> </a:t>
            </a:r>
            <a:r>
              <a:rPr lang="en-US" altLang="en-US" b="1" baseline="0" dirty="0" err="1" smtClean="0"/>
              <a:t>vuole</a:t>
            </a:r>
            <a:r>
              <a:rPr lang="en-US" altLang="en-US" b="1" baseline="0" dirty="0" smtClean="0"/>
              <a:t> </a:t>
            </a:r>
            <a:r>
              <a:rPr lang="en-US" altLang="en-US" b="1" baseline="0" dirty="0" err="1" smtClean="0"/>
              <a:t>inserire</a:t>
            </a:r>
            <a:r>
              <a:rPr lang="en-US" altLang="en-US" b="1" baseline="0" dirty="0" smtClean="0"/>
              <a:t> </a:t>
            </a:r>
            <a:r>
              <a:rPr lang="en-US" altLang="en-US" b="1" baseline="0" dirty="0" err="1" smtClean="0"/>
              <a:t>dall’archivio</a:t>
            </a:r>
            <a:r>
              <a:rPr lang="en-US" altLang="en-US" b="1" baseline="0" dirty="0" smtClean="0"/>
              <a:t> del </a:t>
            </a:r>
            <a:r>
              <a:rPr lang="en-US" altLang="en-US" b="1" baseline="0" dirty="0" err="1" smtClean="0"/>
              <a:t>proprio</a:t>
            </a:r>
            <a:r>
              <a:rPr lang="en-US" altLang="en-US" b="1" baseline="0" dirty="0" smtClean="0"/>
              <a:t> computer.</a:t>
            </a:r>
          </a:p>
          <a:p>
            <a:endParaRPr lang="it-IT" dirty="0"/>
          </a:p>
        </p:txBody>
      </p:sp>
      <p:sp>
        <p:nvSpPr>
          <p:cNvPr id="4" name="Segnaposto numero diapositiva 3"/>
          <p:cNvSpPr>
            <a:spLocks noGrp="1"/>
          </p:cNvSpPr>
          <p:nvPr>
            <p:ph type="sldNum" sz="quarter" idx="10"/>
          </p:nvPr>
        </p:nvSpPr>
        <p:spPr/>
        <p:txBody>
          <a:bodyPr/>
          <a:lstStyle/>
          <a:p>
            <a:fld id="{9F81E766-D75C-4AE8-B85B-C833F2259AD9}" type="slidenum">
              <a:rPr lang="it-IT" smtClean="0"/>
              <a:pPr/>
              <a:t>45</a:t>
            </a:fld>
            <a:endParaRPr lang="it-IT"/>
          </a:p>
        </p:txBody>
      </p:sp>
    </p:spTree>
    <p:extLst>
      <p:ext uri="{BB962C8B-B14F-4D97-AF65-F5344CB8AC3E}">
        <p14:creationId xmlns:p14="http://schemas.microsoft.com/office/powerpoint/2010/main" val="17723546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it-IT" baseline="0" dirty="0" smtClean="0"/>
              <a:t>Personalizzare nella parte in rosso.</a:t>
            </a:r>
          </a:p>
          <a:p>
            <a:pPr marL="0" marR="0" indent="0" algn="l" defTabSz="457200" rtl="0" eaLnBrk="1" fontAlgn="base" latinLnBrk="0" hangingPunct="1">
              <a:lnSpc>
                <a:spcPct val="100000"/>
              </a:lnSpc>
              <a:spcBef>
                <a:spcPct val="30000"/>
              </a:spcBef>
              <a:spcAft>
                <a:spcPct val="0"/>
              </a:spcAft>
              <a:buClrTx/>
              <a:buSzTx/>
              <a:buFontTx/>
              <a:buNone/>
              <a:tabLst/>
              <a:defRPr/>
            </a:pPr>
            <a:endParaRPr lang="it-IT" baseline="0" dirty="0" smtClean="0"/>
          </a:p>
          <a:p>
            <a:pPr marL="0" marR="0" indent="0" algn="l" defTabSz="457200" rtl="0" eaLnBrk="1" fontAlgn="base" latinLnBrk="0" hangingPunct="1">
              <a:lnSpc>
                <a:spcPct val="100000"/>
              </a:lnSpc>
              <a:spcBef>
                <a:spcPct val="30000"/>
              </a:spcBef>
              <a:spcAft>
                <a:spcPct val="0"/>
              </a:spcAft>
              <a:buClrTx/>
              <a:buSzTx/>
              <a:buFontTx/>
              <a:buNone/>
              <a:tabLst/>
              <a:defRPr/>
            </a:pPr>
            <a:r>
              <a:rPr lang="it-IT" baseline="0" dirty="0" smtClean="0"/>
              <a:t>Ricordarsi l’invito l’invito alla partecipazione del pubblico (con date e referenti di ogni attività che si realizzeranno a breve) e di prevedere la promozione Soci e la raccolta anagrafiche (se possibile) nell’ambito degli eventi da Voi organizzati. </a:t>
            </a:r>
          </a:p>
          <a:p>
            <a:pPr eaLnBrk="1" hangingPunct="1"/>
            <a:endParaRPr lang="en-US" altLang="en-US" dirty="0" smtClean="0"/>
          </a:p>
        </p:txBody>
      </p:sp>
    </p:spTree>
    <p:extLst>
      <p:ext uri="{BB962C8B-B14F-4D97-AF65-F5344CB8AC3E}">
        <p14:creationId xmlns:p14="http://schemas.microsoft.com/office/powerpoint/2010/main" val="2188005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it-IT" sz="1200" baseline="0" dirty="0" smtClean="0"/>
              <a:t>Nel 2015 il WWF Internazionale ha avviato una trasformazione organizzativa per affrontare la perdita progressiva di biodiversità e per concentrare risorse e sforzi con una particolare attenzione all’innovazione. </a:t>
            </a:r>
            <a:r>
              <a:rPr lang="it-IT" sz="1200" baseline="0" dirty="0" err="1" smtClean="0"/>
              <a:t>ll</a:t>
            </a:r>
            <a:r>
              <a:rPr lang="it-IT" sz="1200" baseline="0" dirty="0" smtClean="0"/>
              <a:t> nuovo Programma e la struttura internazionale si sta infatti riorganizzando rispetto a gruppi di lavoro («</a:t>
            </a:r>
            <a:r>
              <a:rPr lang="it-IT" sz="1200" baseline="0" dirty="0" err="1" smtClean="0"/>
              <a:t>Practice</a:t>
            </a:r>
            <a:r>
              <a:rPr lang="it-IT" sz="1200" baseline="0" dirty="0" smtClean="0"/>
              <a:t>») che funzionano come delle community (reti di staff a livello internazionale) impegnati rispetto a 6 Obiettivi globali (</a:t>
            </a:r>
            <a:r>
              <a:rPr lang="it-IT" sz="1200" baseline="0" dirty="0" err="1" smtClean="0"/>
              <a:t>vd</a:t>
            </a:r>
            <a:r>
              <a:rPr lang="it-IT" sz="1200" baseline="0" dirty="0" smtClean="0"/>
              <a:t>. Elenco nella diapositiva) da raggiungere entro il 2025. A questi si aggiungono inoltre 3 obiettivi «trasversali» che riguardano «</a:t>
            </a:r>
            <a:r>
              <a:rPr lang="it-IT" sz="1200" baseline="0" dirty="0" err="1" smtClean="0"/>
              <a:t>drivers</a:t>
            </a:r>
            <a:r>
              <a:rPr lang="it-IT" sz="1200" baseline="0" dirty="0" smtClean="0"/>
              <a:t>», ossia determinanti cruciali che influenzano in modo prioritario le minacce al raggiungimento dei 6 Obiettivi globali; tali “</a:t>
            </a:r>
            <a:r>
              <a:rPr lang="it-IT" sz="1200" baseline="0" dirty="0" err="1" smtClean="0"/>
              <a:t>drivers</a:t>
            </a:r>
            <a:r>
              <a:rPr lang="it-IT" sz="1200" baseline="0" dirty="0" smtClean="0"/>
              <a:t>” vanno ben orientati per assicurare la conservazione della biodiversità: la </a:t>
            </a:r>
            <a:r>
              <a:rPr lang="it-IT" sz="1200" baseline="0" dirty="0" err="1" smtClean="0"/>
              <a:t>governance</a:t>
            </a:r>
            <a:r>
              <a:rPr lang="it-IT" sz="1200" baseline="0" dirty="0" smtClean="0"/>
              <a:t> (dalla policy ai sistemi partecipativi), i mercati (per orientare questi e i sistemi di consumo verso la sostenibilità) e la finanza.</a:t>
            </a:r>
          </a:p>
          <a:p>
            <a:pPr marL="0" marR="0" indent="0" algn="l" defTabSz="457200" rtl="0" eaLnBrk="0" fontAlgn="base" latinLnBrk="0" hangingPunct="0">
              <a:lnSpc>
                <a:spcPct val="100000"/>
              </a:lnSpc>
              <a:spcBef>
                <a:spcPct val="30000"/>
              </a:spcBef>
              <a:spcAft>
                <a:spcPct val="0"/>
              </a:spcAft>
              <a:buClrTx/>
              <a:buSzTx/>
              <a:buFontTx/>
              <a:buNone/>
              <a:tabLst/>
              <a:defRPr/>
            </a:pPr>
            <a:r>
              <a:rPr lang="it-IT" sz="1200" baseline="0" dirty="0" smtClean="0"/>
              <a:t>A livello territoriale inoltre il WWF si sta impegnando per essere maggiormente presente in Africa e nel Sud-est asiatico, promuovendo la nascita di Uffici Nazionali e prevedendo spostamenti di staff per rafforzare l’azione dell’Associazione nei luoghi ove è presente la biodiversità più rara e minacciata.</a:t>
            </a:r>
          </a:p>
          <a:p>
            <a:endParaRPr lang="en-GB" dirty="0"/>
          </a:p>
        </p:txBody>
      </p:sp>
      <p:sp>
        <p:nvSpPr>
          <p:cNvPr id="4" name="Slide Number Placeholder 3"/>
          <p:cNvSpPr>
            <a:spLocks noGrp="1"/>
          </p:cNvSpPr>
          <p:nvPr>
            <p:ph type="sldNum" sz="quarter" idx="10"/>
          </p:nvPr>
        </p:nvSpPr>
        <p:spPr/>
        <p:txBody>
          <a:bodyPr/>
          <a:lstStyle/>
          <a:p>
            <a:fld id="{0B1C575A-FA3C-4170-BDE2-E20A38399392}" type="slidenum">
              <a:rPr lang="nl-NL" smtClean="0"/>
              <a:pPr/>
              <a:t>48</a:t>
            </a:fld>
            <a:endParaRPr lang="nl-NL"/>
          </a:p>
        </p:txBody>
      </p:sp>
    </p:spTree>
    <p:extLst>
      <p:ext uri="{BB962C8B-B14F-4D97-AF65-F5344CB8AC3E}">
        <p14:creationId xmlns:p14="http://schemas.microsoft.com/office/powerpoint/2010/main" val="34778994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L’Agenda 2030 dell’ONU</a:t>
            </a:r>
            <a:endParaRPr lang="it-IT" dirty="0"/>
          </a:p>
        </p:txBody>
      </p:sp>
      <p:sp>
        <p:nvSpPr>
          <p:cNvPr id="4" name="Segnaposto numero diapositiva 3"/>
          <p:cNvSpPr>
            <a:spLocks noGrp="1"/>
          </p:cNvSpPr>
          <p:nvPr>
            <p:ph type="sldNum" sz="quarter" idx="10"/>
          </p:nvPr>
        </p:nvSpPr>
        <p:spPr/>
        <p:txBody>
          <a:bodyPr/>
          <a:lstStyle/>
          <a:p>
            <a:pPr>
              <a:defRPr/>
            </a:pPr>
            <a:fld id="{3D95D17E-4558-4982-A717-275996F5AB6C}" type="slidenum">
              <a:rPr lang="en-IE" smtClean="0"/>
              <a:pPr>
                <a:defRPr/>
              </a:pPr>
              <a:t>49</a:t>
            </a:fld>
            <a:endParaRPr lang="en-IE"/>
          </a:p>
        </p:txBody>
      </p:sp>
    </p:spTree>
    <p:extLst>
      <p:ext uri="{BB962C8B-B14F-4D97-AF65-F5344CB8AC3E}">
        <p14:creationId xmlns:p14="http://schemas.microsoft.com/office/powerpoint/2010/main" val="670600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err="1" smtClean="0"/>
              <a:t>Vd</a:t>
            </a:r>
            <a:r>
              <a:rPr lang="en-US" b="1" dirty="0" smtClean="0"/>
              <a:t>. </a:t>
            </a:r>
            <a:r>
              <a:rPr lang="en-US" b="1" dirty="0" err="1" smtClean="0"/>
              <a:t>Descrizione</a:t>
            </a:r>
            <a:r>
              <a:rPr lang="en-US" b="1" dirty="0" smtClean="0"/>
              <a:t> </a:t>
            </a:r>
            <a:r>
              <a:rPr lang="en-US" b="1" dirty="0" err="1" smtClean="0"/>
              <a:t>della</a:t>
            </a:r>
            <a:r>
              <a:rPr lang="en-US" b="1" dirty="0" smtClean="0"/>
              <a:t> </a:t>
            </a:r>
            <a:r>
              <a:rPr lang="en-US" b="1" dirty="0" err="1" smtClean="0"/>
              <a:t>diapositiva</a:t>
            </a:r>
            <a:r>
              <a:rPr lang="en-US" b="1" dirty="0" smtClean="0"/>
              <a:t> </a:t>
            </a:r>
            <a:r>
              <a:rPr lang="en-US" b="1" dirty="0" err="1" smtClean="0"/>
              <a:t>precedente</a:t>
            </a:r>
            <a:endParaRPr lang="en-US" b="1" dirty="0" smtClean="0"/>
          </a:p>
          <a:p>
            <a:endParaRPr lang="en-US" b="1" dirty="0" smtClean="0"/>
          </a:p>
          <a:p>
            <a:r>
              <a:rPr lang="en-US" b="0" baseline="0" dirty="0" err="1" smtClean="0"/>
              <a:t>Citazione</a:t>
            </a:r>
            <a:r>
              <a:rPr lang="en-US" b="0" baseline="0" dirty="0" smtClean="0"/>
              <a:t> </a:t>
            </a:r>
            <a:r>
              <a:rPr lang="en-US" b="0" baseline="0" dirty="0" err="1" smtClean="0"/>
              <a:t>aggiuntiva</a:t>
            </a:r>
            <a:r>
              <a:rPr lang="en-US" b="0" baseline="0" dirty="0" smtClean="0"/>
              <a:t> </a:t>
            </a:r>
            <a:r>
              <a:rPr lang="en-US" b="0" baseline="0" dirty="0" err="1" smtClean="0"/>
              <a:t>può</a:t>
            </a:r>
            <a:r>
              <a:rPr lang="en-US" b="0" baseline="0" dirty="0" smtClean="0"/>
              <a:t> </a:t>
            </a:r>
            <a:r>
              <a:rPr lang="en-US" b="0" baseline="0" dirty="0" err="1" smtClean="0"/>
              <a:t>essere</a:t>
            </a:r>
            <a:r>
              <a:rPr lang="en-US" b="0" baseline="0" dirty="0" smtClean="0"/>
              <a:t> la </a:t>
            </a:r>
            <a:r>
              <a:rPr lang="en-US" b="0" baseline="0" dirty="0" err="1" smtClean="0"/>
              <a:t>seguente</a:t>
            </a:r>
            <a:r>
              <a:rPr lang="en-US" b="0" baseline="0" dirty="0" smtClean="0"/>
              <a:t> (in </a:t>
            </a:r>
            <a:r>
              <a:rPr lang="en-US" b="0" baseline="0" dirty="0" err="1" smtClean="0"/>
              <a:t>relazione</a:t>
            </a:r>
            <a:r>
              <a:rPr lang="en-US" b="0" baseline="0" dirty="0" smtClean="0"/>
              <a:t> con la mission </a:t>
            </a:r>
            <a:r>
              <a:rPr lang="en-US" b="0" baseline="0" dirty="0" err="1" smtClean="0"/>
              <a:t>così</a:t>
            </a:r>
            <a:r>
              <a:rPr lang="en-US" b="0" baseline="0" dirty="0" smtClean="0"/>
              <a:t> come </a:t>
            </a:r>
            <a:r>
              <a:rPr lang="en-US" b="0" baseline="0" dirty="0" err="1" smtClean="0"/>
              <a:t>sopra</a:t>
            </a:r>
            <a:r>
              <a:rPr lang="en-US" b="0" baseline="0" dirty="0" smtClean="0"/>
              <a:t> </a:t>
            </a:r>
            <a:r>
              <a:rPr lang="en-US" b="0" baseline="0" dirty="0" err="1" smtClean="0"/>
              <a:t>espressa</a:t>
            </a:r>
            <a:r>
              <a:rPr lang="en-US" b="0" baseline="0" dirty="0" smtClean="0"/>
              <a:t>) in </a:t>
            </a:r>
            <a:r>
              <a:rPr lang="en-US" b="0" baseline="0" dirty="0" err="1" smtClean="0"/>
              <a:t>quanto</a:t>
            </a:r>
            <a:r>
              <a:rPr lang="en-US" b="0" baseline="0" dirty="0" smtClean="0"/>
              <a:t> </a:t>
            </a:r>
            <a:r>
              <a:rPr lang="en-US" b="0" baseline="0" dirty="0" err="1" smtClean="0"/>
              <a:t>mette</a:t>
            </a:r>
            <a:r>
              <a:rPr lang="en-US" b="0" baseline="0" dirty="0" smtClean="0"/>
              <a:t> in </a:t>
            </a:r>
            <a:r>
              <a:rPr lang="en-US" b="0" baseline="0" dirty="0" err="1" smtClean="0"/>
              <a:t>luce</a:t>
            </a:r>
            <a:r>
              <a:rPr lang="en-US" b="0" baseline="0" dirty="0" smtClean="0"/>
              <a:t> </a:t>
            </a:r>
            <a:r>
              <a:rPr lang="en-US" b="0" baseline="0" dirty="0" err="1" smtClean="0"/>
              <a:t>valori</a:t>
            </a:r>
            <a:r>
              <a:rPr lang="en-US" b="0" baseline="0" dirty="0" smtClean="0"/>
              <a:t> </a:t>
            </a:r>
            <a:r>
              <a:rPr lang="en-US" b="0" baseline="0" dirty="0" err="1" smtClean="0"/>
              <a:t>importanti</a:t>
            </a:r>
            <a:r>
              <a:rPr lang="en-US" b="0" baseline="0" dirty="0" smtClean="0"/>
              <a:t> come </a:t>
            </a:r>
            <a:r>
              <a:rPr lang="en-US" b="0" baseline="0" dirty="0" err="1" smtClean="0"/>
              <a:t>quelli</a:t>
            </a:r>
            <a:r>
              <a:rPr lang="en-US" b="0" baseline="0" dirty="0" smtClean="0"/>
              <a:t> </a:t>
            </a:r>
            <a:r>
              <a:rPr lang="en-US" b="0" baseline="0" dirty="0" err="1" smtClean="0"/>
              <a:t>dell’</a:t>
            </a:r>
            <a:r>
              <a:rPr lang="en-US" b="1" baseline="0" dirty="0" err="1" smtClean="0"/>
              <a:t>equità</a:t>
            </a:r>
            <a:r>
              <a:rPr lang="en-US" b="1" baseline="0" dirty="0" smtClean="0"/>
              <a:t> e </a:t>
            </a:r>
            <a:r>
              <a:rPr lang="en-US" b="1" baseline="0" dirty="0" err="1" smtClean="0"/>
              <a:t>della</a:t>
            </a:r>
            <a:r>
              <a:rPr lang="en-US" b="1" baseline="0" dirty="0" smtClean="0"/>
              <a:t> </a:t>
            </a:r>
            <a:r>
              <a:rPr lang="en-US" b="1" baseline="0" dirty="0" err="1" smtClean="0"/>
              <a:t>differenziazione</a:t>
            </a:r>
            <a:r>
              <a:rPr lang="en-US" b="1" baseline="0" dirty="0" smtClean="0"/>
              <a:t> </a:t>
            </a:r>
            <a:r>
              <a:rPr lang="en-US" b="1" baseline="0" dirty="0" err="1" smtClean="0"/>
              <a:t>delle</a:t>
            </a:r>
            <a:r>
              <a:rPr lang="en-US" b="1" baseline="0" dirty="0" smtClean="0"/>
              <a:t> </a:t>
            </a:r>
            <a:r>
              <a:rPr lang="en-US" b="1" baseline="0" dirty="0" err="1" smtClean="0"/>
              <a:t>economie</a:t>
            </a:r>
            <a:r>
              <a:rPr lang="en-US" b="0" baseline="0" dirty="0" smtClean="0"/>
              <a:t>:</a:t>
            </a:r>
          </a:p>
          <a:p>
            <a:endParaRPr lang="en-US" b="0" baseline="0" dirty="0" smtClean="0"/>
          </a:p>
          <a:p>
            <a:r>
              <a:rPr lang="it-IT" b="0" dirty="0" smtClean="0"/>
              <a:t>“Perseguendo tale </a:t>
            </a:r>
            <a:r>
              <a:rPr lang="it-IT" b="0" dirty="0" err="1" smtClean="0"/>
              <a:t>mission</a:t>
            </a:r>
            <a:r>
              <a:rPr lang="it-IT" b="0" dirty="0" smtClean="0"/>
              <a:t>, il WWF si concentrerà sull'</a:t>
            </a:r>
            <a:r>
              <a:rPr lang="it-IT" b="1" dirty="0" smtClean="0"/>
              <a:t>uso equo delle risorse</a:t>
            </a:r>
            <a:r>
              <a:rPr lang="it-IT" b="0" dirty="0" smtClean="0"/>
              <a:t>. Lavoreremo per ridurre drasticamente</a:t>
            </a:r>
            <a:r>
              <a:rPr lang="it-IT" b="0" baseline="0" dirty="0" smtClean="0"/>
              <a:t> </a:t>
            </a:r>
            <a:r>
              <a:rPr lang="it-IT" b="0" dirty="0" smtClean="0"/>
              <a:t> l'impronta dei Paesi industrializzati, garantendo nel contempo che alle </a:t>
            </a:r>
            <a:r>
              <a:rPr lang="it-IT" b="1" dirty="0" smtClean="0"/>
              <a:t>economie emergenti e in via di sviluppo sia permesso</a:t>
            </a:r>
            <a:r>
              <a:rPr lang="it-IT" b="1" baseline="0" dirty="0" smtClean="0"/>
              <a:t> </a:t>
            </a:r>
            <a:r>
              <a:rPr lang="it-IT" b="1" dirty="0" smtClean="0"/>
              <a:t>lo spazio ambientale di cui hanno bisogno per lo sviluppo sostenibile</a:t>
            </a:r>
            <a:r>
              <a:rPr lang="it-IT" b="0" dirty="0" smtClean="0"/>
              <a:t>”.</a:t>
            </a:r>
          </a:p>
          <a:p>
            <a:r>
              <a:rPr lang="en-US" b="0" baseline="0" dirty="0" err="1" smtClean="0"/>
              <a:t>Fonte</a:t>
            </a:r>
            <a:r>
              <a:rPr lang="en-US" b="0" baseline="0" dirty="0" smtClean="0"/>
              <a:t>: </a:t>
            </a:r>
            <a:r>
              <a:rPr lang="en-US" b="0" dirty="0" smtClean="0"/>
              <a:t>Global </a:t>
            </a:r>
            <a:r>
              <a:rPr lang="en-US" b="0" dirty="0" err="1" smtClean="0"/>
              <a:t>Programme</a:t>
            </a:r>
            <a:r>
              <a:rPr lang="en-US" b="0" dirty="0" smtClean="0"/>
              <a:t> Framework WWF, </a:t>
            </a:r>
            <a:r>
              <a:rPr lang="en-US" b="0" dirty="0" err="1" smtClean="0"/>
              <a:t>Marzo</a:t>
            </a:r>
            <a:r>
              <a:rPr lang="en-US" b="0" dirty="0" smtClean="0"/>
              <a:t> 2013</a:t>
            </a:r>
            <a:endParaRPr lang="it-IT" b="0" dirty="0" smtClean="0"/>
          </a:p>
          <a:p>
            <a:endParaRPr lang="en-US" b="1" dirty="0" smtClean="0"/>
          </a:p>
          <a:p>
            <a:endParaRPr lang="en-US" b="1" dirty="0" smtClean="0"/>
          </a:p>
          <a:p>
            <a:endParaRPr lang="en-GB" dirty="0"/>
          </a:p>
        </p:txBody>
      </p:sp>
      <p:sp>
        <p:nvSpPr>
          <p:cNvPr id="4" name="Slide Number Placeholder 3"/>
          <p:cNvSpPr>
            <a:spLocks noGrp="1"/>
          </p:cNvSpPr>
          <p:nvPr>
            <p:ph type="sldNum" sz="quarter" idx="10"/>
          </p:nvPr>
        </p:nvSpPr>
        <p:spPr/>
        <p:txBody>
          <a:bodyPr/>
          <a:lstStyle/>
          <a:p>
            <a:fld id="{59564737-8310-4460-9C47-F63E71A2C63D}" type="slidenum">
              <a:rPr lang="en-IE" smtClean="0"/>
              <a:pPr/>
              <a:t>5</a:t>
            </a:fld>
            <a:endParaRPr lang="en-IE"/>
          </a:p>
        </p:txBody>
      </p:sp>
    </p:spTree>
    <p:extLst>
      <p:ext uri="{BB962C8B-B14F-4D97-AF65-F5344CB8AC3E}">
        <p14:creationId xmlns:p14="http://schemas.microsoft.com/office/powerpoint/2010/main" val="1102413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p:spPr>
        <p:txBody>
          <a:bodyPr/>
          <a:lstStyle/>
          <a:p>
            <a:pPr eaLnBrk="1" hangingPunct="1"/>
            <a:r>
              <a:rPr lang="en-US" altLang="en-US" dirty="0" err="1" smtClean="0"/>
              <a:t>Descrizione</a:t>
            </a:r>
            <a:r>
              <a:rPr lang="en-US" altLang="en-US" dirty="0" smtClean="0"/>
              <a:t> </a:t>
            </a:r>
            <a:r>
              <a:rPr lang="en-US" altLang="en-US" dirty="0" err="1" smtClean="0"/>
              <a:t>diapositiva</a:t>
            </a:r>
            <a:r>
              <a:rPr lang="en-US" altLang="en-US" dirty="0" smtClean="0"/>
              <a:t> 6 e 7:</a:t>
            </a:r>
          </a:p>
          <a:p>
            <a:pPr eaLnBrk="1" hangingPunct="1"/>
            <a:r>
              <a:rPr lang="en-US" altLang="en-US" dirty="0" err="1" smtClean="0"/>
              <a:t>Presentazione</a:t>
            </a:r>
            <a:r>
              <a:rPr lang="en-US" altLang="en-US" baseline="0" dirty="0" smtClean="0"/>
              <a:t> </a:t>
            </a:r>
            <a:r>
              <a:rPr lang="en-US" altLang="en-US" baseline="0" dirty="0" err="1" smtClean="0"/>
              <a:t>dati</a:t>
            </a:r>
            <a:r>
              <a:rPr lang="en-US" altLang="en-US" baseline="0" dirty="0" smtClean="0"/>
              <a:t> </a:t>
            </a:r>
            <a:r>
              <a:rPr lang="en-US" altLang="en-US" baseline="0" dirty="0" err="1" smtClean="0"/>
              <a:t>sintetici</a:t>
            </a:r>
            <a:r>
              <a:rPr lang="en-US" altLang="en-US" baseline="0" dirty="0" smtClean="0"/>
              <a:t> </a:t>
            </a:r>
            <a:r>
              <a:rPr lang="en-US" altLang="en-US" baseline="0" dirty="0" err="1" smtClean="0"/>
              <a:t>sul</a:t>
            </a:r>
            <a:r>
              <a:rPr lang="en-US" altLang="en-US" baseline="0" dirty="0" smtClean="0"/>
              <a:t> Network </a:t>
            </a:r>
            <a:r>
              <a:rPr lang="en-US" altLang="en-US" baseline="0" dirty="0" err="1" smtClean="0"/>
              <a:t>internazionale</a:t>
            </a:r>
            <a:r>
              <a:rPr lang="en-US" altLang="en-US" baseline="0" dirty="0" smtClean="0"/>
              <a:t>:</a:t>
            </a:r>
          </a:p>
          <a:p>
            <a:pPr eaLnBrk="1" hangingPunct="1"/>
            <a:r>
              <a:rPr lang="en-US" altLang="en-US" baseline="0" dirty="0" smtClean="0"/>
              <a:t>- </a:t>
            </a:r>
            <a:r>
              <a:rPr lang="en-US" altLang="en-US" baseline="0" dirty="0" err="1" smtClean="0"/>
              <a:t>Caratteristiche</a:t>
            </a:r>
            <a:r>
              <a:rPr lang="en-US" altLang="en-US" baseline="0" dirty="0" smtClean="0"/>
              <a:t> </a:t>
            </a:r>
            <a:r>
              <a:rPr lang="en-US" altLang="en-US" baseline="0" dirty="0" err="1" smtClean="0"/>
              <a:t>dell’organizzazione</a:t>
            </a:r>
            <a:r>
              <a:rPr lang="en-US" altLang="en-US" baseline="0" dirty="0" smtClean="0"/>
              <a:t> </a:t>
            </a:r>
            <a:r>
              <a:rPr lang="en-US" altLang="en-US" baseline="0" dirty="0" err="1" smtClean="0"/>
              <a:t>internazionale</a:t>
            </a:r>
            <a:endParaRPr lang="en-US" altLang="en-US" baseline="0" dirty="0" smtClean="0"/>
          </a:p>
          <a:p>
            <a:pPr eaLnBrk="1" hangingPunct="1">
              <a:buFontTx/>
              <a:buChar char="-"/>
            </a:pPr>
            <a:r>
              <a:rPr lang="en-US" altLang="en-US" baseline="0" dirty="0" smtClean="0"/>
              <a:t>La “</a:t>
            </a:r>
            <a:r>
              <a:rPr lang="en-US" altLang="en-US" baseline="0" dirty="0" err="1" smtClean="0"/>
              <a:t>forza</a:t>
            </a:r>
            <a:r>
              <a:rPr lang="en-US" altLang="en-US" baseline="0" dirty="0" smtClean="0"/>
              <a:t>” del Network (</a:t>
            </a:r>
            <a:r>
              <a:rPr lang="en-US" altLang="en-US" baseline="0" dirty="0" err="1" smtClean="0"/>
              <a:t>rete</a:t>
            </a:r>
            <a:r>
              <a:rPr lang="en-US" altLang="en-US" baseline="0" dirty="0" smtClean="0"/>
              <a:t>) come </a:t>
            </a:r>
            <a:r>
              <a:rPr lang="en-US" altLang="en-US" baseline="0" dirty="0" err="1" smtClean="0"/>
              <a:t>organizzazione</a:t>
            </a:r>
            <a:r>
              <a:rPr lang="en-US" altLang="en-US" baseline="0" dirty="0" smtClean="0"/>
              <a:t> </a:t>
            </a:r>
            <a:r>
              <a:rPr lang="en-US" altLang="en-US" baseline="0" dirty="0" err="1" smtClean="0"/>
              <a:t>internazionale</a:t>
            </a:r>
            <a:r>
              <a:rPr lang="en-US" altLang="en-US" baseline="0" dirty="0" smtClean="0"/>
              <a:t> </a:t>
            </a:r>
            <a:r>
              <a:rPr lang="en-US" altLang="en-US" baseline="0" dirty="0" err="1" smtClean="0"/>
              <a:t>presente</a:t>
            </a:r>
            <a:r>
              <a:rPr lang="en-US" altLang="en-US" baseline="0" dirty="0" smtClean="0"/>
              <a:t> in </a:t>
            </a:r>
            <a:r>
              <a:rPr lang="en-US" altLang="en-US" baseline="0" dirty="0" err="1" smtClean="0"/>
              <a:t>più</a:t>
            </a:r>
            <a:r>
              <a:rPr lang="en-US" altLang="en-US" baseline="0" dirty="0" smtClean="0"/>
              <a:t> </a:t>
            </a:r>
            <a:r>
              <a:rPr lang="en-US" altLang="en-US" baseline="0" dirty="0" err="1" smtClean="0"/>
              <a:t>di</a:t>
            </a:r>
            <a:r>
              <a:rPr lang="en-US" altLang="en-US" baseline="0" dirty="0" smtClean="0"/>
              <a:t> 100 </a:t>
            </a:r>
            <a:r>
              <a:rPr lang="en-US" altLang="en-US" baseline="0" dirty="0" err="1" smtClean="0"/>
              <a:t>Paesi</a:t>
            </a:r>
            <a:r>
              <a:rPr lang="en-US" altLang="en-US" baseline="0" dirty="0" smtClean="0"/>
              <a:t> con </a:t>
            </a:r>
            <a:r>
              <a:rPr lang="en-US" altLang="en-US" baseline="0" dirty="0" err="1" smtClean="0"/>
              <a:t>Uffici</a:t>
            </a:r>
            <a:r>
              <a:rPr lang="en-US" altLang="en-US" baseline="0" dirty="0" smtClean="0"/>
              <a:t> </a:t>
            </a:r>
            <a:r>
              <a:rPr lang="en-US" altLang="en-US" baseline="0" dirty="0" err="1" smtClean="0"/>
              <a:t>Nazionali</a:t>
            </a:r>
            <a:r>
              <a:rPr lang="en-US" altLang="en-US" baseline="0" dirty="0" smtClean="0"/>
              <a:t>;</a:t>
            </a:r>
          </a:p>
          <a:p>
            <a:pPr eaLnBrk="1" hangingPunct="1">
              <a:buFontTx/>
              <a:buChar char="-"/>
            </a:pPr>
            <a:r>
              <a:rPr lang="en-US" altLang="en-US" baseline="0" dirty="0" smtClean="0"/>
              <a:t> </a:t>
            </a:r>
            <a:r>
              <a:rPr lang="en-US" altLang="en-US" baseline="0" dirty="0" err="1" smtClean="0"/>
              <a:t>L’indipendenza</a:t>
            </a:r>
            <a:r>
              <a:rPr lang="en-US" altLang="en-US" baseline="0" dirty="0" smtClean="0"/>
              <a:t> del Network </a:t>
            </a:r>
            <a:r>
              <a:rPr lang="en-US" altLang="en-US" baseline="0" dirty="0" err="1" smtClean="0"/>
              <a:t>garantita</a:t>
            </a:r>
            <a:r>
              <a:rPr lang="en-US" altLang="en-US" baseline="0" dirty="0" smtClean="0"/>
              <a:t> da </a:t>
            </a:r>
            <a:r>
              <a:rPr lang="en-US" altLang="en-US" baseline="0" dirty="0" err="1" smtClean="0"/>
              <a:t>più</a:t>
            </a:r>
            <a:r>
              <a:rPr lang="en-US" altLang="en-US" baseline="0" dirty="0" smtClean="0"/>
              <a:t> di 5 </a:t>
            </a:r>
            <a:r>
              <a:rPr lang="en-US" altLang="en-US" baseline="0" dirty="0" err="1" smtClean="0"/>
              <a:t>milioni</a:t>
            </a:r>
            <a:r>
              <a:rPr lang="en-US" altLang="en-US" baseline="0" dirty="0" smtClean="0"/>
              <a:t> di </a:t>
            </a:r>
            <a:r>
              <a:rPr lang="en-US" altLang="en-US" baseline="0" dirty="0" err="1" smtClean="0"/>
              <a:t>sostenitori</a:t>
            </a:r>
            <a:r>
              <a:rPr lang="en-US" altLang="en-US" baseline="0" dirty="0" smtClean="0"/>
              <a:t> (</a:t>
            </a:r>
            <a:r>
              <a:rPr lang="en-US" altLang="en-US" b="1" baseline="0" dirty="0" err="1" smtClean="0"/>
              <a:t>più</a:t>
            </a:r>
            <a:r>
              <a:rPr lang="en-US" altLang="en-US" b="1" baseline="0" dirty="0" smtClean="0"/>
              <a:t> </a:t>
            </a:r>
            <a:r>
              <a:rPr lang="en-US" altLang="en-US" b="1" baseline="0" dirty="0" err="1" smtClean="0"/>
              <a:t>soci</a:t>
            </a:r>
            <a:r>
              <a:rPr lang="en-US" altLang="en-US" b="1" baseline="0" dirty="0" smtClean="0"/>
              <a:t> e </a:t>
            </a:r>
            <a:r>
              <a:rPr lang="en-US" altLang="en-US" b="1" baseline="0" dirty="0" err="1" smtClean="0"/>
              <a:t>sostenitori</a:t>
            </a:r>
            <a:r>
              <a:rPr lang="en-US" altLang="en-US" b="1" baseline="0" dirty="0" smtClean="0"/>
              <a:t> </a:t>
            </a:r>
            <a:r>
              <a:rPr lang="en-US" altLang="en-US" baseline="0" dirty="0" err="1" smtClean="0"/>
              <a:t>equivalgono</a:t>
            </a:r>
            <a:r>
              <a:rPr lang="en-US" altLang="en-US" baseline="0" dirty="0" smtClean="0"/>
              <a:t> a </a:t>
            </a:r>
            <a:r>
              <a:rPr lang="en-US" altLang="en-US" baseline="0" dirty="0" err="1" smtClean="0"/>
              <a:t>una</a:t>
            </a:r>
            <a:r>
              <a:rPr lang="en-US" altLang="en-US" baseline="0" dirty="0" smtClean="0"/>
              <a:t> </a:t>
            </a:r>
            <a:r>
              <a:rPr lang="en-US" altLang="en-US" baseline="0" dirty="0" err="1" smtClean="0"/>
              <a:t>garanzia</a:t>
            </a:r>
            <a:r>
              <a:rPr lang="en-US" altLang="en-US" baseline="0" dirty="0" smtClean="0"/>
              <a:t> di </a:t>
            </a:r>
            <a:r>
              <a:rPr lang="en-US" altLang="en-US" baseline="0" dirty="0" err="1" smtClean="0"/>
              <a:t>indipendenza</a:t>
            </a:r>
            <a:r>
              <a:rPr lang="en-US" altLang="en-US" baseline="0" dirty="0" smtClean="0"/>
              <a:t> del Network da </a:t>
            </a:r>
            <a:r>
              <a:rPr lang="en-US" altLang="en-US" b="1" baseline="0" dirty="0" err="1" smtClean="0"/>
              <a:t>altre</a:t>
            </a:r>
            <a:r>
              <a:rPr lang="en-US" altLang="en-US" b="1" baseline="0" dirty="0" smtClean="0"/>
              <a:t> </a:t>
            </a:r>
            <a:r>
              <a:rPr lang="en-US" altLang="en-US" b="1" baseline="0" dirty="0" err="1" smtClean="0"/>
              <a:t>fonti</a:t>
            </a:r>
            <a:r>
              <a:rPr lang="en-US" altLang="en-US" b="1" baseline="0" dirty="0" smtClean="0"/>
              <a:t> di </a:t>
            </a:r>
            <a:r>
              <a:rPr lang="en-US" altLang="en-US" b="1" baseline="0" dirty="0" err="1" smtClean="0"/>
              <a:t>reddito</a:t>
            </a:r>
            <a:r>
              <a:rPr lang="en-US" altLang="en-US" b="1" baseline="0" dirty="0" smtClean="0"/>
              <a:t> </a:t>
            </a:r>
            <a:r>
              <a:rPr lang="en-US" altLang="en-US" b="1" baseline="0" dirty="0" err="1" smtClean="0"/>
              <a:t>che</a:t>
            </a:r>
            <a:r>
              <a:rPr lang="en-US" altLang="en-US" b="1" baseline="0" dirty="0" smtClean="0"/>
              <a:t> ne </a:t>
            </a:r>
            <a:r>
              <a:rPr lang="en-US" altLang="en-US" b="1" baseline="0" dirty="0" err="1" smtClean="0"/>
              <a:t>comprometterebbero</a:t>
            </a:r>
            <a:r>
              <a:rPr lang="en-US" altLang="en-US" b="1" baseline="0" dirty="0" smtClean="0"/>
              <a:t> la </a:t>
            </a:r>
            <a:r>
              <a:rPr lang="en-US" altLang="en-US" b="1" baseline="0" dirty="0" err="1" smtClean="0"/>
              <a:t>libertà</a:t>
            </a:r>
            <a:r>
              <a:rPr lang="en-US" altLang="en-US" b="1" baseline="0" dirty="0" smtClean="0"/>
              <a:t> di </a:t>
            </a:r>
            <a:r>
              <a:rPr lang="en-US" altLang="en-US" b="1" baseline="0" dirty="0" err="1" smtClean="0"/>
              <a:t>azione</a:t>
            </a:r>
            <a:r>
              <a:rPr lang="en-US" altLang="en-US" b="1" baseline="0" dirty="0" smtClean="0"/>
              <a:t>, di </a:t>
            </a:r>
            <a:r>
              <a:rPr lang="en-US" altLang="en-US" b="1" baseline="0" dirty="0" err="1" smtClean="0"/>
              <a:t>proposta</a:t>
            </a:r>
            <a:r>
              <a:rPr lang="en-US" altLang="en-US" b="1" baseline="0" dirty="0" smtClean="0"/>
              <a:t> e di advocacy).</a:t>
            </a:r>
            <a:endParaRPr lang="en-US" altLang="en-US" dirty="0" smtClean="0"/>
          </a:p>
          <a:p>
            <a:pPr eaLnBrk="1" hangingPunct="1"/>
            <a:endParaRPr lang="en-US" altLang="en-US" dirty="0" smtClean="0"/>
          </a:p>
        </p:txBody>
      </p:sp>
      <p:sp>
        <p:nvSpPr>
          <p:cNvPr id="4" name="Segnaposto numero diapositiva 3"/>
          <p:cNvSpPr>
            <a:spLocks noGrp="1"/>
          </p:cNvSpPr>
          <p:nvPr>
            <p:ph type="sldNum" sz="quarter" idx="10"/>
          </p:nvPr>
        </p:nvSpPr>
        <p:spPr/>
        <p:txBody>
          <a:bodyPr/>
          <a:lstStyle/>
          <a:p>
            <a:pPr>
              <a:defRPr/>
            </a:pPr>
            <a:fld id="{3D95D17E-4558-4982-A717-275996F5AB6C}" type="slidenum">
              <a:rPr lang="en-IE" smtClean="0"/>
              <a:pPr>
                <a:defRPr/>
              </a:pPr>
              <a:t>6</a:t>
            </a:fld>
            <a:endParaRPr lang="en-IE"/>
          </a:p>
        </p:txBody>
      </p:sp>
    </p:spTree>
    <p:extLst>
      <p:ext uri="{BB962C8B-B14F-4D97-AF65-F5344CB8AC3E}">
        <p14:creationId xmlns:p14="http://schemas.microsoft.com/office/powerpoint/2010/main" val="1921179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p:spPr>
        <p:txBody>
          <a:bodyPr/>
          <a:lstStyle/>
          <a:p>
            <a:pPr eaLnBrk="1" hangingPunct="1"/>
            <a:r>
              <a:rPr lang="en-US" altLang="en-US" b="1" dirty="0" err="1" smtClean="0"/>
              <a:t>Diapositiva</a:t>
            </a:r>
            <a:r>
              <a:rPr lang="en-US" altLang="en-US" b="1" dirty="0" smtClean="0"/>
              <a:t> </a:t>
            </a:r>
            <a:r>
              <a:rPr lang="en-US" altLang="en-US" b="1" dirty="0" err="1" smtClean="0"/>
              <a:t>opzionale</a:t>
            </a:r>
            <a:r>
              <a:rPr lang="en-US" altLang="en-US" b="1" dirty="0" smtClean="0"/>
              <a:t> </a:t>
            </a:r>
            <a:r>
              <a:rPr lang="en-US" altLang="en-US" dirty="0" smtClean="0"/>
              <a:t>(</a:t>
            </a:r>
            <a:r>
              <a:rPr lang="en-US" altLang="en-US" dirty="0" err="1" smtClean="0"/>
              <a:t>può</a:t>
            </a:r>
            <a:r>
              <a:rPr lang="en-US" altLang="en-US" dirty="0" smtClean="0"/>
              <a:t> </a:t>
            </a:r>
            <a:r>
              <a:rPr lang="en-US" altLang="en-US" dirty="0" err="1" smtClean="0"/>
              <a:t>essere</a:t>
            </a:r>
            <a:r>
              <a:rPr lang="en-US" altLang="en-US" dirty="0" smtClean="0"/>
              <a:t> </a:t>
            </a:r>
            <a:r>
              <a:rPr lang="en-US" altLang="en-US" dirty="0" err="1" smtClean="0"/>
              <a:t>sufficiente</a:t>
            </a:r>
            <a:r>
              <a:rPr lang="en-US" altLang="en-US" dirty="0" smtClean="0"/>
              <a:t> </a:t>
            </a:r>
            <a:r>
              <a:rPr lang="en-US" altLang="en-US" dirty="0" err="1" smtClean="0"/>
              <a:t>anche</a:t>
            </a:r>
            <a:r>
              <a:rPr lang="en-US" altLang="en-US" dirty="0" smtClean="0"/>
              <a:t> solo la </a:t>
            </a:r>
            <a:r>
              <a:rPr lang="en-US" altLang="en-US" dirty="0" err="1" smtClean="0"/>
              <a:t>precedente</a:t>
            </a:r>
            <a:r>
              <a:rPr lang="en-US" altLang="en-US" dirty="0" smtClean="0"/>
              <a:t>).</a:t>
            </a:r>
          </a:p>
          <a:p>
            <a:pPr eaLnBrk="1" hangingPunct="1"/>
            <a:r>
              <a:rPr lang="en-US" altLang="en-US" dirty="0" smtClean="0"/>
              <a:t>Questa </a:t>
            </a:r>
            <a:r>
              <a:rPr lang="en-US" altLang="en-US" dirty="0" err="1" smtClean="0"/>
              <a:t>diapositiva</a:t>
            </a:r>
            <a:r>
              <a:rPr lang="en-US" altLang="en-US" dirty="0" smtClean="0"/>
              <a:t> </a:t>
            </a:r>
            <a:r>
              <a:rPr lang="en-US" altLang="en-US" dirty="0" err="1" smtClean="0"/>
              <a:t>può</a:t>
            </a:r>
            <a:r>
              <a:rPr lang="en-US" altLang="en-US" dirty="0" smtClean="0"/>
              <a:t> </a:t>
            </a:r>
            <a:r>
              <a:rPr lang="en-US" altLang="en-US" dirty="0" err="1" smtClean="0"/>
              <a:t>essere</a:t>
            </a:r>
            <a:r>
              <a:rPr lang="en-US" altLang="en-US" dirty="0" smtClean="0"/>
              <a:t> </a:t>
            </a:r>
            <a:r>
              <a:rPr lang="en-US" altLang="en-US" dirty="0" err="1" smtClean="0"/>
              <a:t>anche</a:t>
            </a:r>
            <a:r>
              <a:rPr lang="en-US" altLang="en-US" dirty="0" smtClean="0"/>
              <a:t> </a:t>
            </a:r>
            <a:r>
              <a:rPr lang="en-US" altLang="en-US" dirty="0" err="1" smtClean="0"/>
              <a:t>sostituita</a:t>
            </a:r>
            <a:r>
              <a:rPr lang="en-US" altLang="en-US" dirty="0" smtClean="0"/>
              <a:t> </a:t>
            </a:r>
            <a:r>
              <a:rPr lang="en-US" altLang="en-US" dirty="0" err="1" smtClean="0"/>
              <a:t>all’ultima</a:t>
            </a:r>
            <a:r>
              <a:rPr lang="en-US" altLang="en-US" dirty="0" smtClean="0"/>
              <a:t> </a:t>
            </a:r>
            <a:r>
              <a:rPr lang="en-US" altLang="en-US" dirty="0" err="1" smtClean="0"/>
              <a:t>della</a:t>
            </a:r>
            <a:r>
              <a:rPr lang="en-US" altLang="en-US" dirty="0" smtClean="0"/>
              <a:t> </a:t>
            </a:r>
            <a:r>
              <a:rPr lang="en-US" altLang="en-US" dirty="0" err="1" smtClean="0"/>
              <a:t>presentazione</a:t>
            </a:r>
            <a:r>
              <a:rPr lang="en-US" altLang="en-US" dirty="0" smtClean="0"/>
              <a:t>, </a:t>
            </a:r>
            <a:r>
              <a:rPr lang="en-US" altLang="en-US" dirty="0" err="1" smtClean="0"/>
              <a:t>aggiungendo</a:t>
            </a:r>
            <a:r>
              <a:rPr lang="en-US" altLang="en-US" dirty="0" smtClean="0"/>
              <a:t> “Grazie” e </a:t>
            </a:r>
            <a:r>
              <a:rPr lang="en-US" altLang="en-US" dirty="0" err="1" smtClean="0"/>
              <a:t>l’invito</a:t>
            </a:r>
            <a:r>
              <a:rPr lang="en-US" altLang="en-US" baseline="0" dirty="0" smtClean="0"/>
              <a:t> a </a:t>
            </a:r>
            <a:r>
              <a:rPr lang="en-US" altLang="en-US" baseline="0" dirty="0" err="1" smtClean="0"/>
              <a:t>diventare</a:t>
            </a:r>
            <a:r>
              <a:rPr lang="en-US" altLang="en-US" baseline="0" dirty="0" smtClean="0"/>
              <a:t> </a:t>
            </a:r>
            <a:r>
              <a:rPr lang="en-US" altLang="en-US" baseline="0" dirty="0" err="1" smtClean="0"/>
              <a:t>soci</a:t>
            </a:r>
            <a:r>
              <a:rPr lang="en-US" altLang="en-US" baseline="0" dirty="0" smtClean="0"/>
              <a:t>.</a:t>
            </a:r>
          </a:p>
        </p:txBody>
      </p:sp>
      <p:sp>
        <p:nvSpPr>
          <p:cNvPr id="4" name="Segnaposto numero diapositiva 3"/>
          <p:cNvSpPr>
            <a:spLocks noGrp="1"/>
          </p:cNvSpPr>
          <p:nvPr>
            <p:ph type="sldNum" sz="quarter" idx="10"/>
          </p:nvPr>
        </p:nvSpPr>
        <p:spPr/>
        <p:txBody>
          <a:bodyPr/>
          <a:lstStyle/>
          <a:p>
            <a:pPr>
              <a:defRPr/>
            </a:pPr>
            <a:fld id="{3D95D17E-4558-4982-A717-275996F5AB6C}" type="slidenum">
              <a:rPr lang="en-IE" smtClean="0"/>
              <a:pPr>
                <a:defRPr/>
              </a:pPr>
              <a:t>7</a:t>
            </a:fld>
            <a:endParaRPr lang="en-IE"/>
          </a:p>
        </p:txBody>
      </p:sp>
    </p:spTree>
    <p:extLst>
      <p:ext uri="{BB962C8B-B14F-4D97-AF65-F5344CB8AC3E}">
        <p14:creationId xmlns:p14="http://schemas.microsoft.com/office/powerpoint/2010/main" val="1845139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85000" lnSpcReduction="20000"/>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it-IT" sz="1200" b="1" dirty="0" smtClean="0"/>
              <a:t>Perché il Panda è il simbolo del WWF?</a:t>
            </a:r>
          </a:p>
          <a:p>
            <a:pPr marL="0" marR="0" indent="0" algn="l" defTabSz="457200" rtl="0" eaLnBrk="0" fontAlgn="base" latinLnBrk="0" hangingPunct="0">
              <a:lnSpc>
                <a:spcPct val="100000"/>
              </a:lnSpc>
              <a:spcBef>
                <a:spcPct val="30000"/>
              </a:spcBef>
              <a:spcAft>
                <a:spcPct val="0"/>
              </a:spcAft>
              <a:buClrTx/>
              <a:buSzTx/>
              <a:buFontTx/>
              <a:buNone/>
              <a:tabLst/>
              <a:defRPr/>
            </a:pPr>
            <a:r>
              <a:rPr lang="it-IT" sz="1200" dirty="0" smtClean="0"/>
              <a:t>Nella foto,</a:t>
            </a:r>
            <a:r>
              <a:rPr lang="it-IT" sz="1200" baseline="0" dirty="0" smtClean="0"/>
              <a:t> </a:t>
            </a:r>
            <a:r>
              <a:rPr lang="it-IT" sz="1200" baseline="0" dirty="0" err="1" smtClean="0"/>
              <a:t>H</a:t>
            </a:r>
            <a:r>
              <a:rPr lang="it-IT" sz="1200" dirty="0" err="1" smtClean="0"/>
              <a:t>eini</a:t>
            </a:r>
            <a:r>
              <a:rPr lang="it-IT" sz="1200" dirty="0" smtClean="0"/>
              <a:t> </a:t>
            </a:r>
            <a:r>
              <a:rPr lang="it-IT" sz="1200" dirty="0" err="1" smtClean="0"/>
              <a:t>Demmer</a:t>
            </a:r>
            <a:r>
              <a:rPr lang="it-IT" sz="1200" dirty="0" smtClean="0"/>
              <a:t>, austriaco</a:t>
            </a:r>
            <a:r>
              <a:rPr lang="it-IT" sz="1200" baseline="0" dirty="0" smtClean="0"/>
              <a:t>, uno dei maggiori mercanti di animali allora al mondo,</a:t>
            </a:r>
            <a:r>
              <a:rPr lang="it-IT" sz="1200" dirty="0" smtClean="0"/>
              <a:t> riporta il cucciolo di </a:t>
            </a:r>
            <a:r>
              <a:rPr lang="it-IT" sz="1200" b="1" dirty="0" smtClean="0"/>
              <a:t>Panda gigante Chi-Chi </a:t>
            </a:r>
            <a:r>
              <a:rPr lang="it-IT" sz="1200" dirty="0" smtClean="0"/>
              <a:t>nella sua gabbia allo zoo di Londra dopo la sua fuga, nel 1958.</a:t>
            </a:r>
            <a:r>
              <a:rPr lang="it-IT" sz="1200" baseline="0" dirty="0" smtClean="0"/>
              <a:t> </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smtClean="0"/>
              <a:t>Il logo del WWF </a:t>
            </a:r>
            <a:r>
              <a:rPr lang="en-US" sz="1200" dirty="0" err="1" smtClean="0"/>
              <a:t>rappresenta</a:t>
            </a:r>
            <a:r>
              <a:rPr lang="en-US" sz="1200" dirty="0" smtClean="0"/>
              <a:t> un Panda </a:t>
            </a:r>
            <a:r>
              <a:rPr lang="en-US" sz="1200" dirty="0" err="1" smtClean="0"/>
              <a:t>gigante</a:t>
            </a:r>
            <a:r>
              <a:rPr lang="en-US" sz="1200" dirty="0" smtClean="0"/>
              <a:t> </a:t>
            </a:r>
            <a:r>
              <a:rPr lang="en-US" sz="1200" dirty="0" err="1" smtClean="0"/>
              <a:t>stilizzato</a:t>
            </a:r>
            <a:r>
              <a:rPr lang="en-US" sz="1200" baseline="0" dirty="0" smtClean="0"/>
              <a:t>: </a:t>
            </a:r>
            <a:r>
              <a:rPr lang="en-US" sz="1200" baseline="0" dirty="0" err="1" smtClean="0"/>
              <a:t>l’idea</a:t>
            </a:r>
            <a:r>
              <a:rPr lang="en-US" sz="1200" baseline="0" dirty="0" smtClean="0"/>
              <a:t> </a:t>
            </a:r>
            <a:r>
              <a:rPr lang="en-US" sz="1200" baseline="0" dirty="0" err="1" smtClean="0"/>
              <a:t>nasce</a:t>
            </a:r>
            <a:r>
              <a:rPr lang="en-US" sz="1200" baseline="0" dirty="0" smtClean="0"/>
              <a:t> </a:t>
            </a:r>
            <a:r>
              <a:rPr lang="en-US" sz="1200" baseline="0" dirty="0" err="1" smtClean="0"/>
              <a:t>da</a:t>
            </a:r>
            <a:r>
              <a:rPr lang="en-US" sz="1200" baseline="0" dirty="0" smtClean="0"/>
              <a:t> </a:t>
            </a:r>
            <a:r>
              <a:rPr lang="en-US" sz="1200" dirty="0" smtClean="0"/>
              <a:t>Chi </a:t>
            </a:r>
            <a:r>
              <a:rPr lang="en-US" sz="1200" dirty="0" err="1" smtClean="0"/>
              <a:t>Chi</a:t>
            </a:r>
            <a:r>
              <a:rPr lang="en-US" sz="1200" dirty="0" smtClean="0"/>
              <a:t>, </a:t>
            </a:r>
            <a:r>
              <a:rPr lang="en-US" sz="1200" dirty="0" err="1" smtClean="0"/>
              <a:t>una</a:t>
            </a:r>
            <a:r>
              <a:rPr lang="en-US" sz="1200" dirty="0" smtClean="0"/>
              <a:t> </a:t>
            </a:r>
            <a:r>
              <a:rPr lang="en-US" sz="1200" dirty="0" err="1" smtClean="0"/>
              <a:t>giovane</a:t>
            </a:r>
            <a:r>
              <a:rPr lang="en-US" sz="1200" dirty="0" smtClean="0"/>
              <a:t> </a:t>
            </a:r>
            <a:r>
              <a:rPr lang="en-US" sz="1200" dirty="0" err="1" smtClean="0"/>
              <a:t>femmina</a:t>
            </a:r>
            <a:r>
              <a:rPr lang="en-US" sz="1200" dirty="0" smtClean="0"/>
              <a:t> </a:t>
            </a:r>
            <a:r>
              <a:rPr lang="en-US" sz="1200" dirty="0" err="1" smtClean="0"/>
              <a:t>di</a:t>
            </a:r>
            <a:r>
              <a:rPr lang="en-US" sz="1200" dirty="0" smtClean="0"/>
              <a:t> Panda </a:t>
            </a:r>
            <a:r>
              <a:rPr lang="en-US" sz="1200" dirty="0" err="1" smtClean="0"/>
              <a:t>gigante</a:t>
            </a:r>
            <a:r>
              <a:rPr lang="en-US" sz="1200" dirty="0" smtClean="0"/>
              <a:t> </a:t>
            </a:r>
            <a:r>
              <a:rPr lang="en-US" sz="1200" dirty="0" err="1" smtClean="0"/>
              <a:t>che</a:t>
            </a:r>
            <a:r>
              <a:rPr lang="en-US" sz="1200" dirty="0" smtClean="0"/>
              <a:t> è </a:t>
            </a:r>
            <a:r>
              <a:rPr lang="en-US" sz="1200" dirty="0" err="1" smtClean="0"/>
              <a:t>stata</a:t>
            </a:r>
            <a:r>
              <a:rPr lang="en-US" sz="1200" dirty="0" smtClean="0"/>
              <a:t> </a:t>
            </a:r>
            <a:r>
              <a:rPr lang="en-US" sz="1200" dirty="0" err="1" smtClean="0"/>
              <a:t>trasferita</a:t>
            </a:r>
            <a:r>
              <a:rPr lang="en-US" sz="1200" dirty="0" smtClean="0"/>
              <a:t> </a:t>
            </a:r>
            <a:r>
              <a:rPr lang="en-US" sz="1200" dirty="0" err="1" smtClean="0"/>
              <a:t>dallo</a:t>
            </a:r>
            <a:r>
              <a:rPr lang="en-US" sz="1200" baseline="0" dirty="0" smtClean="0"/>
              <a:t> zoo </a:t>
            </a:r>
            <a:r>
              <a:rPr lang="en-US" sz="1200" baseline="0" dirty="0" err="1" smtClean="0"/>
              <a:t>di</a:t>
            </a:r>
            <a:r>
              <a:rPr lang="en-US" sz="1200" baseline="0" dirty="0" smtClean="0"/>
              <a:t> </a:t>
            </a:r>
            <a:r>
              <a:rPr lang="en-US" sz="1200" baseline="0" dirty="0" err="1" smtClean="0"/>
              <a:t>Pechino</a:t>
            </a:r>
            <a:r>
              <a:rPr lang="en-US" sz="1200" baseline="0" dirty="0" smtClean="0"/>
              <a:t> a </a:t>
            </a:r>
            <a:r>
              <a:rPr lang="en-US" sz="1200" baseline="0" dirty="0" err="1" smtClean="0"/>
              <a:t>quello</a:t>
            </a:r>
            <a:r>
              <a:rPr lang="en-US" sz="1200" baseline="0" dirty="0" smtClean="0"/>
              <a:t> </a:t>
            </a:r>
            <a:r>
              <a:rPr lang="en-US" sz="1200" baseline="0" dirty="0" err="1" smtClean="0"/>
              <a:t>di</a:t>
            </a:r>
            <a:r>
              <a:rPr lang="en-US" sz="1200" baseline="0" dirty="0" smtClean="0"/>
              <a:t> </a:t>
            </a:r>
            <a:r>
              <a:rPr lang="en-US" sz="1200" baseline="0" dirty="0" err="1" smtClean="0"/>
              <a:t>Londra</a:t>
            </a:r>
            <a:r>
              <a:rPr lang="en-US" sz="1200" baseline="0" dirty="0" smtClean="0"/>
              <a:t> </a:t>
            </a:r>
            <a:r>
              <a:rPr lang="en-US" sz="1200" baseline="0" dirty="0" err="1" smtClean="0"/>
              <a:t>nel</a:t>
            </a:r>
            <a:r>
              <a:rPr lang="en-US" sz="1200" baseline="0" dirty="0" smtClean="0"/>
              <a:t> 1958, </a:t>
            </a:r>
            <a:r>
              <a:rPr lang="en-US" sz="1200" baseline="0" dirty="0" err="1" smtClean="0"/>
              <a:t>tre</a:t>
            </a:r>
            <a:r>
              <a:rPr lang="en-US" sz="1200" baseline="0" dirty="0" smtClean="0"/>
              <a:t> </a:t>
            </a:r>
            <a:r>
              <a:rPr lang="en-US" sz="1200" baseline="0" dirty="0" err="1" smtClean="0"/>
              <a:t>anni</a:t>
            </a:r>
            <a:r>
              <a:rPr lang="en-US" sz="1200" baseline="0" dirty="0" smtClean="0"/>
              <a:t> prima </a:t>
            </a:r>
            <a:r>
              <a:rPr lang="en-US" sz="1200" baseline="0" dirty="0" err="1" smtClean="0"/>
              <a:t>dell’istituzione</a:t>
            </a:r>
            <a:r>
              <a:rPr lang="en-US" sz="1200" baseline="0" dirty="0" smtClean="0"/>
              <a:t> del WWF </a:t>
            </a:r>
            <a:r>
              <a:rPr lang="en-US" sz="1200" baseline="0" dirty="0" err="1" smtClean="0"/>
              <a:t>Internazionale</a:t>
            </a:r>
            <a:r>
              <a:rPr lang="en-US" sz="1200" baseline="0" dirty="0" smtClean="0"/>
              <a:t> (</a:t>
            </a:r>
            <a:r>
              <a:rPr lang="en-US" sz="1200" b="1" baseline="0" dirty="0" smtClean="0"/>
              <a:t>1961</a:t>
            </a:r>
            <a:r>
              <a:rPr lang="en-US" sz="1200" baseline="0" dirty="0" smtClean="0"/>
              <a:t>). In </a:t>
            </a:r>
            <a:r>
              <a:rPr lang="en-US" sz="1200" baseline="0" dirty="0" err="1" smtClean="0"/>
              <a:t>realtà</a:t>
            </a:r>
            <a:r>
              <a:rPr lang="en-US" sz="1200" baseline="0" dirty="0" smtClean="0"/>
              <a:t>, </a:t>
            </a:r>
            <a:r>
              <a:rPr lang="en-US" sz="1200" baseline="0" dirty="0" err="1" smtClean="0"/>
              <a:t>il</a:t>
            </a:r>
            <a:r>
              <a:rPr lang="en-US" sz="1200" baseline="0" dirty="0" smtClean="0"/>
              <a:t> </a:t>
            </a:r>
            <a:r>
              <a:rPr lang="en-US" sz="1200" baseline="0" dirty="0" err="1" smtClean="0"/>
              <a:t>mercante</a:t>
            </a:r>
            <a:r>
              <a:rPr lang="en-US" sz="1200" baseline="0" dirty="0" smtClean="0"/>
              <a:t> </a:t>
            </a:r>
            <a:r>
              <a:rPr lang="en-US" sz="1200" baseline="0" dirty="0" err="1" smtClean="0"/>
              <a:t>di</a:t>
            </a:r>
            <a:r>
              <a:rPr lang="en-US" sz="1200" baseline="0" dirty="0" smtClean="0"/>
              <a:t> </a:t>
            </a:r>
            <a:r>
              <a:rPr lang="en-US" sz="1200" baseline="0" dirty="0" err="1" smtClean="0"/>
              <a:t>animali</a:t>
            </a:r>
            <a:r>
              <a:rPr lang="en-US" sz="1200" baseline="0" dirty="0" smtClean="0"/>
              <a:t> </a:t>
            </a:r>
            <a:r>
              <a:rPr lang="en-US" sz="1200" baseline="0" dirty="0" err="1" smtClean="0"/>
              <a:t>Heini</a:t>
            </a:r>
            <a:r>
              <a:rPr lang="en-US" sz="1200" baseline="0" dirty="0" smtClean="0"/>
              <a:t> Dimmer </a:t>
            </a:r>
            <a:r>
              <a:rPr lang="en-US" sz="1200" baseline="0" dirty="0" err="1" smtClean="0"/>
              <a:t>aveva</a:t>
            </a:r>
            <a:r>
              <a:rPr lang="en-US" sz="1200" baseline="0" dirty="0" smtClean="0"/>
              <a:t> </a:t>
            </a:r>
            <a:r>
              <a:rPr lang="en-US" sz="1200" baseline="0" dirty="0" err="1" smtClean="0"/>
              <a:t>acquistato</a:t>
            </a:r>
            <a:r>
              <a:rPr lang="en-US" sz="1200" baseline="0" dirty="0" smtClean="0"/>
              <a:t> </a:t>
            </a:r>
            <a:r>
              <a:rPr lang="en-US" sz="1200" baseline="0" dirty="0" err="1" smtClean="0"/>
              <a:t>il</a:t>
            </a:r>
            <a:r>
              <a:rPr lang="en-US" sz="1200" baseline="0" dirty="0" smtClean="0"/>
              <a:t> Panda </a:t>
            </a:r>
            <a:r>
              <a:rPr lang="en-US" sz="1200" baseline="0" dirty="0" err="1" smtClean="0"/>
              <a:t>dalla</a:t>
            </a:r>
            <a:r>
              <a:rPr lang="en-US" sz="1200" baseline="0" dirty="0" smtClean="0"/>
              <a:t> </a:t>
            </a:r>
            <a:r>
              <a:rPr lang="en-US" sz="1200" baseline="0" dirty="0" err="1" smtClean="0"/>
              <a:t>Cina</a:t>
            </a:r>
            <a:r>
              <a:rPr lang="en-US" sz="1200" baseline="0" dirty="0" smtClean="0"/>
              <a:t> (in </a:t>
            </a:r>
            <a:r>
              <a:rPr lang="en-US" sz="1200" baseline="0" dirty="0" err="1" smtClean="0"/>
              <a:t>cambio</a:t>
            </a:r>
            <a:r>
              <a:rPr lang="en-US" sz="1200" baseline="0" dirty="0" smtClean="0"/>
              <a:t> </a:t>
            </a:r>
            <a:r>
              <a:rPr lang="en-US" sz="1200" baseline="0" dirty="0" err="1" smtClean="0"/>
              <a:t>di</a:t>
            </a:r>
            <a:r>
              <a:rPr lang="en-US" sz="1200" baseline="0" dirty="0" smtClean="0"/>
              <a:t> </a:t>
            </a:r>
            <a:r>
              <a:rPr lang="en-US" sz="1200" baseline="0" dirty="0" err="1" smtClean="0"/>
              <a:t>diversi</a:t>
            </a:r>
            <a:r>
              <a:rPr lang="en-US" sz="1200" baseline="0" dirty="0" smtClean="0"/>
              <a:t> </a:t>
            </a:r>
            <a:r>
              <a:rPr lang="en-US" sz="1200" baseline="0" dirty="0" err="1" smtClean="0"/>
              <a:t>animali</a:t>
            </a:r>
            <a:r>
              <a:rPr lang="en-US" sz="1200" baseline="0" dirty="0" smtClean="0"/>
              <a:t> </a:t>
            </a:r>
            <a:r>
              <a:rPr lang="en-US" sz="1200" baseline="0" dirty="0" err="1" smtClean="0"/>
              <a:t>che</a:t>
            </a:r>
            <a:r>
              <a:rPr lang="en-US" sz="1200" baseline="0" dirty="0" smtClean="0"/>
              <a:t> </a:t>
            </a:r>
            <a:r>
              <a:rPr lang="en-US" sz="1200" baseline="0" dirty="0" err="1" smtClean="0"/>
              <a:t>aveva</a:t>
            </a:r>
            <a:r>
              <a:rPr lang="en-US" sz="1200" baseline="0" dirty="0" smtClean="0"/>
              <a:t> </a:t>
            </a:r>
            <a:r>
              <a:rPr lang="en-US" sz="1200" baseline="0" dirty="0" err="1" smtClean="0"/>
              <a:t>collezionato</a:t>
            </a:r>
            <a:r>
              <a:rPr lang="en-US" sz="1200" baseline="0" dirty="0" smtClean="0"/>
              <a:t> in Africa…) per </a:t>
            </a:r>
            <a:r>
              <a:rPr lang="en-US" sz="1200" baseline="0" dirty="0" err="1" smtClean="0"/>
              <a:t>venderlo</a:t>
            </a:r>
            <a:r>
              <a:rPr lang="en-US" sz="1200" baseline="0" dirty="0" smtClean="0"/>
              <a:t> </a:t>
            </a:r>
            <a:r>
              <a:rPr lang="en-US" sz="1200" baseline="0" dirty="0" err="1" smtClean="0"/>
              <a:t>agli</a:t>
            </a:r>
            <a:r>
              <a:rPr lang="en-US" sz="1200" baseline="0" dirty="0" smtClean="0"/>
              <a:t> zoo </a:t>
            </a:r>
            <a:r>
              <a:rPr lang="en-US" sz="1200" baseline="0" dirty="0" err="1" smtClean="0"/>
              <a:t>americani</a:t>
            </a:r>
            <a:r>
              <a:rPr lang="en-US" sz="1200" baseline="0" dirty="0" smtClean="0"/>
              <a:t> </a:t>
            </a:r>
            <a:r>
              <a:rPr lang="en-US" sz="1200" baseline="0" dirty="0" err="1" smtClean="0"/>
              <a:t>che</a:t>
            </a:r>
            <a:r>
              <a:rPr lang="en-US" sz="1200" baseline="0" dirty="0" smtClean="0"/>
              <a:t> non </a:t>
            </a:r>
            <a:r>
              <a:rPr lang="en-US" sz="1200" baseline="0" dirty="0" err="1" smtClean="0"/>
              <a:t>possedevano</a:t>
            </a:r>
            <a:r>
              <a:rPr lang="en-US" sz="1200" baseline="0" dirty="0" smtClean="0"/>
              <a:t> </a:t>
            </a:r>
            <a:r>
              <a:rPr lang="en-US" sz="1200" baseline="0" dirty="0" err="1" smtClean="0"/>
              <a:t>questa</a:t>
            </a:r>
            <a:r>
              <a:rPr lang="en-US" sz="1200" baseline="0" dirty="0" smtClean="0"/>
              <a:t> specie ma </a:t>
            </a:r>
            <a:r>
              <a:rPr lang="en-US" sz="1200" baseline="0" dirty="0" err="1" smtClean="0"/>
              <a:t>gli</a:t>
            </a:r>
            <a:r>
              <a:rPr lang="en-US" sz="1200" baseline="0" dirty="0" smtClean="0"/>
              <a:t> USA </a:t>
            </a:r>
            <a:r>
              <a:rPr lang="en-US" sz="1200" baseline="0" dirty="0" err="1" smtClean="0"/>
              <a:t>rifiutarono</a:t>
            </a:r>
            <a:r>
              <a:rPr lang="en-US" sz="1200" baseline="0" dirty="0" smtClean="0"/>
              <a:t> </a:t>
            </a:r>
            <a:r>
              <a:rPr lang="en-US" sz="1200" baseline="0" dirty="0" err="1" smtClean="0"/>
              <a:t>di</a:t>
            </a:r>
            <a:r>
              <a:rPr lang="en-US" sz="1200" baseline="0" dirty="0" smtClean="0"/>
              <a:t> fare </a:t>
            </a:r>
            <a:r>
              <a:rPr lang="en-US" sz="1200" baseline="0" dirty="0" err="1" smtClean="0"/>
              <a:t>entrare</a:t>
            </a:r>
            <a:r>
              <a:rPr lang="en-US" sz="1200" baseline="0" dirty="0" smtClean="0"/>
              <a:t> Chi </a:t>
            </a:r>
            <a:r>
              <a:rPr lang="en-US" sz="1200" baseline="0" dirty="0" err="1" smtClean="0"/>
              <a:t>Chi</a:t>
            </a:r>
            <a:r>
              <a:rPr lang="en-US" sz="1200" baseline="0" dirty="0" smtClean="0"/>
              <a:t> </a:t>
            </a:r>
            <a:r>
              <a:rPr lang="en-US" sz="1200" baseline="0" dirty="0" err="1" smtClean="0"/>
              <a:t>perché</a:t>
            </a:r>
            <a:r>
              <a:rPr lang="en-US" sz="1200" baseline="0" dirty="0" smtClean="0"/>
              <a:t> </a:t>
            </a:r>
            <a:r>
              <a:rPr lang="en-US" sz="1200" baseline="0" dirty="0" err="1" smtClean="0"/>
              <a:t>considerato</a:t>
            </a:r>
            <a:r>
              <a:rPr lang="en-US" sz="1200" baseline="0" dirty="0" smtClean="0"/>
              <a:t> “</a:t>
            </a:r>
            <a:r>
              <a:rPr lang="en-US" sz="1200" baseline="0" dirty="0" err="1" smtClean="0"/>
              <a:t>comunista</a:t>
            </a:r>
            <a:r>
              <a:rPr lang="en-US" sz="1200" baseline="0" dirty="0" smtClean="0"/>
              <a:t>” (era </a:t>
            </a:r>
            <a:r>
              <a:rPr lang="en-US" sz="1200" baseline="0" dirty="0" err="1" smtClean="0"/>
              <a:t>l’epoca</a:t>
            </a:r>
            <a:r>
              <a:rPr lang="en-US" sz="1200" baseline="0" dirty="0" smtClean="0"/>
              <a:t> </a:t>
            </a:r>
            <a:r>
              <a:rPr lang="en-US" sz="1200" baseline="0" dirty="0" err="1" smtClean="0"/>
              <a:t>della</a:t>
            </a:r>
            <a:r>
              <a:rPr lang="en-US" sz="1200" baseline="0" dirty="0" smtClean="0"/>
              <a:t> Guerra </a:t>
            </a:r>
            <a:r>
              <a:rPr lang="en-US" sz="1200" baseline="0" dirty="0" err="1" smtClean="0"/>
              <a:t>Fredda</a:t>
            </a:r>
            <a:r>
              <a:rPr lang="en-US" sz="1200" baseline="0" dirty="0" smtClean="0"/>
              <a:t>!). </a:t>
            </a:r>
            <a:r>
              <a:rPr lang="en-US" sz="1200" baseline="0" dirty="0" err="1" smtClean="0"/>
              <a:t>Ciò</a:t>
            </a:r>
            <a:r>
              <a:rPr lang="en-US" sz="1200" baseline="0" dirty="0" smtClean="0"/>
              <a:t> </a:t>
            </a:r>
            <a:r>
              <a:rPr lang="en-US" sz="1200" baseline="0" dirty="0" err="1" smtClean="0"/>
              <a:t>che</a:t>
            </a:r>
            <a:r>
              <a:rPr lang="en-US" sz="1200" baseline="0" dirty="0" smtClean="0"/>
              <a:t> è </a:t>
            </a:r>
            <a:r>
              <a:rPr lang="en-US" sz="1200" baseline="0" dirty="0" err="1" smtClean="0"/>
              <a:t>rilevante</a:t>
            </a:r>
            <a:r>
              <a:rPr lang="en-US" sz="1200" baseline="0" dirty="0" smtClean="0"/>
              <a:t> </a:t>
            </a:r>
            <a:r>
              <a:rPr lang="en-US" sz="1200" baseline="0" dirty="0" err="1" smtClean="0"/>
              <a:t>sapere</a:t>
            </a:r>
            <a:r>
              <a:rPr lang="en-US" sz="1200" baseline="0" dirty="0" smtClean="0"/>
              <a:t> è </a:t>
            </a:r>
            <a:r>
              <a:rPr lang="en-US" sz="1200" baseline="0" dirty="0" err="1" smtClean="0"/>
              <a:t>che</a:t>
            </a:r>
            <a:r>
              <a:rPr lang="en-US" sz="1200" baseline="0" dirty="0" smtClean="0"/>
              <a:t> in </a:t>
            </a:r>
            <a:r>
              <a:rPr lang="en-US" sz="1200" baseline="0" dirty="0" err="1" smtClean="0"/>
              <a:t>quel</a:t>
            </a:r>
            <a:r>
              <a:rPr lang="en-US" sz="1200" baseline="0" dirty="0" smtClean="0"/>
              <a:t> tempo </a:t>
            </a:r>
            <a:r>
              <a:rPr lang="en-US" sz="1200" baseline="0" dirty="0" err="1" smtClean="0"/>
              <a:t>nei</a:t>
            </a:r>
            <a:r>
              <a:rPr lang="en-US" sz="1200" baseline="0" dirty="0" smtClean="0"/>
              <a:t> </a:t>
            </a:r>
            <a:r>
              <a:rPr lang="en-US" sz="1200" baseline="0" dirty="0" err="1" smtClean="0"/>
              <a:t>Paesi</a:t>
            </a:r>
            <a:r>
              <a:rPr lang="en-US" sz="1200" baseline="0" dirty="0" smtClean="0"/>
              <a:t> </a:t>
            </a:r>
            <a:r>
              <a:rPr lang="en-US" sz="1200" baseline="0" dirty="0" err="1" smtClean="0"/>
              <a:t>Occidentali</a:t>
            </a:r>
            <a:r>
              <a:rPr lang="en-US" sz="1200" baseline="0" dirty="0" smtClean="0"/>
              <a:t> non vi </a:t>
            </a:r>
            <a:r>
              <a:rPr lang="en-US" sz="1200" baseline="0" dirty="0" err="1" smtClean="0"/>
              <a:t>erano</a:t>
            </a:r>
            <a:r>
              <a:rPr lang="en-US" sz="1200" baseline="0" dirty="0" smtClean="0"/>
              <a:t> </a:t>
            </a:r>
            <a:r>
              <a:rPr lang="en-US" sz="1200" baseline="0" dirty="0" err="1" smtClean="0"/>
              <a:t>rappresentanti</a:t>
            </a:r>
            <a:r>
              <a:rPr lang="en-US" sz="1200" baseline="0" dirty="0" smtClean="0"/>
              <a:t> </a:t>
            </a:r>
            <a:r>
              <a:rPr lang="en-US" sz="1200" baseline="0" dirty="0" err="1" smtClean="0"/>
              <a:t>di</a:t>
            </a:r>
            <a:r>
              <a:rPr lang="en-US" sz="1200" baseline="0" dirty="0" smtClean="0"/>
              <a:t> </a:t>
            </a:r>
            <a:r>
              <a:rPr lang="en-US" sz="1200" baseline="0" dirty="0" err="1" smtClean="0"/>
              <a:t>questa</a:t>
            </a:r>
            <a:r>
              <a:rPr lang="en-US" sz="1200" baseline="0" dirty="0" smtClean="0"/>
              <a:t> specie </a:t>
            </a:r>
            <a:r>
              <a:rPr lang="en-US" sz="1200" baseline="0" dirty="0" err="1" smtClean="0"/>
              <a:t>quindi</a:t>
            </a:r>
            <a:r>
              <a:rPr lang="en-US" sz="1200" baseline="0" dirty="0" smtClean="0"/>
              <a:t> </a:t>
            </a:r>
            <a:r>
              <a:rPr lang="en-US" sz="1200" baseline="0" dirty="0" err="1" smtClean="0"/>
              <a:t>il</a:t>
            </a:r>
            <a:r>
              <a:rPr lang="en-US" sz="1200" baseline="0" dirty="0" smtClean="0"/>
              <a:t> </a:t>
            </a:r>
            <a:r>
              <a:rPr lang="en-US" sz="1200" baseline="0" dirty="0" err="1" smtClean="0"/>
              <a:t>trasferimento</a:t>
            </a:r>
            <a:r>
              <a:rPr lang="en-US" sz="1200" baseline="0" dirty="0" smtClean="0"/>
              <a:t> </a:t>
            </a:r>
            <a:r>
              <a:rPr lang="en-US" sz="1200" baseline="0" dirty="0" err="1" smtClean="0"/>
              <a:t>nello</a:t>
            </a:r>
            <a:r>
              <a:rPr lang="en-US" sz="1200" baseline="0" dirty="0" smtClean="0"/>
              <a:t> zoo </a:t>
            </a:r>
            <a:r>
              <a:rPr lang="en-US" sz="1200" baseline="0" dirty="0" err="1" smtClean="0"/>
              <a:t>di</a:t>
            </a:r>
            <a:r>
              <a:rPr lang="en-US" sz="1200" baseline="0" dirty="0" smtClean="0"/>
              <a:t> </a:t>
            </a:r>
            <a:r>
              <a:rPr lang="en-US" sz="1200" baseline="0" dirty="0" err="1" smtClean="0"/>
              <a:t>Londra</a:t>
            </a:r>
            <a:r>
              <a:rPr lang="en-US" sz="1200" baseline="0" dirty="0" smtClean="0"/>
              <a:t> </a:t>
            </a:r>
            <a:r>
              <a:rPr lang="en-US" sz="1200" baseline="0" dirty="0" err="1" smtClean="0"/>
              <a:t>diventò</a:t>
            </a:r>
            <a:r>
              <a:rPr lang="en-US" sz="1200" baseline="0" dirty="0" smtClean="0"/>
              <a:t> un </a:t>
            </a:r>
            <a:r>
              <a:rPr lang="en-US" sz="1200" baseline="0" dirty="0" err="1" smtClean="0"/>
              <a:t>fatto</a:t>
            </a:r>
            <a:r>
              <a:rPr lang="en-US" sz="1200" baseline="0" dirty="0" smtClean="0"/>
              <a:t> </a:t>
            </a:r>
            <a:r>
              <a:rPr lang="en-US" sz="1200" baseline="0" dirty="0" err="1" smtClean="0"/>
              <a:t>di</a:t>
            </a:r>
            <a:r>
              <a:rPr lang="en-US" sz="1200" baseline="0" dirty="0" smtClean="0"/>
              <a:t> </a:t>
            </a:r>
            <a:r>
              <a:rPr lang="en-US" sz="1200" baseline="0" dirty="0" err="1" smtClean="0"/>
              <a:t>cronaca</a:t>
            </a:r>
            <a:r>
              <a:rPr lang="en-US" sz="1200" baseline="0" dirty="0" smtClean="0"/>
              <a:t> molto </a:t>
            </a:r>
            <a:r>
              <a:rPr lang="en-US" sz="1200" baseline="0" dirty="0" err="1" smtClean="0"/>
              <a:t>seguito</a:t>
            </a:r>
            <a:r>
              <a:rPr lang="en-US" sz="1200" baseline="0" dirty="0" smtClean="0"/>
              <a:t>, </a:t>
            </a:r>
            <a:r>
              <a:rPr lang="en-US" sz="1200" baseline="0" dirty="0" err="1" smtClean="0"/>
              <a:t>permettendo</a:t>
            </a:r>
            <a:r>
              <a:rPr lang="en-US" sz="1200" baseline="0" dirty="0" smtClean="0"/>
              <a:t> a </a:t>
            </a:r>
            <a:r>
              <a:rPr lang="en-US" sz="1200" baseline="0" dirty="0" err="1" smtClean="0"/>
              <a:t>molte</a:t>
            </a:r>
            <a:r>
              <a:rPr lang="en-US" sz="1200" baseline="0" dirty="0" smtClean="0"/>
              <a:t> </a:t>
            </a:r>
            <a:r>
              <a:rPr lang="en-US" sz="1200" baseline="0" dirty="0" err="1" smtClean="0"/>
              <a:t>persone</a:t>
            </a:r>
            <a:r>
              <a:rPr lang="en-US" sz="1200" baseline="0" dirty="0" smtClean="0"/>
              <a:t> </a:t>
            </a:r>
            <a:r>
              <a:rPr lang="en-US" sz="1200" baseline="0" dirty="0" err="1" smtClean="0"/>
              <a:t>di</a:t>
            </a:r>
            <a:r>
              <a:rPr lang="en-US" sz="1200" baseline="0" dirty="0" smtClean="0"/>
              <a:t> </a:t>
            </a:r>
            <a:r>
              <a:rPr lang="en-US" sz="1200" baseline="0" dirty="0" err="1" smtClean="0"/>
              <a:t>vedere</a:t>
            </a:r>
            <a:r>
              <a:rPr lang="en-US" sz="1200" baseline="0" dirty="0" smtClean="0"/>
              <a:t> </a:t>
            </a:r>
            <a:r>
              <a:rPr lang="en-US" sz="1200" baseline="0" dirty="0" err="1" smtClean="0"/>
              <a:t>il</a:t>
            </a:r>
            <a:r>
              <a:rPr lang="en-US" sz="1200" baseline="0" dirty="0" smtClean="0"/>
              <a:t> Panda </a:t>
            </a:r>
            <a:r>
              <a:rPr lang="en-US" sz="1200" baseline="0" dirty="0" err="1" smtClean="0"/>
              <a:t>dal</a:t>
            </a:r>
            <a:r>
              <a:rPr lang="en-US" sz="1200" baseline="0" dirty="0" smtClean="0"/>
              <a:t> vivo. </a:t>
            </a:r>
            <a:r>
              <a:rPr lang="en-US" sz="1200" baseline="0" dirty="0" err="1" smtClean="0"/>
              <a:t>Questo</a:t>
            </a:r>
            <a:r>
              <a:rPr lang="en-US" sz="1200" baseline="0" dirty="0" smtClean="0"/>
              <a:t> </a:t>
            </a:r>
            <a:r>
              <a:rPr lang="en-US" sz="1200" baseline="0" dirty="0" err="1" smtClean="0"/>
              <a:t>spinse</a:t>
            </a:r>
            <a:r>
              <a:rPr lang="en-US" sz="1200" baseline="0" dirty="0" smtClean="0"/>
              <a:t> </a:t>
            </a:r>
            <a:r>
              <a:rPr lang="en-US" sz="1200" baseline="0" dirty="0" err="1" smtClean="0"/>
              <a:t>i</a:t>
            </a:r>
            <a:r>
              <a:rPr lang="en-US" sz="1200" baseline="0" dirty="0" smtClean="0"/>
              <a:t> </a:t>
            </a:r>
            <a:r>
              <a:rPr lang="en-US" sz="1200" baseline="0" dirty="0" err="1" smtClean="0"/>
              <a:t>fondatori</a:t>
            </a:r>
            <a:r>
              <a:rPr lang="en-US" sz="1200" baseline="0" dirty="0" smtClean="0"/>
              <a:t> del WWF ad </a:t>
            </a:r>
            <a:r>
              <a:rPr lang="en-US" sz="1200" baseline="0" dirty="0" err="1" smtClean="0"/>
              <a:t>assumerlo</a:t>
            </a:r>
            <a:r>
              <a:rPr lang="en-US" sz="1200" baseline="0" dirty="0" smtClean="0"/>
              <a:t> come </a:t>
            </a:r>
            <a:r>
              <a:rPr lang="en-US" sz="1200" baseline="0" dirty="0" err="1" smtClean="0"/>
              <a:t>mascotte</a:t>
            </a:r>
            <a:r>
              <a:rPr lang="en-US" sz="1200" baseline="0" dirty="0" smtClean="0"/>
              <a:t>, </a:t>
            </a:r>
            <a:r>
              <a:rPr lang="en-US" sz="1200" baseline="0" dirty="0" err="1" smtClean="0"/>
              <a:t>anche</a:t>
            </a:r>
            <a:r>
              <a:rPr lang="en-US" sz="1200" baseline="0" dirty="0" smtClean="0"/>
              <a:t> </a:t>
            </a:r>
            <a:r>
              <a:rPr lang="en-US" sz="1200" baseline="0" dirty="0" err="1" smtClean="0"/>
              <a:t>perché</a:t>
            </a:r>
            <a:r>
              <a:rPr lang="en-US" sz="1200" baseline="0" dirty="0" smtClean="0"/>
              <a:t> è un </a:t>
            </a:r>
            <a:r>
              <a:rPr lang="en-US" sz="1200" baseline="0" dirty="0" err="1" smtClean="0"/>
              <a:t>animale</a:t>
            </a:r>
            <a:r>
              <a:rPr lang="en-US" sz="1200" baseline="0" dirty="0" smtClean="0"/>
              <a:t> </a:t>
            </a:r>
            <a:r>
              <a:rPr lang="en-US" sz="1200" baseline="0" dirty="0" err="1" smtClean="0"/>
              <a:t>riconoscibile</a:t>
            </a:r>
            <a:r>
              <a:rPr lang="en-US" sz="1200" baseline="0" dirty="0" smtClean="0"/>
              <a:t> e </a:t>
            </a:r>
            <a:r>
              <a:rPr lang="en-US" sz="1200" baseline="0" dirty="0" err="1" smtClean="0"/>
              <a:t>nello</a:t>
            </a:r>
            <a:r>
              <a:rPr lang="en-US" sz="1200" baseline="0" dirty="0" smtClean="0"/>
              <a:t> </a:t>
            </a:r>
            <a:r>
              <a:rPr lang="en-US" sz="1200" baseline="0" dirty="0" err="1" smtClean="0"/>
              <a:t>stesso</a:t>
            </a:r>
            <a:r>
              <a:rPr lang="en-US" sz="1200" baseline="0" dirty="0" smtClean="0"/>
              <a:t> tempo, </a:t>
            </a:r>
            <a:r>
              <a:rPr lang="en-US" sz="1200" baseline="0" dirty="0" err="1" smtClean="0"/>
              <a:t>tradotto</a:t>
            </a:r>
            <a:r>
              <a:rPr lang="en-US" sz="1200" baseline="0" dirty="0" smtClean="0"/>
              <a:t> in logo, </a:t>
            </a:r>
            <a:r>
              <a:rPr lang="en-US" sz="1200" baseline="0" dirty="0" err="1" smtClean="0"/>
              <a:t>riproducibile</a:t>
            </a:r>
            <a:r>
              <a:rPr lang="en-US" sz="1200" baseline="0" dirty="0" smtClean="0"/>
              <a:t> con due </a:t>
            </a:r>
            <a:r>
              <a:rPr lang="en-US" sz="1200" baseline="0" dirty="0" err="1" smtClean="0"/>
              <a:t>colori</a:t>
            </a:r>
            <a:r>
              <a:rPr lang="en-US" sz="1200" baseline="0" dirty="0" smtClean="0"/>
              <a:t> </a:t>
            </a:r>
            <a:r>
              <a:rPr lang="en-US" sz="1200" baseline="0" dirty="0" err="1" smtClean="0"/>
              <a:t>semplici</a:t>
            </a:r>
            <a:r>
              <a:rPr lang="en-US" sz="1200" baseline="0" dirty="0" smtClean="0"/>
              <a:t> (</a:t>
            </a:r>
            <a:r>
              <a:rPr lang="en-US" sz="1200" baseline="0" dirty="0" err="1" smtClean="0"/>
              <a:t>nero</a:t>
            </a:r>
            <a:r>
              <a:rPr lang="en-US" sz="1200" baseline="0" dirty="0" smtClean="0"/>
              <a:t> e </a:t>
            </a:r>
            <a:r>
              <a:rPr lang="en-US" sz="1200" baseline="0" dirty="0" err="1" smtClean="0"/>
              <a:t>bianco</a:t>
            </a:r>
            <a:r>
              <a:rPr lang="en-US" sz="1200" baseline="0" dirty="0" smtClean="0"/>
              <a:t>), </a:t>
            </a:r>
            <a:r>
              <a:rPr lang="en-US" sz="1200" baseline="0" dirty="0" err="1" smtClean="0"/>
              <a:t>quelli</a:t>
            </a:r>
            <a:r>
              <a:rPr lang="en-US" sz="1200" baseline="0" dirty="0" smtClean="0"/>
              <a:t> </a:t>
            </a:r>
            <a:r>
              <a:rPr lang="en-US" sz="1200" baseline="0" dirty="0" err="1" smtClean="0"/>
              <a:t>allora</a:t>
            </a:r>
            <a:r>
              <a:rPr lang="en-US" sz="1200" baseline="0" dirty="0" smtClean="0"/>
              <a:t> </a:t>
            </a:r>
            <a:r>
              <a:rPr lang="en-US" sz="1200" baseline="0" dirty="0" err="1" smtClean="0"/>
              <a:t>più</a:t>
            </a:r>
            <a:r>
              <a:rPr lang="en-US" sz="1200" baseline="0" dirty="0" smtClean="0"/>
              <a:t> </a:t>
            </a:r>
            <a:r>
              <a:rPr lang="en-US" sz="1200" baseline="0" dirty="0" err="1" smtClean="0"/>
              <a:t>disponibili</a:t>
            </a:r>
            <a:r>
              <a:rPr lang="en-US" sz="1200" baseline="0" dirty="0" smtClean="0"/>
              <a:t> </a:t>
            </a:r>
            <a:r>
              <a:rPr lang="en-US" sz="1200" baseline="0" dirty="0" err="1" smtClean="0"/>
              <a:t>nelle</a:t>
            </a:r>
            <a:r>
              <a:rPr lang="en-US" sz="1200" baseline="0" dirty="0" smtClean="0"/>
              <a:t> </a:t>
            </a:r>
            <a:r>
              <a:rPr lang="en-US" sz="1200" baseline="0" dirty="0" err="1" smtClean="0"/>
              <a:t>tipografie</a:t>
            </a:r>
            <a:r>
              <a:rPr lang="en-US" sz="1200" baseline="0" dirty="0" smtClean="0"/>
              <a:t>. </a:t>
            </a:r>
            <a:r>
              <a:rPr lang="en-US" sz="1200" baseline="0" dirty="0" err="1" smtClean="0"/>
              <a:t>Rappresentava</a:t>
            </a:r>
            <a:r>
              <a:rPr lang="en-US" sz="1200" baseline="0" dirty="0" smtClean="0"/>
              <a:t> </a:t>
            </a:r>
            <a:r>
              <a:rPr lang="en-US" sz="1200" baseline="0" dirty="0" err="1" smtClean="0"/>
              <a:t>inoltre</a:t>
            </a:r>
            <a:r>
              <a:rPr lang="en-US" sz="1200" baseline="0" dirty="0" smtClean="0"/>
              <a:t> </a:t>
            </a:r>
            <a:r>
              <a:rPr lang="en-US" sz="1200" baseline="0" dirty="0" err="1" smtClean="0"/>
              <a:t>uno</a:t>
            </a:r>
            <a:r>
              <a:rPr lang="en-US" sz="1200" baseline="0" dirty="0" smtClean="0"/>
              <a:t> </a:t>
            </a:r>
            <a:r>
              <a:rPr lang="en-US" sz="1200" baseline="0" dirty="0" err="1" smtClean="0"/>
              <a:t>degli</a:t>
            </a:r>
            <a:r>
              <a:rPr lang="en-US" sz="1200" baseline="0" dirty="0" smtClean="0"/>
              <a:t> </a:t>
            </a:r>
            <a:r>
              <a:rPr lang="en-US" sz="1200" baseline="0" dirty="0" err="1" smtClean="0"/>
              <a:t>animali</a:t>
            </a:r>
            <a:r>
              <a:rPr lang="en-US" sz="1200" baseline="0" dirty="0" smtClean="0"/>
              <a:t> in via </a:t>
            </a:r>
            <a:r>
              <a:rPr lang="en-US" sz="1200" baseline="0" dirty="0" err="1" smtClean="0"/>
              <a:t>di</a:t>
            </a:r>
            <a:r>
              <a:rPr lang="en-US" sz="1200" baseline="0" dirty="0" smtClean="0"/>
              <a:t> </a:t>
            </a:r>
            <a:r>
              <a:rPr lang="en-US" sz="1200" baseline="0" dirty="0" err="1" smtClean="0"/>
              <a:t>estinzione</a:t>
            </a:r>
            <a:r>
              <a:rPr lang="en-US" sz="1200" baseline="0" dirty="0" smtClean="0"/>
              <a:t> (</a:t>
            </a:r>
            <a:r>
              <a:rPr lang="en-US" sz="1200" baseline="0" dirty="0" err="1" smtClean="0"/>
              <a:t>anche</a:t>
            </a:r>
            <a:r>
              <a:rPr lang="en-US" sz="1200" baseline="0" dirty="0" smtClean="0"/>
              <a:t> se non </a:t>
            </a:r>
            <a:r>
              <a:rPr lang="en-US" sz="1200" baseline="0" dirty="0" err="1" smtClean="0"/>
              <a:t>quello</a:t>
            </a:r>
            <a:r>
              <a:rPr lang="en-US" sz="1200" baseline="0" dirty="0" smtClean="0"/>
              <a:t> </a:t>
            </a:r>
            <a:r>
              <a:rPr lang="en-US" sz="1200" baseline="0" dirty="0" err="1" smtClean="0"/>
              <a:t>maggiormente</a:t>
            </a:r>
            <a:r>
              <a:rPr lang="en-US" sz="1200" baseline="0" dirty="0" smtClean="0"/>
              <a:t> a </a:t>
            </a:r>
            <a:r>
              <a:rPr lang="en-US" sz="1200" baseline="0" dirty="0" err="1" smtClean="0"/>
              <a:t>rischio</a:t>
            </a:r>
            <a:r>
              <a:rPr lang="en-US" sz="1200" baseline="0" dirty="0" smtClean="0"/>
              <a:t> </a:t>
            </a:r>
            <a:r>
              <a:rPr lang="en-US" sz="1200" baseline="0" dirty="0" err="1" smtClean="0"/>
              <a:t>di</a:t>
            </a:r>
            <a:r>
              <a:rPr lang="en-US" sz="1200" baseline="0" dirty="0" smtClean="0"/>
              <a:t> </a:t>
            </a:r>
            <a:r>
              <a:rPr lang="en-US" sz="1200" baseline="0" dirty="0" err="1" smtClean="0"/>
              <a:t>estizione</a:t>
            </a:r>
            <a:r>
              <a:rPr lang="en-US" sz="1200" baseline="0" dirty="0" smtClean="0"/>
              <a:t>) </a:t>
            </a:r>
            <a:r>
              <a:rPr lang="en-US" sz="1200" baseline="0" dirty="0" err="1" smtClean="0"/>
              <a:t>ed</a:t>
            </a:r>
            <a:r>
              <a:rPr lang="en-US" sz="1200" baseline="0" dirty="0" smtClean="0"/>
              <a:t> era </a:t>
            </a:r>
            <a:r>
              <a:rPr lang="en-US" sz="1200" baseline="0" dirty="0" err="1" smtClean="0"/>
              <a:t>percepito</a:t>
            </a:r>
            <a:r>
              <a:rPr lang="en-US" sz="1200" baseline="0" dirty="0" smtClean="0"/>
              <a:t> come un </a:t>
            </a:r>
            <a:r>
              <a:rPr lang="en-US" sz="1200" baseline="0" dirty="0" err="1" smtClean="0"/>
              <a:t>animale</a:t>
            </a:r>
            <a:r>
              <a:rPr lang="en-US" sz="1200" baseline="0" dirty="0" smtClean="0"/>
              <a:t> dolce e </a:t>
            </a:r>
            <a:r>
              <a:rPr lang="en-US" sz="1200" baseline="0" dirty="0" err="1" smtClean="0"/>
              <a:t>tenero</a:t>
            </a:r>
            <a:r>
              <a:rPr lang="en-US" sz="1200" baseline="0" dirty="0" smtClean="0"/>
              <a:t>, </a:t>
            </a:r>
            <a:r>
              <a:rPr lang="en-US" sz="1200" baseline="0" dirty="0" err="1" smtClean="0"/>
              <a:t>capace</a:t>
            </a:r>
            <a:r>
              <a:rPr lang="en-US" sz="1200" baseline="0" dirty="0" smtClean="0"/>
              <a:t> </a:t>
            </a:r>
            <a:r>
              <a:rPr lang="en-US" sz="1200" baseline="0" dirty="0" err="1" smtClean="0"/>
              <a:t>di</a:t>
            </a:r>
            <a:r>
              <a:rPr lang="en-US" sz="1200" baseline="0" dirty="0" smtClean="0"/>
              <a:t> </a:t>
            </a:r>
            <a:r>
              <a:rPr lang="en-US" sz="1200" baseline="0" dirty="0" err="1" smtClean="0"/>
              <a:t>attirare</a:t>
            </a:r>
            <a:r>
              <a:rPr lang="en-US" sz="1200" baseline="0" dirty="0" smtClean="0"/>
              <a:t> </a:t>
            </a:r>
            <a:r>
              <a:rPr lang="en-US" sz="1200" baseline="0" dirty="0" err="1" smtClean="0"/>
              <a:t>l’attenzione</a:t>
            </a:r>
            <a:r>
              <a:rPr lang="en-US" sz="1200" baseline="0" dirty="0" smtClean="0"/>
              <a:t> e </a:t>
            </a:r>
            <a:r>
              <a:rPr lang="en-US" sz="1200" baseline="0" dirty="0" err="1" smtClean="0"/>
              <a:t>l’emozione</a:t>
            </a:r>
            <a:r>
              <a:rPr lang="en-US" sz="1200" baseline="0" dirty="0" smtClean="0"/>
              <a:t> del </a:t>
            </a:r>
            <a:r>
              <a:rPr lang="en-US" sz="1200" baseline="0" dirty="0" err="1" smtClean="0"/>
              <a:t>pubblico</a:t>
            </a:r>
            <a:r>
              <a:rPr lang="en-US" sz="1200" baseline="0" dirty="0" smtClean="0"/>
              <a:t>. </a:t>
            </a:r>
            <a:r>
              <a:rPr lang="en-US" sz="1200" baseline="0" dirty="0" err="1" smtClean="0"/>
              <a:t>Quale</a:t>
            </a:r>
            <a:r>
              <a:rPr lang="en-US" sz="1200" baseline="0" dirty="0" smtClean="0"/>
              <a:t> </a:t>
            </a:r>
            <a:r>
              <a:rPr lang="en-US" sz="1200" baseline="0" dirty="0" err="1" smtClean="0"/>
              <a:t>migliore</a:t>
            </a:r>
            <a:r>
              <a:rPr lang="en-US" sz="1200" baseline="0" dirty="0" smtClean="0"/>
              <a:t> </a:t>
            </a:r>
            <a:r>
              <a:rPr lang="en-US" sz="1200" baseline="0" dirty="0" err="1" smtClean="0"/>
              <a:t>simbolo</a:t>
            </a:r>
            <a:r>
              <a:rPr lang="en-US" sz="1200" baseline="0" dirty="0" smtClean="0"/>
              <a:t> e logo per </a:t>
            </a:r>
            <a:r>
              <a:rPr lang="en-US" sz="1200" baseline="0" dirty="0" err="1" smtClean="0"/>
              <a:t>un’organizzazione</a:t>
            </a:r>
            <a:r>
              <a:rPr lang="en-US" sz="1200" baseline="0" dirty="0" smtClean="0"/>
              <a:t> </a:t>
            </a:r>
            <a:r>
              <a:rPr lang="en-US" sz="1200" baseline="0" dirty="0" err="1" smtClean="0"/>
              <a:t>che</a:t>
            </a:r>
            <a:r>
              <a:rPr lang="en-US" sz="1200" baseline="0" dirty="0" smtClean="0"/>
              <a:t> </a:t>
            </a:r>
            <a:r>
              <a:rPr lang="en-US" sz="1200" baseline="0" dirty="0" err="1" smtClean="0"/>
              <a:t>si</a:t>
            </a:r>
            <a:r>
              <a:rPr lang="en-US" sz="1200" baseline="0" dirty="0" smtClean="0"/>
              <a:t> </a:t>
            </a:r>
            <a:r>
              <a:rPr lang="en-US" sz="1200" baseline="0" dirty="0" err="1" smtClean="0"/>
              <a:t>poneva</a:t>
            </a:r>
            <a:r>
              <a:rPr lang="en-US" sz="1200" baseline="0" dirty="0" smtClean="0"/>
              <a:t> come fine </a:t>
            </a:r>
            <a:r>
              <a:rPr lang="en-US" sz="1200" baseline="0" dirty="0" err="1" smtClean="0"/>
              <a:t>di</a:t>
            </a:r>
            <a:r>
              <a:rPr lang="en-US" sz="1200" baseline="0" dirty="0" smtClean="0"/>
              <a:t> </a:t>
            </a:r>
            <a:r>
              <a:rPr lang="en-US" sz="1200" baseline="0" dirty="0" err="1" smtClean="0"/>
              <a:t>tutelare</a:t>
            </a:r>
            <a:r>
              <a:rPr lang="en-US" sz="1200" baseline="0" dirty="0" smtClean="0"/>
              <a:t> le specie? </a:t>
            </a:r>
            <a:r>
              <a:rPr lang="en-US" sz="1200" baseline="0" dirty="0" err="1" smtClean="0"/>
              <a:t>Attualmente</a:t>
            </a:r>
            <a:r>
              <a:rPr lang="en-US" sz="1200" baseline="0" dirty="0" smtClean="0"/>
              <a:t>, </a:t>
            </a:r>
            <a:r>
              <a:rPr lang="en-US" sz="1200" b="1" baseline="0" dirty="0" err="1" smtClean="0"/>
              <a:t>il</a:t>
            </a:r>
            <a:r>
              <a:rPr lang="en-US" sz="1200" b="1" baseline="0" dirty="0" smtClean="0"/>
              <a:t> logo WWF è </a:t>
            </a:r>
            <a:r>
              <a:rPr lang="en-US" sz="1200" b="1" baseline="0" dirty="0" err="1" smtClean="0"/>
              <a:t>tra</a:t>
            </a:r>
            <a:r>
              <a:rPr lang="en-US" sz="1200" b="1" baseline="0" dirty="0" smtClean="0"/>
              <a:t> </a:t>
            </a:r>
            <a:r>
              <a:rPr lang="en-US" sz="1200" b="1" baseline="0" dirty="0" err="1" smtClean="0"/>
              <a:t>i</a:t>
            </a:r>
            <a:r>
              <a:rPr lang="en-US" sz="1200" b="1" baseline="0" dirty="0" smtClean="0"/>
              <a:t> 25 </a:t>
            </a:r>
            <a:r>
              <a:rPr lang="en-US" sz="1200" b="1" baseline="0" dirty="0" err="1" smtClean="0"/>
              <a:t>loghi</a:t>
            </a:r>
            <a:r>
              <a:rPr lang="en-US" sz="1200" b="1" baseline="0" dirty="0" smtClean="0"/>
              <a:t> </a:t>
            </a:r>
            <a:r>
              <a:rPr lang="en-US" sz="1200" b="1" baseline="0" dirty="0" err="1" smtClean="0"/>
              <a:t>più</a:t>
            </a:r>
            <a:r>
              <a:rPr lang="en-US" sz="1200" b="1" baseline="0" dirty="0" smtClean="0"/>
              <a:t> </a:t>
            </a:r>
            <a:r>
              <a:rPr lang="en-US" sz="1200" b="1" baseline="0" dirty="0" err="1" smtClean="0"/>
              <a:t>riconosciuti</a:t>
            </a:r>
            <a:r>
              <a:rPr lang="en-US" sz="1200" b="1" baseline="0" dirty="0" smtClean="0"/>
              <a:t> al </a:t>
            </a:r>
            <a:r>
              <a:rPr lang="en-US" sz="1200" b="1" baseline="0" dirty="0" err="1" smtClean="0"/>
              <a:t>mondo</a:t>
            </a:r>
            <a:r>
              <a:rPr lang="en-US" sz="1200" b="1" baseline="0" dirty="0" smtClean="0"/>
              <a:t>. </a:t>
            </a:r>
          </a:p>
          <a:p>
            <a:pPr marL="228600" marR="0" indent="-228600" algn="l" defTabSz="457200" rtl="0" eaLnBrk="0" fontAlgn="base" latinLnBrk="0" hangingPunct="0">
              <a:lnSpc>
                <a:spcPct val="100000"/>
              </a:lnSpc>
              <a:spcBef>
                <a:spcPct val="30000"/>
              </a:spcBef>
              <a:spcAft>
                <a:spcPct val="0"/>
              </a:spcAft>
              <a:buClrTx/>
              <a:buSzTx/>
              <a:buFontTx/>
              <a:buNone/>
              <a:tabLst/>
              <a:defRPr/>
            </a:pPr>
            <a:r>
              <a:rPr lang="en-US" sz="1200" b="1" dirty="0" smtClean="0"/>
              <a:t>Note: </a:t>
            </a:r>
          </a:p>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sz="1200" b="1" dirty="0" smtClean="0"/>
              <a:t>Per </a:t>
            </a:r>
            <a:r>
              <a:rPr lang="en-US" sz="1200" b="1" dirty="0" err="1" smtClean="0"/>
              <a:t>leggere</a:t>
            </a:r>
            <a:r>
              <a:rPr lang="en-US" sz="1200" b="1" baseline="0" dirty="0" smtClean="0"/>
              <a:t> </a:t>
            </a:r>
            <a:r>
              <a:rPr lang="en-US" sz="1200" b="1" baseline="0" dirty="0" err="1" smtClean="0"/>
              <a:t>tutta</a:t>
            </a:r>
            <a:r>
              <a:rPr lang="en-US" sz="1200" b="1" baseline="0" dirty="0" smtClean="0"/>
              <a:t> la </a:t>
            </a:r>
            <a:r>
              <a:rPr lang="en-US" sz="1200" b="1" baseline="0" dirty="0" err="1" smtClean="0"/>
              <a:t>turbolente</a:t>
            </a:r>
            <a:r>
              <a:rPr lang="en-US" sz="1200" b="1" baseline="0" dirty="0" smtClean="0"/>
              <a:t> (e dolente) </a:t>
            </a:r>
            <a:r>
              <a:rPr lang="en-US" sz="1200" b="1" baseline="0" dirty="0" err="1" smtClean="0"/>
              <a:t>storia</a:t>
            </a:r>
            <a:r>
              <a:rPr lang="en-US" sz="1200" b="1" baseline="0" dirty="0" smtClean="0"/>
              <a:t> </a:t>
            </a:r>
            <a:r>
              <a:rPr lang="en-US" sz="1200" b="1" baseline="0" dirty="0" err="1" smtClean="0"/>
              <a:t>di</a:t>
            </a:r>
            <a:r>
              <a:rPr lang="en-US" sz="1200" b="1" baseline="0" dirty="0" smtClean="0"/>
              <a:t> Chi-Chi </a:t>
            </a:r>
            <a:r>
              <a:rPr lang="en-US" sz="1200" b="1" baseline="0" dirty="0" err="1" smtClean="0"/>
              <a:t>si</a:t>
            </a:r>
            <a:r>
              <a:rPr lang="en-US" sz="1200" b="1" baseline="0" dirty="0" smtClean="0"/>
              <a:t> </a:t>
            </a:r>
            <a:r>
              <a:rPr lang="en-US" sz="1200" b="1" baseline="0" dirty="0" err="1" smtClean="0"/>
              <a:t>veda</a:t>
            </a:r>
            <a:r>
              <a:rPr lang="en-US" sz="1200" b="1" baseline="0" dirty="0" smtClean="0"/>
              <a:t> </a:t>
            </a:r>
            <a:r>
              <a:rPr lang="en-US" sz="1200" b="1" baseline="0" dirty="0" err="1" smtClean="0"/>
              <a:t>il</a:t>
            </a:r>
            <a:r>
              <a:rPr lang="en-US" sz="1200" b="1" baseline="0" dirty="0" smtClean="0"/>
              <a:t> </a:t>
            </a:r>
            <a:r>
              <a:rPr lang="en-US" sz="1200" b="1" baseline="0" dirty="0" err="1" smtClean="0"/>
              <a:t>seguente</a:t>
            </a:r>
            <a:r>
              <a:rPr lang="en-US" sz="1200" b="1" baseline="0" dirty="0" smtClean="0"/>
              <a:t> link: </a:t>
            </a:r>
            <a:r>
              <a:rPr lang="en-US" sz="1200" baseline="0" dirty="0" smtClean="0"/>
              <a:t>https://books.google.it/books?id=phjiDQAAQBAJ&amp;pg=PT249&amp;lpg=PT249&amp;dq=Heini+Demmer&amp;source=bl&amp;ots=iypW1mfgfJ&amp;sig=K8xVHCOhRBz9Hfa-iU7Q-E0l28U&amp;hl=it&amp;sa=X&amp;ved=0ahUKEwibx5We27LTAhULrRQKHU_ID1cQ6AEISDAL#v=onepage&amp;q=Heini%20Demmer&amp;f=false, </a:t>
            </a:r>
            <a:r>
              <a:rPr lang="en-US" sz="1200" baseline="0" dirty="0" err="1" smtClean="0"/>
              <a:t>ossia</a:t>
            </a:r>
            <a:r>
              <a:rPr lang="en-US" sz="1200" baseline="0" dirty="0" smtClean="0"/>
              <a:t> </a:t>
            </a:r>
            <a:r>
              <a:rPr lang="en-US" sz="1200" baseline="0" dirty="0" err="1" smtClean="0"/>
              <a:t>il</a:t>
            </a:r>
            <a:r>
              <a:rPr lang="en-US" sz="1200" baseline="0" dirty="0" smtClean="0"/>
              <a:t> </a:t>
            </a:r>
            <a:r>
              <a:rPr lang="en-US" sz="1200" baseline="0" dirty="0" err="1" smtClean="0"/>
              <a:t>libro</a:t>
            </a:r>
            <a:r>
              <a:rPr lang="en-US" sz="1200" baseline="0" dirty="0" smtClean="0"/>
              <a:t> </a:t>
            </a:r>
            <a:r>
              <a:rPr lang="en-US" sz="1200" baseline="0" dirty="0" err="1" smtClean="0"/>
              <a:t>di</a:t>
            </a:r>
            <a:r>
              <a:rPr lang="en-US" sz="1200" baseline="0" dirty="0" smtClean="0"/>
              <a:t> Desmond Morris, “Un </a:t>
            </a:r>
            <a:r>
              <a:rPr lang="en-US" sz="1200" baseline="0" dirty="0" err="1" smtClean="0"/>
              <a:t>cervo</a:t>
            </a:r>
            <a:r>
              <a:rPr lang="en-US" sz="1200" baseline="0" dirty="0" smtClean="0"/>
              <a:t> in </a:t>
            </a:r>
            <a:r>
              <a:rPr lang="en-US" sz="1200" baseline="0" dirty="0" err="1" smtClean="0"/>
              <a:t>metropolitana</a:t>
            </a:r>
            <a:r>
              <a:rPr lang="en-US" sz="1200" baseline="0" dirty="0" smtClean="0"/>
              <a:t> e </a:t>
            </a:r>
            <a:r>
              <a:rPr lang="en-US" sz="1200" baseline="0" dirty="0" err="1" smtClean="0"/>
              <a:t>altre</a:t>
            </a:r>
            <a:r>
              <a:rPr lang="en-US" sz="1200" baseline="0" dirty="0" smtClean="0"/>
              <a:t> </a:t>
            </a:r>
            <a:r>
              <a:rPr lang="en-US" sz="1200" baseline="0" dirty="0" err="1" smtClean="0"/>
              <a:t>storie</a:t>
            </a:r>
            <a:r>
              <a:rPr lang="en-US" sz="1200" baseline="0" dirty="0" smtClean="0"/>
              <a:t> </a:t>
            </a:r>
            <a:r>
              <a:rPr lang="en-US" sz="1200" baseline="0" dirty="0" err="1" smtClean="0"/>
              <a:t>della</a:t>
            </a:r>
            <a:r>
              <a:rPr lang="en-US" sz="1200" baseline="0" dirty="0" smtClean="0"/>
              <a:t> </a:t>
            </a:r>
            <a:r>
              <a:rPr lang="en-US" sz="1200" baseline="0" dirty="0" err="1" smtClean="0"/>
              <a:t>mia</a:t>
            </a:r>
            <a:r>
              <a:rPr lang="en-US" sz="1200" baseline="0" dirty="0" smtClean="0"/>
              <a:t> vita con </a:t>
            </a:r>
            <a:r>
              <a:rPr lang="en-US" sz="1200" baseline="0" dirty="0" err="1" smtClean="0"/>
              <a:t>gli</a:t>
            </a:r>
            <a:r>
              <a:rPr lang="en-US" sz="1200" baseline="0" dirty="0" smtClean="0"/>
              <a:t> </a:t>
            </a:r>
            <a:r>
              <a:rPr lang="en-US" sz="1200" baseline="0" dirty="0" err="1" smtClean="0"/>
              <a:t>animali</a:t>
            </a:r>
            <a:r>
              <a:rPr lang="en-US" sz="1200" baseline="0" dirty="0" smtClean="0"/>
              <a:t>”, 2017</a:t>
            </a:r>
          </a:p>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sz="1200" b="1" baseline="0" dirty="0" smtClean="0"/>
              <a:t>Per </a:t>
            </a:r>
            <a:r>
              <a:rPr lang="en-US" sz="1200" b="1" baseline="0" dirty="0" err="1" smtClean="0"/>
              <a:t>informazioni</a:t>
            </a:r>
            <a:r>
              <a:rPr lang="en-US" sz="1200" b="1" baseline="0" dirty="0" smtClean="0"/>
              <a:t> </a:t>
            </a:r>
            <a:r>
              <a:rPr lang="en-US" sz="1200" b="1" baseline="0" dirty="0" err="1" smtClean="0"/>
              <a:t>più</a:t>
            </a:r>
            <a:r>
              <a:rPr lang="en-US" sz="1200" b="1" baseline="0" dirty="0" smtClean="0"/>
              <a:t> legate </a:t>
            </a:r>
            <a:r>
              <a:rPr lang="en-US" sz="1200" b="1" baseline="0" dirty="0" err="1" smtClean="0"/>
              <a:t>tecnicamente</a:t>
            </a:r>
            <a:r>
              <a:rPr lang="en-US" sz="1200" b="1" baseline="0" dirty="0" smtClean="0"/>
              <a:t> al logo WWF</a:t>
            </a:r>
            <a:r>
              <a:rPr lang="en-US" sz="1200" baseline="0" dirty="0" smtClean="0"/>
              <a:t>, </a:t>
            </a:r>
            <a:r>
              <a:rPr lang="en-US" sz="1200" baseline="0" dirty="0" err="1" smtClean="0"/>
              <a:t>si</a:t>
            </a:r>
            <a:r>
              <a:rPr lang="en-US" sz="1200" baseline="0" dirty="0" smtClean="0"/>
              <a:t> </a:t>
            </a:r>
            <a:r>
              <a:rPr lang="en-US" sz="1200" baseline="0" dirty="0" err="1" smtClean="0"/>
              <a:t>veda</a:t>
            </a:r>
            <a:r>
              <a:rPr lang="en-US" sz="1200" baseline="0" dirty="0" smtClean="0"/>
              <a:t> la </a:t>
            </a:r>
            <a:r>
              <a:rPr lang="en-US" sz="1200" baseline="0" dirty="0" err="1" smtClean="0"/>
              <a:t>guida</a:t>
            </a:r>
            <a:r>
              <a:rPr lang="en-US" sz="1200" baseline="0" dirty="0" smtClean="0"/>
              <a:t> </a:t>
            </a:r>
            <a:r>
              <a:rPr lang="en-US" sz="1200" baseline="0" dirty="0" err="1" smtClean="0"/>
              <a:t>scaricabile</a:t>
            </a:r>
            <a:r>
              <a:rPr lang="en-US" sz="1200" baseline="0" dirty="0" smtClean="0"/>
              <a:t> “Brand guide” </a:t>
            </a:r>
            <a:r>
              <a:rPr lang="en-US" sz="1200" baseline="0" dirty="0" err="1" smtClean="0"/>
              <a:t>disponibile</a:t>
            </a:r>
            <a:r>
              <a:rPr lang="en-US" sz="1200" baseline="0" dirty="0" smtClean="0"/>
              <a:t> al </a:t>
            </a:r>
            <a:r>
              <a:rPr lang="en-US" sz="1200" baseline="0" dirty="0" err="1" smtClean="0"/>
              <a:t>sito</a:t>
            </a:r>
            <a:r>
              <a:rPr lang="en-US" sz="1200" baseline="0" dirty="0" smtClean="0"/>
              <a:t>: http://d2ouvy59p0dg6k.cloudfront.net/downloads/wwf_brand_book_2.pdf</a:t>
            </a:r>
          </a:p>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sz="1200" b="1" baseline="0" dirty="0" smtClean="0"/>
              <a:t>EVOLUZIONE DEL LOGO: </a:t>
            </a:r>
            <a:r>
              <a:rPr lang="en-US" sz="1200" baseline="0" dirty="0" smtClean="0"/>
              <a:t>http://www.wwf.it/chi_siamo/storia/evoluzione_del_logo/</a:t>
            </a:r>
          </a:p>
          <a:p>
            <a:pPr marL="228600" marR="0" indent="-228600" algn="l" defTabSz="457200" rtl="0" eaLnBrk="0" fontAlgn="base" latinLnBrk="0" hangingPunct="0">
              <a:lnSpc>
                <a:spcPct val="100000"/>
              </a:lnSpc>
              <a:spcBef>
                <a:spcPct val="30000"/>
              </a:spcBef>
              <a:spcAft>
                <a:spcPct val="0"/>
              </a:spcAft>
              <a:buClrTx/>
              <a:buSzTx/>
              <a:buFontTx/>
              <a:buNone/>
              <a:tabLst/>
              <a:defRPr/>
            </a:pPr>
            <a:endParaRPr lang="en-US" sz="1200" baseline="0" dirty="0" smtClean="0"/>
          </a:p>
          <a:p>
            <a:pPr marL="228600" marR="0" indent="-228600" algn="l" defTabSz="457200" rtl="0" eaLnBrk="0" fontAlgn="base" latinLnBrk="0" hangingPunct="0">
              <a:lnSpc>
                <a:spcPct val="100000"/>
              </a:lnSpc>
              <a:spcBef>
                <a:spcPct val="30000"/>
              </a:spcBef>
              <a:spcAft>
                <a:spcPct val="0"/>
              </a:spcAft>
              <a:buClrTx/>
              <a:buSzTx/>
              <a:buFontTx/>
              <a:buNone/>
              <a:tabLst/>
              <a:defRPr/>
            </a:pPr>
            <a:endParaRPr lang="en-US" sz="1200" baseline="0" dirty="0" smtClean="0"/>
          </a:p>
          <a:p>
            <a:pPr marL="228600" marR="0" indent="-228600" algn="l" defTabSz="457200" rtl="0" eaLnBrk="0" fontAlgn="base" latinLnBrk="0" hangingPunct="0">
              <a:lnSpc>
                <a:spcPct val="100000"/>
              </a:lnSpc>
              <a:spcBef>
                <a:spcPct val="30000"/>
              </a:spcBef>
              <a:spcAft>
                <a:spcPct val="0"/>
              </a:spcAft>
              <a:buClrTx/>
              <a:buSzTx/>
              <a:buFontTx/>
              <a:buNone/>
              <a:tabLst/>
              <a:defRPr/>
            </a:pPr>
            <a:endParaRPr lang="it-IT" sz="1200" dirty="0" smtClean="0"/>
          </a:p>
          <a:p>
            <a:endParaRPr lang="it-IT" dirty="0"/>
          </a:p>
        </p:txBody>
      </p:sp>
      <p:sp>
        <p:nvSpPr>
          <p:cNvPr id="4" name="Segnaposto numero diapositiva 3"/>
          <p:cNvSpPr>
            <a:spLocks noGrp="1"/>
          </p:cNvSpPr>
          <p:nvPr>
            <p:ph type="sldNum" sz="quarter" idx="10"/>
          </p:nvPr>
        </p:nvSpPr>
        <p:spPr/>
        <p:txBody>
          <a:bodyPr/>
          <a:lstStyle/>
          <a:p>
            <a:pPr>
              <a:defRPr/>
            </a:pPr>
            <a:fld id="{3D95D17E-4558-4982-A717-275996F5AB6C}" type="slidenum">
              <a:rPr lang="en-IE" smtClean="0"/>
              <a:pPr>
                <a:defRPr/>
              </a:pPr>
              <a:t>8</a:t>
            </a:fld>
            <a:endParaRPr lang="en-IE"/>
          </a:p>
        </p:txBody>
      </p:sp>
    </p:spTree>
    <p:extLst>
      <p:ext uri="{BB962C8B-B14F-4D97-AF65-F5344CB8AC3E}">
        <p14:creationId xmlns:p14="http://schemas.microsoft.com/office/powerpoint/2010/main" val="1600537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688EFB85-61AF-4EC9-A387-8791CC046E5E}" type="slidenum">
              <a:rPr lang="it-IT"/>
              <a:pPr/>
              <a:t>9</a:t>
            </a:fld>
            <a:endParaRPr lang="it-IT"/>
          </a:p>
        </p:txBody>
      </p:sp>
      <p:sp>
        <p:nvSpPr>
          <p:cNvPr id="51203" name="Rectangle 3074"/>
          <p:cNvSpPr>
            <a:spLocks noGrp="1" noRot="1" noChangeAspect="1" noChangeArrowheads="1" noTextEdit="1"/>
          </p:cNvSpPr>
          <p:nvPr>
            <p:ph type="sldImg"/>
          </p:nvPr>
        </p:nvSpPr>
        <p:spPr>
          <a:xfrm>
            <a:off x="1144588" y="685800"/>
            <a:ext cx="4573587" cy="3430588"/>
          </a:xfrm>
          <a:ln/>
        </p:spPr>
      </p:sp>
      <p:sp>
        <p:nvSpPr>
          <p:cNvPr id="51204" name="Rectangle 3075"/>
          <p:cNvSpPr>
            <a:spLocks noGrp="1" noChangeArrowheads="1"/>
          </p:cNvSpPr>
          <p:nvPr>
            <p:ph type="body" idx="1"/>
          </p:nvPr>
        </p:nvSpPr>
        <p:spPr>
          <a:xfrm>
            <a:off x="915164" y="4342770"/>
            <a:ext cx="2462266" cy="1051938"/>
          </a:xfrm>
          <a:noFill/>
          <a:ln/>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it-IT" dirty="0" smtClean="0"/>
              <a:t>Dalla</a:t>
            </a:r>
            <a:r>
              <a:rPr lang="it-IT" baseline="0" dirty="0" smtClean="0"/>
              <a:t> descrizione del logo (</a:t>
            </a:r>
            <a:r>
              <a:rPr lang="it-IT" baseline="0" dirty="0" err="1" smtClean="0"/>
              <a:t>vd</a:t>
            </a:r>
            <a:r>
              <a:rPr lang="it-IT" baseline="0" dirty="0" smtClean="0"/>
              <a:t>. diapositiva 8), si passa ai fondatori del WWF che il 29 aprile del 1961 firmarono insieme ad altri il cosiddetto “Manifesto di </a:t>
            </a:r>
            <a:r>
              <a:rPr lang="it-IT" baseline="0" dirty="0" err="1" smtClean="0"/>
              <a:t>Morges</a:t>
            </a:r>
            <a:r>
              <a:rPr lang="it-IT" baseline="0" dirty="0" smtClean="0"/>
              <a:t>”. </a:t>
            </a:r>
          </a:p>
          <a:p>
            <a:pPr marL="0" marR="0" indent="0" algn="l" defTabSz="457200" rtl="0" eaLnBrk="1" fontAlgn="base" latinLnBrk="0" hangingPunct="1">
              <a:lnSpc>
                <a:spcPct val="100000"/>
              </a:lnSpc>
              <a:spcBef>
                <a:spcPct val="30000"/>
              </a:spcBef>
              <a:spcAft>
                <a:spcPct val="0"/>
              </a:spcAft>
              <a:buClrTx/>
              <a:buSzTx/>
              <a:buFontTx/>
              <a:buNone/>
              <a:tabLst/>
              <a:defRPr/>
            </a:pPr>
            <a:r>
              <a:rPr lang="it-IT" baseline="0" dirty="0" err="1" smtClean="0"/>
              <a:t>Vd</a:t>
            </a:r>
            <a:r>
              <a:rPr lang="it-IT" baseline="0" dirty="0" smtClean="0"/>
              <a:t>. http://wwf.panda.org/who_we_are/history/</a:t>
            </a:r>
          </a:p>
          <a:p>
            <a:pPr eaLnBrk="1" hangingPunct="1"/>
            <a:endParaRPr lang="it-IT" baseline="0" dirty="0" smtClean="0"/>
          </a:p>
          <a:p>
            <a:pPr eaLnBrk="1" hangingPunct="1"/>
            <a:r>
              <a:rPr lang="it-IT" b="0" baseline="0" dirty="0" smtClean="0"/>
              <a:t>IUCN (Unione Internazionale per la Conservazione della Natura)</a:t>
            </a:r>
          </a:p>
          <a:p>
            <a:pPr eaLnBrk="1" hangingPunct="1"/>
            <a:endParaRPr lang="it-IT" dirty="0" smtClean="0"/>
          </a:p>
        </p:txBody>
      </p:sp>
    </p:spTree>
    <p:extLst>
      <p:ext uri="{BB962C8B-B14F-4D97-AF65-F5344CB8AC3E}">
        <p14:creationId xmlns:p14="http://schemas.microsoft.com/office/powerpoint/2010/main" val="852406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4" Type="http://schemas.openxmlformats.org/officeDocument/2006/relationships/oleObject" Target="../embeddings/oleObject1.bin"/><Relationship Id="rId5" Type="http://schemas.openxmlformats.org/officeDocument/2006/relationships/image" Target="../media/image2.emf"/><Relationship Id="rId1" Type="http://schemas.openxmlformats.org/officeDocument/2006/relationships/vmlDrawing" Target="../drawings/vmlDrawing1.vml"/><Relationship Id="rId2" Type="http://schemas.openxmlformats.org/officeDocument/2006/relationships/tags" Target="../tags/tag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Rectangle 3"/>
          <p:cNvSpPr>
            <a:spLocks noChangeArrowheads="1"/>
          </p:cNvSpPr>
          <p:nvPr/>
        </p:nvSpPr>
        <p:spPr bwMode="auto">
          <a:xfrm>
            <a:off x="0" y="0"/>
            <a:ext cx="9144000" cy="6858000"/>
          </a:xfrm>
          <a:prstGeom prst="rect">
            <a:avLst/>
          </a:prstGeom>
          <a:solidFill>
            <a:srgbClr val="F3F2E9"/>
          </a:solidFill>
          <a:ln w="9525">
            <a:noFill/>
            <a:miter lim="800000"/>
            <a:headEnd/>
            <a:tailEnd/>
          </a:ln>
          <a:effectLst>
            <a:outerShdw dist="23000" dir="5400000" rotWithShape="0">
              <a:srgbClr val="808080">
                <a:alpha val="34998"/>
              </a:srgbClr>
            </a:outerShdw>
          </a:effectLst>
        </p:spPr>
        <p:txBody>
          <a:bodyPr anchor="ctr"/>
          <a:lstStyle/>
          <a:p>
            <a:pPr algn="ctr"/>
            <a:endParaRPr lang="en-US" sz="1800">
              <a:solidFill>
                <a:srgbClr val="FFFFFF"/>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dt" sz="half" idx="10"/>
          </p:nvPr>
        </p:nvSpPr>
        <p:spPr>
          <a:xfrm>
            <a:off x="457200" y="6356350"/>
            <a:ext cx="2133600" cy="365125"/>
          </a:xfrm>
          <a:prstGeom prst="rect">
            <a:avLst/>
          </a:prstGeom>
        </p:spPr>
        <p:txBody>
          <a:bodyPr/>
          <a:lstStyle>
            <a:lvl1pPr>
              <a:defRPr/>
            </a:lvl1pPr>
          </a:lstStyle>
          <a:p>
            <a:pPr>
              <a:defRPr/>
            </a:pPr>
            <a:fld id="{148F1797-00B3-4FDB-A64D-1BDA436FA1E4}" type="datetimeFigureOut">
              <a:rPr lang="en-US"/>
              <a:pPr>
                <a:defRPr/>
              </a:pPr>
              <a:t>11/17/17</a:t>
            </a:fld>
            <a:endParaRPr lang="en-US"/>
          </a:p>
        </p:txBody>
      </p:sp>
      <p:sp>
        <p:nvSpPr>
          <p:cNvPr id="7" name="Rectangle 5"/>
          <p:cNvSpPr>
            <a:spLocks noGrp="1" noChangeArrowheads="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8" name="Rectangle 6"/>
          <p:cNvSpPr>
            <a:spLocks noGrp="1" noChangeArrowheads="1"/>
          </p:cNvSpPr>
          <p:nvPr>
            <p:ph type="sldNum" sz="quarter" idx="12"/>
          </p:nvPr>
        </p:nvSpPr>
        <p:spPr>
          <a:xfrm>
            <a:off x="6553200" y="6356350"/>
            <a:ext cx="2133600" cy="365125"/>
          </a:xfrm>
          <a:prstGeom prst="rect">
            <a:avLst/>
          </a:prstGeom>
        </p:spPr>
        <p:txBody>
          <a:bodyPr/>
          <a:lstStyle>
            <a:lvl1pPr>
              <a:defRPr/>
            </a:lvl1pPr>
          </a:lstStyle>
          <a:p>
            <a:pPr>
              <a:defRPr/>
            </a:pPr>
            <a:fld id="{2F4D6929-C551-4BC1-ABD5-66297926E54F}" type="slidenum">
              <a:rPr lang="en-US"/>
              <a:pPr>
                <a:defRPr/>
              </a:pPr>
              <a:t>‹n.›</a:t>
            </a:fld>
            <a:endParaRPr lang="en-US"/>
          </a:p>
        </p:txBody>
      </p:sp>
    </p:spTree>
    <p:extLst>
      <p:ext uri="{BB962C8B-B14F-4D97-AF65-F5344CB8AC3E}">
        <p14:creationId xmlns:p14="http://schemas.microsoft.com/office/powerpoint/2010/main" val="1914233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sp>
        <p:nvSpPr>
          <p:cNvPr id="3" name="Picture Placeholder 6"/>
          <p:cNvSpPr>
            <a:spLocks noGrp="1"/>
          </p:cNvSpPr>
          <p:nvPr>
            <p:ph type="pic" sz="quarter" idx="10"/>
          </p:nvPr>
        </p:nvSpPr>
        <p:spPr>
          <a:xfrm>
            <a:off x="900112" y="260648"/>
            <a:ext cx="7992000" cy="6372000"/>
          </a:xfrm>
          <a:prstGeom prst="rect">
            <a:avLst/>
          </a:prstGeom>
        </p:spPr>
        <p:txBody>
          <a:bodyPr/>
          <a:lstStyle>
            <a:lvl1pPr marL="0" indent="0">
              <a:buNone/>
              <a:defRPr sz="1400"/>
            </a:lvl1pPr>
          </a:lstStyle>
          <a:p>
            <a:r>
              <a:rPr lang="it-IT" smtClean="0"/>
              <a:t>Fare clic sull'icona per inserire un'immagine</a:t>
            </a:r>
            <a:endParaRPr lang="en-GB" dirty="0"/>
          </a:p>
        </p:txBody>
      </p:sp>
      <p:sp>
        <p:nvSpPr>
          <p:cNvPr id="4" name="Text Placeholder 5"/>
          <p:cNvSpPr>
            <a:spLocks noGrp="1"/>
          </p:cNvSpPr>
          <p:nvPr>
            <p:ph type="body" sz="quarter" idx="11" hasCustomPrompt="1"/>
          </p:nvPr>
        </p:nvSpPr>
        <p:spPr>
          <a:xfrm>
            <a:off x="4855410" y="3789041"/>
            <a:ext cx="3240335" cy="1152128"/>
          </a:xfrm>
          <a:prstGeom prst="rect">
            <a:avLst/>
          </a:prstGeom>
          <a:solidFill>
            <a:srgbClr val="F68C50">
              <a:alpha val="50196"/>
            </a:srgbClr>
          </a:solidFill>
        </p:spPr>
        <p:txBody>
          <a:bodyPr anchor="ctr" anchorCtr="0"/>
          <a:lstStyle>
            <a:lvl1pPr marL="0" indent="0">
              <a:lnSpc>
                <a:spcPct val="80000"/>
              </a:lnSpc>
              <a:buNone/>
              <a:defRPr sz="2800" baseline="0">
                <a:solidFill>
                  <a:schemeClr val="bg1"/>
                </a:solidFill>
              </a:defRPr>
            </a:lvl1pPr>
          </a:lstStyle>
          <a:p>
            <a:pPr lvl="0"/>
            <a:r>
              <a:rPr lang="en-US" dirty="0" smtClean="0"/>
              <a:t>Presentation title can go here</a:t>
            </a:r>
          </a:p>
        </p:txBody>
      </p:sp>
      <p:sp>
        <p:nvSpPr>
          <p:cNvPr id="5" name="Text Placeholder 5"/>
          <p:cNvSpPr>
            <a:spLocks noGrp="1"/>
          </p:cNvSpPr>
          <p:nvPr>
            <p:ph type="body" sz="quarter" idx="12" hasCustomPrompt="1"/>
          </p:nvPr>
        </p:nvSpPr>
        <p:spPr>
          <a:xfrm>
            <a:off x="4855385" y="4941168"/>
            <a:ext cx="3240359" cy="936104"/>
          </a:xfrm>
          <a:prstGeom prst="rect">
            <a:avLst/>
          </a:prstGeom>
          <a:solidFill>
            <a:srgbClr val="F68C50">
              <a:alpha val="50196"/>
            </a:srgbClr>
          </a:solidFill>
        </p:spPr>
        <p:txBody>
          <a:bodyPr anchor="ctr" anchorCtr="0">
            <a:normAutofit/>
          </a:bodyPr>
          <a:lstStyle>
            <a:lvl1pPr marL="0" indent="0">
              <a:lnSpc>
                <a:spcPct val="80000"/>
              </a:lnSpc>
              <a:buNone/>
              <a:defRPr sz="1400" baseline="0">
                <a:solidFill>
                  <a:schemeClr val="bg1"/>
                </a:solidFill>
              </a:defRPr>
            </a:lvl1pPr>
          </a:lstStyle>
          <a:p>
            <a:pPr lvl="0"/>
            <a:r>
              <a:rPr lang="en-US" dirty="0" smtClean="0"/>
              <a:t>Name</a:t>
            </a:r>
          </a:p>
          <a:p>
            <a:pPr lvl="0"/>
            <a:r>
              <a:rPr lang="en-US" dirty="0" smtClean="0"/>
              <a:t>Office / department</a:t>
            </a:r>
          </a:p>
          <a:p>
            <a:pPr lvl="0"/>
            <a:r>
              <a:rPr lang="en-US" dirty="0" err="1" smtClean="0"/>
              <a:t>dd</a:t>
            </a:r>
            <a:r>
              <a:rPr lang="en-US" dirty="0" smtClean="0"/>
              <a:t> mm </a:t>
            </a:r>
            <a:r>
              <a:rPr lang="en-US" dirty="0" err="1" smtClean="0"/>
              <a:t>yyyy</a:t>
            </a:r>
            <a:endParaRPr lang="en-US" dirty="0" smtClean="0"/>
          </a:p>
        </p:txBody>
      </p:sp>
      <p:sp>
        <p:nvSpPr>
          <p:cNvPr id="6" name="Text Placeholder 15"/>
          <p:cNvSpPr>
            <a:spLocks noGrp="1"/>
          </p:cNvSpPr>
          <p:nvPr>
            <p:ph type="body" sz="quarter" idx="14" hasCustomPrompt="1"/>
          </p:nvPr>
        </p:nvSpPr>
        <p:spPr>
          <a:xfrm rot="16200000">
            <a:off x="6557556" y="4117268"/>
            <a:ext cx="4855075" cy="175955"/>
          </a:xfrm>
          <a:prstGeom prst="rect">
            <a:avLst/>
          </a:prstGeom>
        </p:spPr>
        <p:txBody>
          <a:bodyPr lIns="0">
            <a:normAutofit lnSpcReduction="10000"/>
          </a:bodyPr>
          <a:lstStyle>
            <a:lvl1pPr>
              <a:buNone/>
              <a:defRPr sz="500"/>
            </a:lvl1pPr>
          </a:lstStyle>
          <a:p>
            <a:r>
              <a:rPr lang="en-GB" dirty="0" smtClean="0"/>
              <a:t>© Copyright Source Text</a:t>
            </a:r>
            <a:endParaRPr lang="en-GB" dirty="0"/>
          </a:p>
        </p:txBody>
      </p:sp>
      <p:sp>
        <p:nvSpPr>
          <p:cNvPr id="7" name="Text Placeholder 16"/>
          <p:cNvSpPr>
            <a:spLocks noGrp="1"/>
          </p:cNvSpPr>
          <p:nvPr>
            <p:ph type="body" sz="quarter" idx="22" hasCustomPrompt="1"/>
          </p:nvPr>
        </p:nvSpPr>
        <p:spPr>
          <a:xfrm>
            <a:off x="4953754" y="4941168"/>
            <a:ext cx="3060000" cy="0"/>
          </a:xfrm>
          <a:prstGeom prst="rect">
            <a:avLst/>
          </a:prstGeom>
          <a:ln w="12700">
            <a:solidFill>
              <a:schemeClr val="bg1"/>
            </a:solidFill>
          </a:ln>
        </p:spPr>
        <p:txBody>
          <a:bodyPr/>
          <a:lstStyle>
            <a:lvl1pPr>
              <a:buNone/>
              <a:defRPr>
                <a:solidFill>
                  <a:schemeClr val="tx1"/>
                </a:solidFill>
              </a:defRPr>
            </a:lvl1pPr>
          </a:lstStyle>
          <a:p>
            <a:pPr lvl="0"/>
            <a:r>
              <a:rPr lang="en-IE" dirty="0" smtClean="0"/>
              <a:t>   </a:t>
            </a:r>
            <a:endParaRPr lang="en-IE" dirty="0"/>
          </a:p>
        </p:txBody>
      </p:sp>
    </p:spTree>
    <p:extLst>
      <p:ext uri="{BB962C8B-B14F-4D97-AF65-F5344CB8AC3E}">
        <p14:creationId xmlns:p14="http://schemas.microsoft.com/office/powerpoint/2010/main" val="155012347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a:xfrm>
            <a:off x="457200" y="6356350"/>
            <a:ext cx="2133600" cy="365125"/>
          </a:xfrm>
          <a:prstGeom prst="rect">
            <a:avLst/>
          </a:prstGeom>
        </p:spPr>
        <p:txBody>
          <a:bodyPr/>
          <a:lstStyle/>
          <a:p>
            <a:fld id="{5E1F1616-D28E-42C7-9F33-4411CFAF4940}" type="datetimeFigureOut">
              <a:rPr lang="it-IT" smtClean="0"/>
              <a:pPr/>
              <a:t>17/11/17</a:t>
            </a:fld>
            <a:endParaRPr lang="it-IT"/>
          </a:p>
        </p:txBody>
      </p:sp>
      <p:sp>
        <p:nvSpPr>
          <p:cNvPr id="5" name="Segnaposto piè di pagina 4"/>
          <p:cNvSpPr>
            <a:spLocks noGrp="1"/>
          </p:cNvSpPr>
          <p:nvPr>
            <p:ph type="ftr" sz="quarter" idx="11"/>
          </p:nvPr>
        </p:nvSpPr>
        <p:spPr>
          <a:xfrm>
            <a:off x="3124200" y="6356350"/>
            <a:ext cx="28956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6553200" y="6356350"/>
            <a:ext cx="2133600" cy="365125"/>
          </a:xfrm>
          <a:prstGeom prst="rect">
            <a:avLst/>
          </a:prstGeom>
        </p:spPr>
        <p:txBody>
          <a:bodyPr/>
          <a:lstStyle/>
          <a:p>
            <a:fld id="{B6F99BAA-ADAA-491D-903D-8B05ABF4CAA6}" type="slidenum">
              <a:rPr lang="it-IT" smtClean="0"/>
              <a:pPr/>
              <a:t>‹n.›</a:t>
            </a:fld>
            <a:endParaRPr lang="it-IT"/>
          </a:p>
        </p:txBody>
      </p:sp>
    </p:spTree>
    <p:extLst>
      <p:ext uri="{BB962C8B-B14F-4D97-AF65-F5344CB8AC3E}">
        <p14:creationId xmlns:p14="http://schemas.microsoft.com/office/powerpoint/2010/main" val="728105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it-IT"/>
          </a:p>
        </p:txBody>
      </p:sp>
      <p:sp>
        <p:nvSpPr>
          <p:cNvPr id="3" name="Segnaposto piè di pagina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it-IT"/>
          </a:p>
        </p:txBody>
      </p:sp>
      <p:sp>
        <p:nvSpPr>
          <p:cNvPr id="4" name="Segnaposto numero diapositiva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72E5B4E9-7217-471A-81BB-D945E218E382}"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it-IT"/>
          </a:p>
        </p:txBody>
      </p:sp>
      <p:sp>
        <p:nvSpPr>
          <p:cNvPr id="6" name="Segnaposto piè di pagina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it-IT"/>
          </a:p>
        </p:txBody>
      </p:sp>
      <p:sp>
        <p:nvSpPr>
          <p:cNvPr id="7" name="Segnaposto numero diapositiva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76496C65-41E9-4474-A69A-F4C2C2C91004}"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it-IT"/>
          </a:p>
        </p:txBody>
      </p:sp>
      <p:sp>
        <p:nvSpPr>
          <p:cNvPr id="5" name="Segnaposto piè di pagina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it-IT"/>
          </a:p>
        </p:txBody>
      </p:sp>
      <p:sp>
        <p:nvSpPr>
          <p:cNvPr id="6" name="Segnaposto numero diapositiva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D45F5AC9-07B0-413D-9AE5-CB613F14F76A}"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ext slide 2 - text">
    <p:spTree>
      <p:nvGrpSpPr>
        <p:cNvPr id="1" name=""/>
        <p:cNvGrpSpPr/>
        <p:nvPr/>
      </p:nvGrpSpPr>
      <p:grpSpPr>
        <a:xfrm>
          <a:off x="0" y="0"/>
          <a:ext cx="0" cy="0"/>
          <a:chOff x="0" y="0"/>
          <a:chExt cx="0" cy="0"/>
        </a:xfrm>
      </p:grpSpPr>
      <p:sp>
        <p:nvSpPr>
          <p:cNvPr id="2" name="Title 1"/>
          <p:cNvSpPr>
            <a:spLocks noGrp="1"/>
          </p:cNvSpPr>
          <p:nvPr>
            <p:ph type="title"/>
          </p:nvPr>
        </p:nvSpPr>
        <p:spPr>
          <a:xfrm>
            <a:off x="1259632" y="0"/>
            <a:ext cx="7452568" cy="980728"/>
          </a:xfrm>
          <a:prstGeom prst="rect">
            <a:avLst/>
          </a:prstGeom>
        </p:spPr>
        <p:txBody>
          <a:bodyPr/>
          <a:lstStyle/>
          <a:p>
            <a:r>
              <a:rPr lang="en-US" smtClean="0"/>
              <a:t>Click to edit Master title style</a:t>
            </a:r>
            <a:endParaRPr lang="en-GB"/>
          </a:p>
        </p:txBody>
      </p:sp>
      <p:sp>
        <p:nvSpPr>
          <p:cNvPr id="4" name="Slide Number Placeholder 5"/>
          <p:cNvSpPr>
            <a:spLocks noGrp="1"/>
          </p:cNvSpPr>
          <p:nvPr>
            <p:ph type="sldNum" sz="quarter" idx="4"/>
          </p:nvPr>
        </p:nvSpPr>
        <p:spPr>
          <a:xfrm>
            <a:off x="7067600" y="6356350"/>
            <a:ext cx="1619200"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11D21674-6E44-4EFA-A82E-B883355A05D6}" type="slidenum">
              <a:rPr lang="en-GB" smtClean="0">
                <a:solidFill>
                  <a:prstClr val="black">
                    <a:tint val="75000"/>
                  </a:prstClr>
                </a:solidFill>
              </a:rPr>
              <a:pPr/>
              <a:t>‹n.›</a:t>
            </a:fld>
            <a:endParaRPr lang="en-GB">
              <a:solidFill>
                <a:prstClr val="black">
                  <a:tint val="75000"/>
                </a:prstClr>
              </a:solidFill>
            </a:endParaRPr>
          </a:p>
        </p:txBody>
      </p:sp>
      <p:sp>
        <p:nvSpPr>
          <p:cNvPr id="5" name="Text Placeholder 6"/>
          <p:cNvSpPr>
            <a:spLocks noGrp="1"/>
          </p:cNvSpPr>
          <p:nvPr>
            <p:ph type="body" sz="quarter" idx="11" hasCustomPrompt="1"/>
          </p:nvPr>
        </p:nvSpPr>
        <p:spPr>
          <a:xfrm>
            <a:off x="1259632" y="1628799"/>
            <a:ext cx="7488832" cy="4608513"/>
          </a:xfrm>
          <a:prstGeom prst="rect">
            <a:avLst/>
          </a:prstGeom>
        </p:spPr>
        <p:txBody>
          <a:bodyPr lIns="0"/>
          <a:lstStyle>
            <a:lvl1pPr marL="0" marR="0" indent="0" algn="l" defTabSz="914400" rtl="0" eaLnBrk="1" fontAlgn="auto" latinLnBrk="0" hangingPunct="1">
              <a:lnSpc>
                <a:spcPct val="100000"/>
              </a:lnSpc>
              <a:spcBef>
                <a:spcPct val="20000"/>
              </a:spcBef>
              <a:spcAft>
                <a:spcPts val="1200"/>
              </a:spcAft>
              <a:buClrTx/>
              <a:buSzTx/>
              <a:buFont typeface="Arial" pitchFamily="34" charset="0"/>
              <a:buNone/>
              <a:tabLst/>
              <a:defRPr lang="en-GB" sz="2400" b="0" i="0" smtClean="0">
                <a:effectLst/>
              </a:defRPr>
            </a:lvl1pPr>
            <a:lvl2pPr marL="2057400" indent="-2057400">
              <a:buNone/>
              <a:defRPr sz="1400"/>
            </a:lvl2pPr>
            <a:lvl3pPr marL="2057400" indent="-2057400">
              <a:buNone/>
              <a:defRPr sz="1400"/>
            </a:lvl3pPr>
            <a:lvl4pPr marL="2057400" indent="-2057400">
              <a:buNone/>
              <a:defRPr sz="1400"/>
            </a:lvl4pPr>
            <a:lvl5pPr marL="2057400" indent="-2057400">
              <a:buNone/>
              <a:defRPr sz="1400"/>
            </a:lvl5pPr>
          </a:lstStyle>
          <a:p>
            <a:pPr lvl="0"/>
            <a:r>
              <a:rPr lang="en-GB" b="0" i="0" dirty="0" err="1" smtClean="0">
                <a:solidFill>
                  <a:srgbClr val="000000"/>
                </a:solidFill>
                <a:effectLst/>
                <a:latin typeface="+mn-lt"/>
              </a:rPr>
              <a:t>Lorem</a:t>
            </a:r>
            <a:r>
              <a:rPr lang="en-GB" b="0" i="0" dirty="0" smtClean="0">
                <a:solidFill>
                  <a:srgbClr val="000000"/>
                </a:solidFill>
                <a:effectLst/>
                <a:latin typeface="+mn-lt"/>
              </a:rPr>
              <a:t> </a:t>
            </a:r>
            <a:r>
              <a:rPr lang="en-GB" b="0" i="0" dirty="0" err="1" smtClean="0">
                <a:solidFill>
                  <a:srgbClr val="000000"/>
                </a:solidFill>
                <a:effectLst/>
                <a:latin typeface="+mn-lt"/>
              </a:rPr>
              <a:t>ipsum</a:t>
            </a:r>
            <a:r>
              <a:rPr lang="en-GB" b="0" i="0" dirty="0" smtClean="0">
                <a:solidFill>
                  <a:srgbClr val="000000"/>
                </a:solidFill>
                <a:effectLst/>
                <a:latin typeface="+mn-lt"/>
              </a:rPr>
              <a:t> </a:t>
            </a:r>
            <a:r>
              <a:rPr lang="en-GB" b="0" i="0" dirty="0" err="1" smtClean="0">
                <a:solidFill>
                  <a:srgbClr val="000000"/>
                </a:solidFill>
                <a:effectLst/>
                <a:latin typeface="+mn-lt"/>
              </a:rPr>
              <a:t>dolor</a:t>
            </a:r>
            <a:r>
              <a:rPr lang="en-GB" b="0" i="0" dirty="0" smtClean="0">
                <a:solidFill>
                  <a:srgbClr val="000000"/>
                </a:solidFill>
                <a:effectLst/>
                <a:latin typeface="+mn-lt"/>
              </a:rPr>
              <a:t> sit </a:t>
            </a:r>
            <a:r>
              <a:rPr lang="en-GB" b="0" i="0" dirty="0" err="1" smtClean="0">
                <a:solidFill>
                  <a:srgbClr val="000000"/>
                </a:solidFill>
                <a:effectLst/>
                <a:latin typeface="+mn-lt"/>
              </a:rPr>
              <a:t>amet</a:t>
            </a:r>
            <a:r>
              <a:rPr lang="en-GB" b="0" i="0" dirty="0" smtClean="0">
                <a:solidFill>
                  <a:srgbClr val="000000"/>
                </a:solidFill>
                <a:effectLst/>
                <a:latin typeface="+mn-lt"/>
              </a:rPr>
              <a:t>, </a:t>
            </a:r>
            <a:r>
              <a:rPr lang="en-GB" b="0" i="0" dirty="0" err="1" smtClean="0">
                <a:solidFill>
                  <a:srgbClr val="000000"/>
                </a:solidFill>
                <a:effectLst/>
                <a:latin typeface="+mn-lt"/>
              </a:rPr>
              <a:t>consectetur</a:t>
            </a:r>
            <a:r>
              <a:rPr lang="en-GB" b="0" i="0" dirty="0" smtClean="0">
                <a:solidFill>
                  <a:srgbClr val="000000"/>
                </a:solidFill>
                <a:effectLst/>
                <a:latin typeface="+mn-lt"/>
              </a:rPr>
              <a:t> </a:t>
            </a:r>
            <a:r>
              <a:rPr lang="en-GB" b="0" i="0" dirty="0" err="1" smtClean="0">
                <a:solidFill>
                  <a:srgbClr val="000000"/>
                </a:solidFill>
                <a:effectLst/>
                <a:latin typeface="+mn-lt"/>
              </a:rPr>
              <a:t>adipiscing</a:t>
            </a:r>
            <a:r>
              <a:rPr lang="en-GB" b="0" i="0" dirty="0" smtClean="0">
                <a:solidFill>
                  <a:srgbClr val="000000"/>
                </a:solidFill>
                <a:effectLst/>
                <a:latin typeface="+mn-lt"/>
              </a:rPr>
              <a:t> </a:t>
            </a:r>
            <a:r>
              <a:rPr lang="en-GB" b="0" i="0" dirty="0" err="1" smtClean="0">
                <a:solidFill>
                  <a:srgbClr val="000000"/>
                </a:solidFill>
                <a:effectLst/>
                <a:latin typeface="+mn-lt"/>
              </a:rPr>
              <a:t>elit</a:t>
            </a:r>
            <a:r>
              <a:rPr lang="en-GB" b="0" i="0" dirty="0" smtClean="0">
                <a:solidFill>
                  <a:srgbClr val="000000"/>
                </a:solidFill>
                <a:effectLst/>
                <a:latin typeface="+mn-lt"/>
              </a:rPr>
              <a:t>. </a:t>
            </a:r>
            <a:r>
              <a:rPr lang="en-GB" b="0" i="0" dirty="0" err="1" smtClean="0">
                <a:solidFill>
                  <a:srgbClr val="000000"/>
                </a:solidFill>
                <a:effectLst/>
                <a:latin typeface="+mn-lt"/>
              </a:rPr>
              <a:t>Ut</a:t>
            </a:r>
            <a:r>
              <a:rPr lang="en-GB" b="0" i="0" dirty="0" smtClean="0">
                <a:solidFill>
                  <a:srgbClr val="000000"/>
                </a:solidFill>
                <a:effectLst/>
                <a:latin typeface="+mn-lt"/>
              </a:rPr>
              <a:t> </a:t>
            </a:r>
            <a:r>
              <a:rPr lang="en-GB" b="0" i="0" dirty="0" err="1" smtClean="0">
                <a:solidFill>
                  <a:srgbClr val="000000"/>
                </a:solidFill>
                <a:effectLst/>
                <a:latin typeface="+mn-lt"/>
              </a:rPr>
              <a:t>pharetra</a:t>
            </a:r>
            <a:r>
              <a:rPr lang="en-GB" b="0" i="0" dirty="0" smtClean="0">
                <a:solidFill>
                  <a:srgbClr val="000000"/>
                </a:solidFill>
                <a:effectLst/>
                <a:latin typeface="+mn-lt"/>
              </a:rPr>
              <a:t> </a:t>
            </a:r>
            <a:r>
              <a:rPr lang="en-GB" b="0" i="0" dirty="0" err="1" smtClean="0">
                <a:solidFill>
                  <a:srgbClr val="000000"/>
                </a:solidFill>
                <a:effectLst/>
                <a:latin typeface="+mn-lt"/>
              </a:rPr>
              <a:t>est</a:t>
            </a:r>
            <a:r>
              <a:rPr lang="en-GB" b="0" i="0" dirty="0" smtClean="0">
                <a:solidFill>
                  <a:srgbClr val="000000"/>
                </a:solidFill>
                <a:effectLst/>
                <a:latin typeface="+mn-lt"/>
              </a:rPr>
              <a:t> vitae </a:t>
            </a:r>
            <a:r>
              <a:rPr lang="en-GB" b="0" i="0" dirty="0" err="1" smtClean="0">
                <a:solidFill>
                  <a:srgbClr val="000000"/>
                </a:solidFill>
                <a:effectLst/>
                <a:latin typeface="+mn-lt"/>
              </a:rPr>
              <a:t>fermentum</a:t>
            </a:r>
            <a:r>
              <a:rPr lang="en-GB" b="0" i="0" dirty="0" smtClean="0">
                <a:solidFill>
                  <a:srgbClr val="000000"/>
                </a:solidFill>
                <a:effectLst/>
                <a:latin typeface="+mn-lt"/>
              </a:rPr>
              <a:t> </a:t>
            </a:r>
            <a:r>
              <a:rPr lang="en-GB" b="0" i="0" dirty="0" err="1" smtClean="0">
                <a:solidFill>
                  <a:srgbClr val="000000"/>
                </a:solidFill>
                <a:effectLst/>
                <a:latin typeface="+mn-lt"/>
              </a:rPr>
              <a:t>tincidunt</a:t>
            </a:r>
            <a:r>
              <a:rPr lang="en-GB" b="0" i="0" dirty="0" smtClean="0">
                <a:solidFill>
                  <a:srgbClr val="000000"/>
                </a:solidFill>
                <a:effectLst/>
                <a:latin typeface="+mn-lt"/>
              </a:rPr>
              <a:t>. </a:t>
            </a:r>
            <a:r>
              <a:rPr lang="en-GB" b="0" i="0" dirty="0" err="1" smtClean="0">
                <a:solidFill>
                  <a:srgbClr val="000000"/>
                </a:solidFill>
                <a:effectLst/>
                <a:latin typeface="+mn-lt"/>
              </a:rPr>
              <a:t>Phasellus</a:t>
            </a:r>
            <a:r>
              <a:rPr lang="en-GB" b="0" i="0" dirty="0" smtClean="0">
                <a:solidFill>
                  <a:srgbClr val="000000"/>
                </a:solidFill>
                <a:effectLst/>
                <a:latin typeface="+mn-lt"/>
              </a:rPr>
              <a:t> </a:t>
            </a:r>
            <a:r>
              <a:rPr lang="en-GB" b="0" i="0" dirty="0" err="1" smtClean="0">
                <a:solidFill>
                  <a:srgbClr val="000000"/>
                </a:solidFill>
                <a:effectLst/>
                <a:latin typeface="+mn-lt"/>
              </a:rPr>
              <a:t>urna</a:t>
            </a:r>
            <a:r>
              <a:rPr lang="en-GB" b="0" i="0" dirty="0" smtClean="0">
                <a:solidFill>
                  <a:srgbClr val="000000"/>
                </a:solidFill>
                <a:effectLst/>
                <a:latin typeface="+mn-lt"/>
              </a:rPr>
              <a:t> </a:t>
            </a:r>
            <a:r>
              <a:rPr lang="en-GB" b="0" i="0" dirty="0" err="1" smtClean="0">
                <a:solidFill>
                  <a:srgbClr val="000000"/>
                </a:solidFill>
                <a:effectLst/>
                <a:latin typeface="+mn-lt"/>
              </a:rPr>
              <a:t>sapien</a:t>
            </a:r>
            <a:r>
              <a:rPr lang="en-GB" b="0" i="0" dirty="0" smtClean="0">
                <a:solidFill>
                  <a:srgbClr val="000000"/>
                </a:solidFill>
                <a:effectLst/>
                <a:latin typeface="+mn-lt"/>
              </a:rPr>
              <a:t>, </a:t>
            </a:r>
            <a:r>
              <a:rPr lang="en-GB" b="0" i="0" dirty="0" err="1" smtClean="0">
                <a:solidFill>
                  <a:srgbClr val="000000"/>
                </a:solidFill>
                <a:effectLst/>
                <a:latin typeface="+mn-lt"/>
              </a:rPr>
              <a:t>convallis</a:t>
            </a:r>
            <a:r>
              <a:rPr lang="en-GB" b="0" i="0" dirty="0" smtClean="0">
                <a:solidFill>
                  <a:srgbClr val="000000"/>
                </a:solidFill>
                <a:effectLst/>
                <a:latin typeface="+mn-lt"/>
              </a:rPr>
              <a:t> sit </a:t>
            </a:r>
            <a:r>
              <a:rPr lang="en-GB" b="0" i="0" dirty="0" err="1" smtClean="0">
                <a:solidFill>
                  <a:srgbClr val="000000"/>
                </a:solidFill>
                <a:effectLst/>
                <a:latin typeface="+mn-lt"/>
              </a:rPr>
              <a:t>amet</a:t>
            </a:r>
            <a:r>
              <a:rPr lang="en-GB" b="0" i="0" dirty="0" smtClean="0">
                <a:solidFill>
                  <a:srgbClr val="000000"/>
                </a:solidFill>
                <a:effectLst/>
                <a:latin typeface="+mn-lt"/>
              </a:rPr>
              <a:t> </a:t>
            </a:r>
            <a:r>
              <a:rPr lang="en-GB" b="0" i="0" dirty="0" err="1" smtClean="0">
                <a:solidFill>
                  <a:srgbClr val="000000"/>
                </a:solidFill>
                <a:effectLst/>
                <a:latin typeface="+mn-lt"/>
              </a:rPr>
              <a:t>euismod</a:t>
            </a:r>
            <a:r>
              <a:rPr lang="en-GB" b="0" i="0" dirty="0" smtClean="0">
                <a:solidFill>
                  <a:srgbClr val="000000"/>
                </a:solidFill>
                <a:effectLst/>
                <a:latin typeface="+mn-lt"/>
              </a:rPr>
              <a:t> </a:t>
            </a:r>
            <a:r>
              <a:rPr lang="en-GB" b="0" i="0" dirty="0" err="1" smtClean="0">
                <a:solidFill>
                  <a:srgbClr val="000000"/>
                </a:solidFill>
                <a:effectLst/>
                <a:latin typeface="+mn-lt"/>
              </a:rPr>
              <a:t>ut</a:t>
            </a:r>
            <a:r>
              <a:rPr lang="en-GB" b="0" i="0" dirty="0" smtClean="0">
                <a:solidFill>
                  <a:srgbClr val="000000"/>
                </a:solidFill>
                <a:effectLst/>
                <a:latin typeface="+mn-lt"/>
              </a:rPr>
              <a:t>, </a:t>
            </a:r>
            <a:r>
              <a:rPr lang="en-GB" b="0" i="0" dirty="0" err="1" smtClean="0">
                <a:solidFill>
                  <a:srgbClr val="000000"/>
                </a:solidFill>
                <a:effectLst/>
                <a:latin typeface="+mn-lt"/>
              </a:rPr>
              <a:t>mollis</a:t>
            </a:r>
            <a:r>
              <a:rPr lang="en-GB" b="0" i="0" dirty="0" smtClean="0">
                <a:solidFill>
                  <a:srgbClr val="000000"/>
                </a:solidFill>
                <a:effectLst/>
                <a:latin typeface="+mn-lt"/>
              </a:rPr>
              <a:t> </a:t>
            </a:r>
            <a:r>
              <a:rPr lang="en-GB" b="0" i="0" dirty="0" err="1" smtClean="0">
                <a:solidFill>
                  <a:srgbClr val="000000"/>
                </a:solidFill>
                <a:effectLst/>
                <a:latin typeface="+mn-lt"/>
              </a:rPr>
              <a:t>ornare</a:t>
            </a:r>
            <a:r>
              <a:rPr lang="en-GB" b="0" i="0" dirty="0" smtClean="0">
                <a:solidFill>
                  <a:srgbClr val="000000"/>
                </a:solidFill>
                <a:effectLst/>
                <a:latin typeface="+mn-lt"/>
              </a:rPr>
              <a:t> </a:t>
            </a:r>
            <a:r>
              <a:rPr lang="en-GB" b="0" i="0" dirty="0" err="1" smtClean="0">
                <a:solidFill>
                  <a:srgbClr val="000000"/>
                </a:solidFill>
                <a:effectLst/>
                <a:latin typeface="+mn-lt"/>
              </a:rPr>
              <a:t>justo</a:t>
            </a:r>
            <a:r>
              <a:rPr lang="en-GB" b="0" i="0" dirty="0" smtClean="0">
                <a:solidFill>
                  <a:srgbClr val="000000"/>
                </a:solidFill>
                <a:effectLst/>
                <a:latin typeface="+mn-lt"/>
              </a:rPr>
              <a:t>. </a:t>
            </a:r>
            <a:r>
              <a:rPr lang="en-GB" b="0" i="0" dirty="0" err="1" smtClean="0">
                <a:solidFill>
                  <a:srgbClr val="000000"/>
                </a:solidFill>
                <a:effectLst/>
                <a:latin typeface="+mn-lt"/>
              </a:rPr>
              <a:t>Proin</a:t>
            </a:r>
            <a:r>
              <a:rPr lang="en-GB" b="0" i="0" dirty="0" smtClean="0">
                <a:solidFill>
                  <a:srgbClr val="000000"/>
                </a:solidFill>
                <a:effectLst/>
                <a:latin typeface="+mn-lt"/>
              </a:rPr>
              <a:t> </a:t>
            </a:r>
            <a:r>
              <a:rPr lang="en-GB" b="0" i="0" dirty="0" err="1" smtClean="0">
                <a:solidFill>
                  <a:srgbClr val="000000"/>
                </a:solidFill>
                <a:effectLst/>
                <a:latin typeface="+mn-lt"/>
              </a:rPr>
              <a:t>purus</a:t>
            </a:r>
            <a:r>
              <a:rPr lang="en-GB" b="0" i="0" dirty="0" smtClean="0">
                <a:solidFill>
                  <a:srgbClr val="000000"/>
                </a:solidFill>
                <a:effectLst/>
                <a:latin typeface="+mn-lt"/>
              </a:rPr>
              <a:t> ligula, </a:t>
            </a:r>
            <a:r>
              <a:rPr lang="en-GB" b="0" i="0" dirty="0" err="1" smtClean="0">
                <a:solidFill>
                  <a:srgbClr val="000000"/>
                </a:solidFill>
                <a:effectLst/>
                <a:latin typeface="+mn-lt"/>
              </a:rPr>
              <a:t>malesuada</a:t>
            </a:r>
            <a:r>
              <a:rPr lang="en-GB" b="0" i="0" dirty="0" smtClean="0">
                <a:solidFill>
                  <a:srgbClr val="000000"/>
                </a:solidFill>
                <a:effectLst/>
                <a:latin typeface="+mn-lt"/>
              </a:rPr>
              <a:t> </a:t>
            </a:r>
            <a:r>
              <a:rPr lang="en-GB" b="0" i="0" dirty="0" err="1" smtClean="0">
                <a:solidFill>
                  <a:srgbClr val="000000"/>
                </a:solidFill>
                <a:effectLst/>
                <a:latin typeface="+mn-lt"/>
              </a:rPr>
              <a:t>sed</a:t>
            </a:r>
            <a:r>
              <a:rPr lang="en-GB" b="0" i="0" dirty="0" smtClean="0">
                <a:solidFill>
                  <a:srgbClr val="000000"/>
                </a:solidFill>
                <a:effectLst/>
                <a:latin typeface="+mn-lt"/>
              </a:rPr>
              <a:t> </a:t>
            </a:r>
            <a:r>
              <a:rPr lang="en-GB" b="0" i="0" dirty="0" err="1" smtClean="0">
                <a:solidFill>
                  <a:srgbClr val="000000"/>
                </a:solidFill>
                <a:effectLst/>
                <a:latin typeface="+mn-lt"/>
              </a:rPr>
              <a:t>gravida</a:t>
            </a:r>
            <a:r>
              <a:rPr lang="en-GB" b="0" i="0" dirty="0" smtClean="0">
                <a:solidFill>
                  <a:srgbClr val="000000"/>
                </a:solidFill>
                <a:effectLst/>
                <a:latin typeface="+mn-lt"/>
              </a:rPr>
              <a:t> vitae, </a:t>
            </a:r>
            <a:r>
              <a:rPr lang="en-GB" b="0" i="0" dirty="0" err="1" smtClean="0">
                <a:solidFill>
                  <a:srgbClr val="000000"/>
                </a:solidFill>
                <a:effectLst/>
                <a:latin typeface="+mn-lt"/>
              </a:rPr>
              <a:t>facilisis</a:t>
            </a:r>
            <a:r>
              <a:rPr lang="en-GB" b="0" i="0" dirty="0" smtClean="0">
                <a:solidFill>
                  <a:srgbClr val="000000"/>
                </a:solidFill>
                <a:effectLst/>
                <a:latin typeface="+mn-lt"/>
              </a:rPr>
              <a:t> </a:t>
            </a:r>
            <a:r>
              <a:rPr lang="en-GB" b="0" i="0" dirty="0" err="1" smtClean="0">
                <a:solidFill>
                  <a:srgbClr val="000000"/>
                </a:solidFill>
                <a:effectLst/>
                <a:latin typeface="+mn-lt"/>
              </a:rPr>
              <a:t>ut</a:t>
            </a:r>
            <a:r>
              <a:rPr lang="en-GB" b="0" i="0" dirty="0" smtClean="0">
                <a:solidFill>
                  <a:srgbClr val="000000"/>
                </a:solidFill>
                <a:effectLst/>
                <a:latin typeface="+mn-lt"/>
              </a:rPr>
              <a:t> ante. </a:t>
            </a:r>
            <a:r>
              <a:rPr lang="en-GB" b="0" i="0" dirty="0" err="1" smtClean="0">
                <a:solidFill>
                  <a:srgbClr val="000000"/>
                </a:solidFill>
                <a:effectLst/>
                <a:latin typeface="+mn-lt"/>
              </a:rPr>
              <a:t>Vivamus</a:t>
            </a:r>
            <a:r>
              <a:rPr lang="en-GB" b="0" i="0" dirty="0" smtClean="0">
                <a:solidFill>
                  <a:srgbClr val="000000"/>
                </a:solidFill>
                <a:effectLst/>
                <a:latin typeface="+mn-lt"/>
              </a:rPr>
              <a:t> </a:t>
            </a:r>
            <a:r>
              <a:rPr lang="en-GB" b="0" i="0" dirty="0" err="1" smtClean="0">
                <a:solidFill>
                  <a:srgbClr val="000000"/>
                </a:solidFill>
                <a:effectLst/>
                <a:latin typeface="+mn-lt"/>
              </a:rPr>
              <a:t>vehicula</a:t>
            </a:r>
            <a:r>
              <a:rPr lang="en-GB" b="0" i="0" dirty="0" smtClean="0">
                <a:solidFill>
                  <a:srgbClr val="000000"/>
                </a:solidFill>
                <a:effectLst/>
                <a:latin typeface="+mn-lt"/>
              </a:rPr>
              <a:t> </a:t>
            </a:r>
            <a:r>
              <a:rPr lang="en-GB" b="0" i="0" dirty="0" err="1" smtClean="0">
                <a:solidFill>
                  <a:srgbClr val="000000"/>
                </a:solidFill>
                <a:effectLst/>
                <a:latin typeface="+mn-lt"/>
              </a:rPr>
              <a:t>tortor</a:t>
            </a:r>
            <a:r>
              <a:rPr lang="en-GB" b="0" i="0" dirty="0" smtClean="0">
                <a:solidFill>
                  <a:srgbClr val="000000"/>
                </a:solidFill>
                <a:effectLst/>
                <a:latin typeface="+mn-lt"/>
              </a:rPr>
              <a:t> </a:t>
            </a:r>
            <a:r>
              <a:rPr lang="en-GB" b="0" i="0" dirty="0" err="1" smtClean="0">
                <a:solidFill>
                  <a:srgbClr val="000000"/>
                </a:solidFill>
                <a:effectLst/>
                <a:latin typeface="+mn-lt"/>
              </a:rPr>
              <a:t>eros</a:t>
            </a:r>
            <a:r>
              <a:rPr lang="en-GB" b="0" i="0" dirty="0" smtClean="0">
                <a:solidFill>
                  <a:srgbClr val="000000"/>
                </a:solidFill>
                <a:effectLst/>
                <a:latin typeface="+mn-lt"/>
              </a:rPr>
              <a:t>, non </a:t>
            </a:r>
            <a:r>
              <a:rPr lang="en-GB" b="0" i="0" dirty="0" err="1" smtClean="0">
                <a:solidFill>
                  <a:srgbClr val="000000"/>
                </a:solidFill>
                <a:effectLst/>
                <a:latin typeface="+mn-lt"/>
              </a:rPr>
              <a:t>cursus</a:t>
            </a:r>
            <a:r>
              <a:rPr lang="en-GB" b="0" i="0" dirty="0" smtClean="0">
                <a:solidFill>
                  <a:srgbClr val="000000"/>
                </a:solidFill>
                <a:effectLst/>
                <a:latin typeface="+mn-lt"/>
              </a:rPr>
              <a:t> </a:t>
            </a:r>
            <a:r>
              <a:rPr lang="en-GB" b="0" i="0" dirty="0" err="1" smtClean="0">
                <a:solidFill>
                  <a:srgbClr val="000000"/>
                </a:solidFill>
                <a:effectLst/>
                <a:latin typeface="+mn-lt"/>
              </a:rPr>
              <a:t>urna</a:t>
            </a:r>
            <a:r>
              <a:rPr lang="en-GB" b="0" i="0" dirty="0" smtClean="0">
                <a:solidFill>
                  <a:srgbClr val="000000"/>
                </a:solidFill>
                <a:effectLst/>
                <a:latin typeface="+mn-lt"/>
              </a:rPr>
              <a:t> </a:t>
            </a:r>
            <a:r>
              <a:rPr lang="en-GB" b="0" i="0" dirty="0" err="1" smtClean="0">
                <a:solidFill>
                  <a:srgbClr val="000000"/>
                </a:solidFill>
                <a:effectLst/>
                <a:latin typeface="+mn-lt"/>
              </a:rPr>
              <a:t>varius</a:t>
            </a:r>
            <a:r>
              <a:rPr lang="en-GB" b="0" i="0" dirty="0" smtClean="0">
                <a:solidFill>
                  <a:srgbClr val="000000"/>
                </a:solidFill>
                <a:effectLst/>
                <a:latin typeface="+mn-lt"/>
              </a:rPr>
              <a:t> sit </a:t>
            </a:r>
            <a:r>
              <a:rPr lang="en-GB" b="0" i="0" dirty="0" err="1" smtClean="0">
                <a:solidFill>
                  <a:srgbClr val="000000"/>
                </a:solidFill>
                <a:effectLst/>
                <a:latin typeface="+mn-lt"/>
              </a:rPr>
              <a:t>amet</a:t>
            </a:r>
            <a:r>
              <a:rPr lang="en-GB" b="0" i="0" dirty="0" smtClean="0">
                <a:solidFill>
                  <a:srgbClr val="000000"/>
                </a:solidFill>
                <a:effectLst/>
                <a:latin typeface="+mn-lt"/>
              </a:rPr>
              <a:t>. Mauris </a:t>
            </a:r>
            <a:r>
              <a:rPr lang="en-GB" b="0" i="0" dirty="0" err="1" smtClean="0">
                <a:solidFill>
                  <a:srgbClr val="000000"/>
                </a:solidFill>
                <a:effectLst/>
                <a:latin typeface="+mn-lt"/>
              </a:rPr>
              <a:t>vel</a:t>
            </a:r>
            <a:r>
              <a:rPr lang="en-GB" b="0" i="0" dirty="0" smtClean="0">
                <a:solidFill>
                  <a:srgbClr val="000000"/>
                </a:solidFill>
                <a:effectLst/>
                <a:latin typeface="+mn-lt"/>
              </a:rPr>
              <a:t> </a:t>
            </a:r>
            <a:r>
              <a:rPr lang="en-GB" b="0" i="0" dirty="0" err="1" smtClean="0">
                <a:solidFill>
                  <a:srgbClr val="000000"/>
                </a:solidFill>
                <a:effectLst/>
                <a:latin typeface="+mn-lt"/>
              </a:rPr>
              <a:t>turpis</a:t>
            </a:r>
            <a:r>
              <a:rPr lang="en-GB" b="0" i="0" dirty="0" smtClean="0">
                <a:solidFill>
                  <a:srgbClr val="000000"/>
                </a:solidFill>
                <a:effectLst/>
                <a:latin typeface="+mn-lt"/>
              </a:rPr>
              <a:t> </a:t>
            </a:r>
            <a:r>
              <a:rPr lang="en-GB" b="0" i="0" dirty="0" err="1" smtClean="0">
                <a:solidFill>
                  <a:srgbClr val="000000"/>
                </a:solidFill>
                <a:effectLst/>
                <a:latin typeface="+mn-lt"/>
              </a:rPr>
              <a:t>augue</a:t>
            </a:r>
            <a:r>
              <a:rPr lang="en-GB" b="0" i="0" dirty="0" smtClean="0">
                <a:solidFill>
                  <a:srgbClr val="000000"/>
                </a:solidFill>
                <a:effectLst/>
                <a:latin typeface="+mn-lt"/>
              </a:rPr>
              <a:t>. </a:t>
            </a:r>
            <a:r>
              <a:rPr lang="en-GB" b="0" i="0" dirty="0" err="1" smtClean="0">
                <a:solidFill>
                  <a:srgbClr val="000000"/>
                </a:solidFill>
                <a:effectLst/>
                <a:latin typeface="+mn-lt"/>
              </a:rPr>
              <a:t>Pellentesque</a:t>
            </a:r>
            <a:r>
              <a:rPr lang="en-GB" b="0" i="0" dirty="0" smtClean="0">
                <a:solidFill>
                  <a:srgbClr val="000000"/>
                </a:solidFill>
                <a:effectLst/>
                <a:latin typeface="+mn-lt"/>
              </a:rPr>
              <a:t> </a:t>
            </a:r>
            <a:r>
              <a:rPr lang="en-GB" b="0" i="0" dirty="0" err="1" smtClean="0">
                <a:solidFill>
                  <a:srgbClr val="000000"/>
                </a:solidFill>
                <a:effectLst/>
                <a:latin typeface="+mn-lt"/>
              </a:rPr>
              <a:t>sed</a:t>
            </a:r>
            <a:r>
              <a:rPr lang="en-GB" b="0" i="0" dirty="0" smtClean="0">
                <a:solidFill>
                  <a:srgbClr val="000000"/>
                </a:solidFill>
                <a:effectLst/>
                <a:latin typeface="+mn-lt"/>
              </a:rPr>
              <a:t> </a:t>
            </a:r>
            <a:r>
              <a:rPr lang="en-GB" b="0" i="0" dirty="0" err="1" smtClean="0">
                <a:solidFill>
                  <a:srgbClr val="000000"/>
                </a:solidFill>
                <a:effectLst/>
                <a:latin typeface="+mn-lt"/>
              </a:rPr>
              <a:t>auctor</a:t>
            </a:r>
            <a:r>
              <a:rPr lang="en-GB" b="0" i="0" dirty="0" smtClean="0">
                <a:solidFill>
                  <a:srgbClr val="000000"/>
                </a:solidFill>
                <a:effectLst/>
                <a:latin typeface="+mn-lt"/>
              </a:rPr>
              <a:t> </a:t>
            </a:r>
            <a:r>
              <a:rPr lang="en-GB" b="0" i="0" dirty="0" err="1" smtClean="0">
                <a:solidFill>
                  <a:srgbClr val="000000"/>
                </a:solidFill>
                <a:effectLst/>
                <a:latin typeface="+mn-lt"/>
              </a:rPr>
              <a:t>massa</a:t>
            </a:r>
            <a:r>
              <a:rPr lang="en-GB" b="0" i="0" dirty="0" smtClean="0">
                <a:solidFill>
                  <a:srgbClr val="000000"/>
                </a:solidFill>
                <a:effectLst/>
                <a:latin typeface="+mn-lt"/>
              </a:rPr>
              <a:t>, vitae </a:t>
            </a:r>
            <a:r>
              <a:rPr lang="en-GB" b="0" i="0" dirty="0" err="1" smtClean="0">
                <a:solidFill>
                  <a:srgbClr val="000000"/>
                </a:solidFill>
                <a:effectLst/>
                <a:latin typeface="+mn-lt"/>
              </a:rPr>
              <a:t>elementum</a:t>
            </a:r>
            <a:r>
              <a:rPr lang="en-GB" b="0" i="0" dirty="0" smtClean="0">
                <a:solidFill>
                  <a:srgbClr val="000000"/>
                </a:solidFill>
                <a:effectLst/>
                <a:latin typeface="+mn-lt"/>
              </a:rPr>
              <a:t> </a:t>
            </a:r>
            <a:r>
              <a:rPr lang="en-GB" b="0" i="0" dirty="0" err="1" smtClean="0">
                <a:solidFill>
                  <a:srgbClr val="000000"/>
                </a:solidFill>
                <a:effectLst/>
                <a:latin typeface="+mn-lt"/>
              </a:rPr>
              <a:t>enim</a:t>
            </a:r>
            <a:r>
              <a:rPr lang="en-GB" b="0" i="0" dirty="0" smtClean="0">
                <a:solidFill>
                  <a:srgbClr val="000000"/>
                </a:solidFill>
                <a:effectLst/>
                <a:latin typeface="+mn-lt"/>
              </a:rPr>
              <a:t>. </a:t>
            </a:r>
            <a:endParaRPr lang="en-GB" b="0" i="0" dirty="0" smtClean="0">
              <a:solidFill>
                <a:srgbClr val="000000"/>
              </a:solidFill>
              <a:latin typeface="+mn-lt"/>
            </a:endParaRPr>
          </a:p>
        </p:txBody>
      </p:sp>
    </p:spTree>
    <p:extLst>
      <p:ext uri="{BB962C8B-B14F-4D97-AF65-F5344CB8AC3E}">
        <p14:creationId xmlns:p14="http://schemas.microsoft.com/office/powerpoint/2010/main" val="202265818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3">
    <p:spTree>
      <p:nvGrpSpPr>
        <p:cNvPr id="1" name=""/>
        <p:cNvGrpSpPr/>
        <p:nvPr/>
      </p:nvGrpSpPr>
      <p:grpSpPr>
        <a:xfrm>
          <a:off x="0" y="0"/>
          <a:ext cx="0" cy="0"/>
          <a:chOff x="0" y="0"/>
          <a:chExt cx="0" cy="0"/>
        </a:xfrm>
      </p:grpSpPr>
      <p:cxnSp>
        <p:nvCxnSpPr>
          <p:cNvPr id="5" name="Straight Connector 4"/>
          <p:cNvCxnSpPr/>
          <p:nvPr userDrawn="1"/>
        </p:nvCxnSpPr>
        <p:spPr>
          <a:xfrm>
            <a:off x="1893888" y="4076700"/>
            <a:ext cx="6480175" cy="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1893888" y="5011738"/>
            <a:ext cx="6480175" cy="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5"/>
          <p:cNvSpPr>
            <a:spLocks noGrp="1"/>
          </p:cNvSpPr>
          <p:nvPr>
            <p:ph type="body" sz="quarter" idx="10"/>
          </p:nvPr>
        </p:nvSpPr>
        <p:spPr>
          <a:xfrm>
            <a:off x="1763713" y="2633320"/>
            <a:ext cx="6624711" cy="1439863"/>
          </a:xfrm>
          <a:prstGeom prst="rect">
            <a:avLst/>
          </a:prstGeom>
        </p:spPr>
        <p:txBody>
          <a:bodyPr anchor="b" anchorCtr="0"/>
          <a:lstStyle>
            <a:lvl1pPr marL="0" indent="0">
              <a:lnSpc>
                <a:spcPct val="80000"/>
              </a:lnSpc>
              <a:buNone/>
              <a:defRPr baseline="0">
                <a:solidFill>
                  <a:srgbClr val="F68C50"/>
                </a:solidFill>
              </a:defRPr>
            </a:lvl1pPr>
          </a:lstStyle>
          <a:p>
            <a:pPr lvl="0"/>
            <a:r>
              <a:rPr lang="it-IT" smtClean="0"/>
              <a:t>Fare clic per modificare stili del testo dello schema</a:t>
            </a:r>
          </a:p>
        </p:txBody>
      </p:sp>
      <p:sp>
        <p:nvSpPr>
          <p:cNvPr id="4" name="Text Placeholder 5"/>
          <p:cNvSpPr>
            <a:spLocks noGrp="1"/>
          </p:cNvSpPr>
          <p:nvPr>
            <p:ph type="body" sz="quarter" idx="11"/>
          </p:nvPr>
        </p:nvSpPr>
        <p:spPr>
          <a:xfrm>
            <a:off x="1763688" y="4075930"/>
            <a:ext cx="6408737" cy="863799"/>
          </a:xfrm>
          <a:prstGeom prst="rect">
            <a:avLst/>
          </a:prstGeom>
        </p:spPr>
        <p:txBody>
          <a:bodyPr anchor="b" anchorCtr="0">
            <a:normAutofit/>
          </a:bodyPr>
          <a:lstStyle>
            <a:lvl1pPr marL="0" indent="0">
              <a:lnSpc>
                <a:spcPct val="80000"/>
              </a:lnSpc>
              <a:buNone/>
              <a:defRPr sz="1600" baseline="0">
                <a:solidFill>
                  <a:schemeClr val="tx1">
                    <a:lumMod val="65000"/>
                    <a:lumOff val="35000"/>
                  </a:schemeClr>
                </a:solidFill>
              </a:defRPr>
            </a:lvl1pPr>
          </a:lstStyle>
          <a:p>
            <a:pPr lvl="0"/>
            <a:r>
              <a:rPr lang="it-IT" smtClean="0"/>
              <a:t>Fare clic per modificare stili del testo dello schema</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Graph slide 1">
    <p:spTree>
      <p:nvGrpSpPr>
        <p:cNvPr id="1" name=""/>
        <p:cNvGrpSpPr/>
        <p:nvPr/>
      </p:nvGrpSpPr>
      <p:grpSpPr>
        <a:xfrm>
          <a:off x="0" y="0"/>
          <a:ext cx="0" cy="0"/>
          <a:chOff x="0" y="0"/>
          <a:chExt cx="0" cy="0"/>
        </a:xfrm>
      </p:grpSpPr>
      <p:sp>
        <p:nvSpPr>
          <p:cNvPr id="7" name="Content Placeholder 5"/>
          <p:cNvSpPr>
            <a:spLocks noGrp="1"/>
          </p:cNvSpPr>
          <p:nvPr>
            <p:ph sz="quarter" idx="13"/>
          </p:nvPr>
        </p:nvSpPr>
        <p:spPr>
          <a:xfrm>
            <a:off x="971600" y="1628800"/>
            <a:ext cx="7488832" cy="4608512"/>
          </a:xfrm>
          <a:prstGeom prst="rect">
            <a:avLst/>
          </a:prstGeom>
        </p:spPr>
        <p:txBody>
          <a:bodyPr/>
          <a:lstStyle>
            <a:lvl1pPr>
              <a:buNone/>
              <a:defRPr sz="1400"/>
            </a:lvl1pPr>
          </a:lstStyle>
          <a:p>
            <a:pPr lvl="0"/>
            <a:endParaRPr lang="en-GB" dirty="0"/>
          </a:p>
        </p:txBody>
      </p:sp>
      <p:sp>
        <p:nvSpPr>
          <p:cNvPr id="4" name="Text Placeholder 3"/>
          <p:cNvSpPr>
            <a:spLocks noGrp="1"/>
          </p:cNvSpPr>
          <p:nvPr>
            <p:ph type="body" sz="quarter" idx="14"/>
          </p:nvPr>
        </p:nvSpPr>
        <p:spPr>
          <a:xfrm>
            <a:off x="868580" y="1125538"/>
            <a:ext cx="7519843" cy="863302"/>
          </a:xfrm>
          <a:prstGeom prst="rect">
            <a:avLst/>
          </a:prstGeom>
        </p:spPr>
        <p:txBody>
          <a:bodyPr/>
          <a:lstStyle>
            <a:lvl1pPr marL="0" indent="0">
              <a:buNone/>
              <a:defRPr sz="1600" b="1"/>
            </a:lvl1pPr>
          </a:lstStyle>
          <a:p>
            <a:pPr lvl="0"/>
            <a:r>
              <a:rPr lang="it-IT" smtClean="0"/>
              <a:t>Fare clic per modificare stili del testo dello schema</a:t>
            </a:r>
          </a:p>
        </p:txBody>
      </p:sp>
      <p:sp>
        <p:nvSpPr>
          <p:cNvPr id="8" name="Title 7"/>
          <p:cNvSpPr>
            <a:spLocks noGrp="1"/>
          </p:cNvSpPr>
          <p:nvPr>
            <p:ph type="title"/>
          </p:nvPr>
        </p:nvSpPr>
        <p:spPr/>
        <p:txBody>
          <a:bodyPr/>
          <a:lstStyle/>
          <a:p>
            <a:r>
              <a:rPr lang="en-US" dirty="0" smtClean="0"/>
              <a:t>Click to edit Master title style</a:t>
            </a:r>
            <a:endParaRPr lang="en-GB" dirty="0"/>
          </a:p>
        </p:txBody>
      </p:sp>
      <p:sp>
        <p:nvSpPr>
          <p:cNvPr id="5" name="Slide Number Placeholder 4"/>
          <p:cNvSpPr>
            <a:spLocks noGrp="1"/>
          </p:cNvSpPr>
          <p:nvPr>
            <p:ph type="sldNum" sz="quarter" idx="15"/>
          </p:nvPr>
        </p:nvSpPr>
        <p:spPr>
          <a:xfrm>
            <a:off x="5795963" y="6381750"/>
            <a:ext cx="3184525" cy="220663"/>
          </a:xfrm>
          <a:prstGeom prst="rect">
            <a:avLst/>
          </a:prstGeom>
        </p:spPr>
        <p:txBody>
          <a:bodyPr/>
          <a:lstStyle>
            <a:lvl1pPr>
              <a:defRPr/>
            </a:lvl1pPr>
          </a:lstStyle>
          <a:p>
            <a:pPr>
              <a:defRPr/>
            </a:pPr>
            <a:r>
              <a:rPr lang="en-IE"/>
              <a:t>Source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33147" name="think-cell Slide" r:id="rId4" imgW="360" imgH="360" progId="">
                  <p:embed/>
                </p:oleObj>
              </mc:Choice>
              <mc:Fallback>
                <p:oleObj name="think-cell Slide" r:id="rId4" imgW="360" imgH="360" progId="">
                  <p:embed/>
                  <p:pic>
                    <p:nvPicPr>
                      <p:cNvPr id="0"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p>
            <a:r>
              <a:rPr lang="en-US" smtClean="0"/>
              <a:t>Click to edit Master title style</a:t>
            </a:r>
            <a:endParaRPr lang="nl-NL" dirty="0"/>
          </a:p>
        </p:txBody>
      </p:sp>
      <p:sp>
        <p:nvSpPr>
          <p:cNvPr id="8" name="Text Placeholder 7"/>
          <p:cNvSpPr>
            <a:spLocks noGrp="1"/>
          </p:cNvSpPr>
          <p:nvPr>
            <p:ph type="body" sz="quarter" idx="13"/>
          </p:nvPr>
        </p:nvSpPr>
        <p:spPr>
          <a:xfrm>
            <a:off x="936000" y="1508400"/>
            <a:ext cx="7761600" cy="459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dirty="0"/>
          </a:p>
        </p:txBody>
      </p:sp>
      <p:sp>
        <p:nvSpPr>
          <p:cNvPr id="7" name="Slide Number Placeholder 5" hidden="1"/>
          <p:cNvSpPr txBox="1">
            <a:spLocks/>
          </p:cNvSpPr>
          <p:nvPr userDrawn="1"/>
        </p:nvSpPr>
        <p:spPr>
          <a:xfrm>
            <a:off x="8687631" y="6826800"/>
            <a:ext cx="176123" cy="133200"/>
          </a:xfrm>
          <a:prstGeom prst="flowChartProcess">
            <a:avLst/>
          </a:prstGeom>
        </p:spPr>
        <p:txBody>
          <a:bodyPr vert="horz" wrap="none" lIns="0" tIns="0" rIns="0" bIns="0" rtlCol="0" anchor="t" anchorCtr="0"/>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smtClean="0">
                <a:ln>
                  <a:noFill/>
                </a:ln>
                <a:solidFill>
                  <a:schemeClr val="tx1"/>
                </a:solidFill>
                <a:effectLst/>
                <a:uLnTx/>
                <a:uFillTx/>
                <a:latin typeface="Calibri"/>
                <a:ea typeface="+mn-ea"/>
                <a:cs typeface="+mn-cs"/>
                <a:sym typeface="Calibri"/>
              </a:rPr>
              <a:t>‹#›</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nl-NL" sz="900" b="0" i="0" u="none" strike="noStrike" kern="1200" cap="none" spc="0" normalizeH="0" baseline="0" noProof="0" dirty="0">
              <a:ln>
                <a:noFill/>
              </a:ln>
              <a:solidFill>
                <a:schemeClr val="tx1"/>
              </a:solidFill>
              <a:effectLst/>
              <a:uLnTx/>
              <a:uFillTx/>
              <a:latin typeface="Calibri"/>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Picture slide 1">
    <p:spTree>
      <p:nvGrpSpPr>
        <p:cNvPr id="1" name=""/>
        <p:cNvGrpSpPr/>
        <p:nvPr/>
      </p:nvGrpSpPr>
      <p:grpSpPr>
        <a:xfrm>
          <a:off x="0" y="0"/>
          <a:ext cx="0" cy="0"/>
          <a:chOff x="0" y="0"/>
          <a:chExt cx="0" cy="0"/>
        </a:xfrm>
      </p:grpSpPr>
      <p:pic>
        <p:nvPicPr>
          <p:cNvPr id="4" name="Picture 13" descr="master panda.jpg"/>
          <p:cNvPicPr>
            <a:picLocks noChangeAspect="1"/>
          </p:cNvPicPr>
          <p:nvPr userDrawn="1"/>
        </p:nvPicPr>
        <p:blipFill>
          <a:blip r:embed="rId2" cstate="screen">
            <a:clrChange>
              <a:clrFrom>
                <a:srgbClr val="F1F1E7"/>
              </a:clrFrom>
              <a:clrTo>
                <a:srgbClr val="F1F1E7">
                  <a:alpha val="0"/>
                </a:srgbClr>
              </a:clrTo>
            </a:clrChange>
          </a:blip>
          <a:srcRect/>
          <a:stretch>
            <a:fillRect/>
          </a:stretch>
        </p:blipFill>
        <p:spPr bwMode="auto">
          <a:xfrm>
            <a:off x="171450" y="114300"/>
            <a:ext cx="527050" cy="836613"/>
          </a:xfrm>
          <a:prstGeom prst="rect">
            <a:avLst/>
          </a:prstGeom>
          <a:noFill/>
          <a:ln w="9525">
            <a:noFill/>
            <a:miter lim="800000"/>
            <a:headEnd/>
            <a:tailEnd/>
          </a:ln>
        </p:spPr>
      </p:pic>
      <p:sp>
        <p:nvSpPr>
          <p:cNvPr id="7" name="Rectangle 3"/>
          <p:cNvSpPr/>
          <p:nvPr userDrawn="1"/>
        </p:nvSpPr>
        <p:spPr>
          <a:xfrm>
            <a:off x="0" y="0"/>
            <a:ext cx="107950" cy="6858000"/>
          </a:xfrm>
          <a:prstGeom prst="rect">
            <a:avLst/>
          </a:prstGeom>
          <a:solidFill>
            <a:srgbClr val="F68C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5" name="Picture Placeholder 6"/>
          <p:cNvSpPr>
            <a:spLocks noGrp="1"/>
          </p:cNvSpPr>
          <p:nvPr>
            <p:ph type="pic" sz="quarter" idx="10"/>
          </p:nvPr>
        </p:nvSpPr>
        <p:spPr>
          <a:xfrm>
            <a:off x="900112" y="260648"/>
            <a:ext cx="7992000" cy="6372000"/>
          </a:xfrm>
          <a:prstGeom prst="rect">
            <a:avLst/>
          </a:prstGeom>
        </p:spPr>
        <p:txBody>
          <a:bodyPr/>
          <a:lstStyle/>
          <a:p>
            <a:pPr lvl="0"/>
            <a:endParaRPr lang="en-GB" noProof="0"/>
          </a:p>
        </p:txBody>
      </p:sp>
      <p:sp>
        <p:nvSpPr>
          <p:cNvPr id="6" name="Text Placeholder 15"/>
          <p:cNvSpPr>
            <a:spLocks noGrp="1"/>
          </p:cNvSpPr>
          <p:nvPr>
            <p:ph type="body" sz="quarter" idx="14"/>
          </p:nvPr>
        </p:nvSpPr>
        <p:spPr>
          <a:xfrm rot="16200000">
            <a:off x="6557556" y="4117268"/>
            <a:ext cx="4855075" cy="175955"/>
          </a:xfrm>
          <a:prstGeom prst="rect">
            <a:avLst/>
          </a:prstGeom>
        </p:spPr>
        <p:txBody>
          <a:bodyPr lIns="0">
            <a:normAutofit lnSpcReduction="10000"/>
          </a:bodyPr>
          <a:lstStyle>
            <a:lvl1pPr>
              <a:buNone/>
              <a:defRPr sz="500"/>
            </a:lvl1pPr>
          </a:lstStyle>
          <a:p>
            <a:pPr lvl="0"/>
            <a:r>
              <a:rPr lang="it-IT" smtClean="0"/>
              <a:t>Fare clic per modificare stili del testo dello schema</a:t>
            </a:r>
          </a:p>
        </p:txBody>
      </p:sp>
    </p:spTree>
    <p:extLst>
      <p:ext uri="{BB962C8B-B14F-4D97-AF65-F5344CB8AC3E}">
        <p14:creationId xmlns:p14="http://schemas.microsoft.com/office/powerpoint/2010/main" val="257059124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screen">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IE"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IE" altLang="en-US" smtClean="0"/>
          </a:p>
        </p:txBody>
      </p:sp>
    </p:spTree>
  </p:cSld>
  <p:clrMap bg1="lt1" tx1="dk1" bg2="lt2" tx2="dk2" accent1="accent1" accent2="accent2" accent3="accent3" accent4="accent4" accent5="accent5" accent6="accent6" hlink="hlink" folHlink="folHlink"/>
  <p:sldLayoutIdLst>
    <p:sldLayoutId id="2147483794" r:id="rId1"/>
    <p:sldLayoutId id="2147483795" r:id="rId2"/>
    <p:sldLayoutId id="2147483797" r:id="rId3"/>
    <p:sldLayoutId id="2147483798" r:id="rId4"/>
    <p:sldLayoutId id="2147483800" r:id="rId5"/>
    <p:sldLayoutId id="2147483801" r:id="rId6"/>
    <p:sldLayoutId id="2147483805" r:id="rId7"/>
    <p:sldLayoutId id="2147483806" r:id="rId8"/>
    <p:sldLayoutId id="2147483809" r:id="rId9"/>
    <p:sldLayoutId id="2147483811" r:id="rId10"/>
    <p:sldLayoutId id="2147483812" r:id="rId11"/>
    <p:sldLayoutId id="2147483813" r:id="rId12"/>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charset="0"/>
          <a:ea typeface="Geneva" pitchFamily="-106" charset="-128"/>
          <a:cs typeface="Geneva" pitchFamily="-106" charset="-128"/>
        </a:defRPr>
      </a:lvl2pPr>
      <a:lvl3pPr algn="ctr" defTabSz="457200" rtl="0" eaLnBrk="0" fontAlgn="base" hangingPunct="0">
        <a:spcBef>
          <a:spcPct val="0"/>
        </a:spcBef>
        <a:spcAft>
          <a:spcPct val="0"/>
        </a:spcAft>
        <a:defRPr sz="4400">
          <a:solidFill>
            <a:schemeClr val="tx1"/>
          </a:solidFill>
          <a:latin typeface="Arial" charset="0"/>
          <a:ea typeface="Geneva" pitchFamily="-106" charset="-128"/>
          <a:cs typeface="Geneva" pitchFamily="-106" charset="-128"/>
        </a:defRPr>
      </a:lvl3pPr>
      <a:lvl4pPr algn="ctr" defTabSz="457200" rtl="0" eaLnBrk="0" fontAlgn="base" hangingPunct="0">
        <a:spcBef>
          <a:spcPct val="0"/>
        </a:spcBef>
        <a:spcAft>
          <a:spcPct val="0"/>
        </a:spcAft>
        <a:defRPr sz="4400">
          <a:solidFill>
            <a:schemeClr val="tx1"/>
          </a:solidFill>
          <a:latin typeface="Arial" charset="0"/>
          <a:ea typeface="Geneva" pitchFamily="-106" charset="-128"/>
          <a:cs typeface="Geneva" pitchFamily="-106" charset="-128"/>
        </a:defRPr>
      </a:lvl4pPr>
      <a:lvl5pPr algn="ctr" defTabSz="457200" rtl="0" eaLnBrk="0" fontAlgn="base" hangingPunct="0">
        <a:spcBef>
          <a:spcPct val="0"/>
        </a:spcBef>
        <a:spcAft>
          <a:spcPct val="0"/>
        </a:spcAft>
        <a:defRPr sz="4400">
          <a:solidFill>
            <a:schemeClr val="tx1"/>
          </a:solidFill>
          <a:latin typeface="Arial" charset="0"/>
          <a:ea typeface="Geneva" pitchFamily="-106" charset="-128"/>
          <a:cs typeface="Geneva" pitchFamily="-106" charset="-128"/>
        </a:defRPr>
      </a:lvl5pPr>
      <a:lvl6pPr marL="457200" algn="ctr" defTabSz="457200" rtl="0" eaLnBrk="1" fontAlgn="base" hangingPunct="1">
        <a:spcBef>
          <a:spcPct val="0"/>
        </a:spcBef>
        <a:spcAft>
          <a:spcPct val="0"/>
        </a:spcAft>
        <a:defRPr sz="4400">
          <a:solidFill>
            <a:schemeClr val="tx1"/>
          </a:solidFill>
          <a:latin typeface="Calibri" pitchFamily="-106" charset="0"/>
          <a:ea typeface="Geneva" pitchFamily="-106" charset="-128"/>
        </a:defRPr>
      </a:lvl6pPr>
      <a:lvl7pPr marL="914400" algn="ctr" defTabSz="457200" rtl="0" eaLnBrk="1" fontAlgn="base" hangingPunct="1">
        <a:spcBef>
          <a:spcPct val="0"/>
        </a:spcBef>
        <a:spcAft>
          <a:spcPct val="0"/>
        </a:spcAft>
        <a:defRPr sz="4400">
          <a:solidFill>
            <a:schemeClr val="tx1"/>
          </a:solidFill>
          <a:latin typeface="Calibri" pitchFamily="-106" charset="0"/>
          <a:ea typeface="Geneva" pitchFamily="-106" charset="-128"/>
        </a:defRPr>
      </a:lvl7pPr>
      <a:lvl8pPr marL="1371600" algn="ctr" defTabSz="457200" rtl="0" eaLnBrk="1" fontAlgn="base" hangingPunct="1">
        <a:spcBef>
          <a:spcPct val="0"/>
        </a:spcBef>
        <a:spcAft>
          <a:spcPct val="0"/>
        </a:spcAft>
        <a:defRPr sz="4400">
          <a:solidFill>
            <a:schemeClr val="tx1"/>
          </a:solidFill>
          <a:latin typeface="Calibri" pitchFamily="-106" charset="0"/>
          <a:ea typeface="Geneva" pitchFamily="-106" charset="-128"/>
        </a:defRPr>
      </a:lvl8pPr>
      <a:lvl9pPr marL="1828800" algn="ctr" defTabSz="457200" rtl="0" eaLnBrk="1" fontAlgn="base" hangingPunct="1">
        <a:spcBef>
          <a:spcPct val="0"/>
        </a:spcBef>
        <a:spcAft>
          <a:spcPct val="0"/>
        </a:spcAft>
        <a:defRPr sz="4400">
          <a:solidFill>
            <a:schemeClr val="tx1"/>
          </a:solidFill>
          <a:latin typeface="Calibri" pitchFamily="-106" charset="0"/>
          <a:ea typeface="Geneva" pitchFamily="-106"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6"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jpeg"/><Relationship Id="rId6" Type="http://schemas.openxmlformats.org/officeDocument/2006/relationships/image" Target="../media/image22.png"/><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8.gif"/><Relationship Id="rId4"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8.gif"/><Relationship Id="rId4" Type="http://schemas.openxmlformats.org/officeDocument/2006/relationships/image" Target="../media/image3.jpeg"/><Relationship Id="rId5" Type="http://schemas.openxmlformats.org/officeDocument/2006/relationships/image" Target="../media/image26.jpe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7.xml"/><Relationship Id="rId5" Type="http://schemas.openxmlformats.org/officeDocument/2006/relationships/hyperlink" Target="../../educazione/filmati/siamotutticonnessi.mov" TargetMode="External"/><Relationship Id="rId6" Type="http://schemas.openxmlformats.org/officeDocument/2006/relationships/image" Target="../media/image27.png"/><Relationship Id="rId7" Type="http://schemas.openxmlformats.org/officeDocument/2006/relationships/image" Target="../media/image28.png"/><Relationship Id="rId1" Type="http://schemas.microsoft.com/office/2007/relationships/media" Target="file://localhost/C:/2017/educazione/filmati/siamotutticonnessi.mov" TargetMode="External"/><Relationship Id="rId2" Type="http://schemas.openxmlformats.org/officeDocument/2006/relationships/video" Target="file://localhost/C:/2017/educazione/filmati/siamotutticonnessi.mov"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8.gif"/><Relationship Id="rId4" Type="http://schemas.openxmlformats.org/officeDocument/2006/relationships/image" Target="../media/image29.jpe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jpe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10.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8.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4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8.gif"/></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2.jpeg"/><Relationship Id="rId5" Type="http://schemas.openxmlformats.org/officeDocument/2006/relationships/image" Target="../media/image43.jpeg"/><Relationship Id="rId6" Type="http://schemas.openxmlformats.org/officeDocument/2006/relationships/image" Target="../media/image44.jpeg"/><Relationship Id="rId7" Type="http://schemas.openxmlformats.org/officeDocument/2006/relationships/image" Target="../media/image45.jpe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5" Type="http://schemas.openxmlformats.org/officeDocument/2006/relationships/image" Target="../media/image48.jpeg"/><Relationship Id="rId6" Type="http://schemas.openxmlformats.org/officeDocument/2006/relationships/image" Target="../media/image49.jpeg"/><Relationship Id="rId7" Type="http://schemas.openxmlformats.org/officeDocument/2006/relationships/image" Target="../media/image50.jpeg"/><Relationship Id="rId8" Type="http://schemas.openxmlformats.org/officeDocument/2006/relationships/image" Target="../media/image51.jpeg"/><Relationship Id="rId9" Type="http://schemas.openxmlformats.org/officeDocument/2006/relationships/image" Target="../media/image52.jpeg"/><Relationship Id="rId10" Type="http://schemas.openxmlformats.org/officeDocument/2006/relationships/image" Target="../media/image53.tiff"/><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56.jpeg"/></Relationships>
</file>

<file path=ppt/slides/_rels/slide32.xml.rels><?xml version="1.0" encoding="UTF-8" standalone="yes"?>
<Relationships xmlns="http://schemas.openxmlformats.org/package/2006/relationships"><Relationship Id="rId3" Type="http://schemas.openxmlformats.org/officeDocument/2006/relationships/image" Target="../media/image8.gif"/><Relationship Id="rId4" Type="http://schemas.openxmlformats.org/officeDocument/2006/relationships/image" Target="../media/image57.jpeg"/><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5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5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60.tiff"/></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jpeg"/><Relationship Id="rId1" Type="http://schemas.openxmlformats.org/officeDocument/2006/relationships/slideLayout" Target="../slideLayouts/slideLayout5.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6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6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5.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hyperlink" Target="https://youtu.be/zTau1cqtg4U" TargetMode="External"/><Relationship Id="rId5" Type="http://schemas.openxmlformats.org/officeDocument/2006/relationships/image" Target="../media/image70.png"/><Relationship Id="rId1" Type="http://schemas.openxmlformats.org/officeDocument/2006/relationships/slideLayout" Target="../slideLayouts/slideLayout5.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2.xml"/><Relationship Id="rId5" Type="http://schemas.openxmlformats.org/officeDocument/2006/relationships/image" Target="../media/image71.png"/><Relationship Id="rId1" Type="http://schemas.microsoft.com/office/2007/relationships/media" Target="../media/media1.mpg"/><Relationship Id="rId2" Type="http://schemas.openxmlformats.org/officeDocument/2006/relationships/video" Target="../media/media1.m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chart" Target="../charts/char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7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hyperlink" Target="http://www.wwf.it/" TargetMode="External"/><Relationship Id="rId4" Type="http://schemas.openxmlformats.org/officeDocument/2006/relationships/hyperlink" Target="http://www.panda.org/" TargetMode="External"/><Relationship Id="rId5" Type="http://schemas.openxmlformats.org/officeDocument/2006/relationships/image" Target="../media/image3.jpeg"/><Relationship Id="rId6" Type="http://schemas.openxmlformats.org/officeDocument/2006/relationships/image" Target="../media/image72.png"/><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notesSlide" Target="../notesSlides/notesSlide47.xml"/><Relationship Id="rId5" Type="http://schemas.openxmlformats.org/officeDocument/2006/relationships/oleObject" Target="../embeddings/oleObject2.bin"/><Relationship Id="rId6" Type="http://schemas.openxmlformats.org/officeDocument/2006/relationships/image" Target="../media/image73.emf"/><Relationship Id="rId1" Type="http://schemas.openxmlformats.org/officeDocument/2006/relationships/vmlDrawing" Target="../drawings/vmlDrawing2.vml"/><Relationship Id="rId2" Type="http://schemas.openxmlformats.org/officeDocument/2006/relationships/tags" Target="../tags/tag2.xml"/></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77.png"/><Relationship Id="rId7" Type="http://schemas.openxmlformats.org/officeDocument/2006/relationships/image" Target="../media/image78.png"/><Relationship Id="rId8" Type="http://schemas.openxmlformats.org/officeDocument/2006/relationships/image" Target="../media/image79.png"/><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4" Type="http://schemas.openxmlformats.org/officeDocument/2006/relationships/image" Target="../media/image3.jpeg"/><Relationship Id="rId5" Type="http://schemas.openxmlformats.org/officeDocument/2006/relationships/image" Target="../media/image9.jpe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gif"/><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0" name="Text Placeholder 22"/>
          <p:cNvSpPr txBox="1">
            <a:spLocks/>
          </p:cNvSpPr>
          <p:nvPr/>
        </p:nvSpPr>
        <p:spPr bwMode="auto">
          <a:xfrm>
            <a:off x="5655458" y="1736725"/>
            <a:ext cx="1778000" cy="396875"/>
          </a:xfrm>
          <a:prstGeom prst="rect">
            <a:avLst/>
          </a:prstGeom>
          <a:solidFill>
            <a:srgbClr val="8ABE34"/>
          </a:solidFill>
          <a:ln w="9525">
            <a:noFill/>
            <a:miter lim="800000"/>
            <a:headEnd/>
            <a:tailEnd/>
          </a:ln>
        </p:spPr>
        <p:txBody>
          <a:bodyPr/>
          <a:lstStyle/>
          <a:p>
            <a:pPr marL="342900" indent="-342900">
              <a:spcBef>
                <a:spcPct val="20000"/>
              </a:spcBef>
              <a:buFont typeface="Arial" pitchFamily="34" charset="0"/>
              <a:buNone/>
            </a:pPr>
            <a:r>
              <a:rPr lang="en-IE" altLang="en-US" sz="1200" dirty="0" smtClean="0">
                <a:solidFill>
                  <a:srgbClr val="F3F2E9"/>
                </a:solidFill>
              </a:rPr>
              <a:t>Network WWF</a:t>
            </a:r>
            <a:endParaRPr lang="en-IE" altLang="en-US" sz="1200" dirty="0">
              <a:solidFill>
                <a:srgbClr val="F3F2E9"/>
              </a:solidFill>
            </a:endParaRPr>
          </a:p>
        </p:txBody>
      </p:sp>
      <p:pic>
        <p:nvPicPr>
          <p:cNvPr id="19" name="Segnaposto immagine 2"/>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837384" y="190499"/>
            <a:ext cx="8141516" cy="6491208"/>
          </a:xfrm>
          <a:prstGeom prst="rect">
            <a:avLst/>
          </a:prstGeom>
        </p:spPr>
      </p:pic>
      <p:sp>
        <p:nvSpPr>
          <p:cNvPr id="17" name="Rectangle 16"/>
          <p:cNvSpPr/>
          <p:nvPr/>
        </p:nvSpPr>
        <p:spPr>
          <a:xfrm>
            <a:off x="635000" y="6667500"/>
            <a:ext cx="8509000" cy="190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
        <p:nvSpPr>
          <p:cNvPr id="15" name="Rectangle 14"/>
          <p:cNvSpPr/>
          <p:nvPr/>
        </p:nvSpPr>
        <p:spPr>
          <a:xfrm>
            <a:off x="0" y="0"/>
            <a:ext cx="80010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
        <p:nvSpPr>
          <p:cNvPr id="12" name="Rectangle 11"/>
          <p:cNvSpPr/>
          <p:nvPr/>
        </p:nvSpPr>
        <p:spPr>
          <a:xfrm>
            <a:off x="-7938" y="0"/>
            <a:ext cx="107951" cy="6858000"/>
          </a:xfrm>
          <a:prstGeom prst="rect">
            <a:avLst/>
          </a:prstGeom>
          <a:solidFill>
            <a:srgbClr val="8ABE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
        <p:nvSpPr>
          <p:cNvPr id="3078" name="Rectangle 2"/>
          <p:cNvSpPr>
            <a:spLocks noChangeArrowheads="1"/>
          </p:cNvSpPr>
          <p:nvPr/>
        </p:nvSpPr>
        <p:spPr bwMode="auto">
          <a:xfrm>
            <a:off x="5667472" y="2016124"/>
            <a:ext cx="3155950" cy="3964545"/>
          </a:xfrm>
          <a:prstGeom prst="rect">
            <a:avLst/>
          </a:prstGeom>
          <a:solidFill>
            <a:srgbClr val="8ABE34"/>
          </a:solidFill>
          <a:ln w="9525">
            <a:noFill/>
            <a:miter lim="800000"/>
            <a:headEnd/>
            <a:tailEnd/>
          </a:ln>
          <a:effectLst>
            <a:outerShdw dist="23000" dir="5400000" rotWithShape="0">
              <a:srgbClr val="808080">
                <a:alpha val="34998"/>
              </a:srgbClr>
            </a:outerShdw>
          </a:effectLst>
        </p:spPr>
        <p:txBody>
          <a:bodyPr anchor="ctr"/>
          <a:lstStyle/>
          <a:p>
            <a:pPr algn="ctr"/>
            <a:endParaRPr lang="en-US" sz="1800">
              <a:solidFill>
                <a:srgbClr val="FFFFFF"/>
              </a:solidFill>
            </a:endParaRPr>
          </a:p>
        </p:txBody>
      </p:sp>
      <p:cxnSp>
        <p:nvCxnSpPr>
          <p:cNvPr id="9" name="Straight Connector 8"/>
          <p:cNvCxnSpPr/>
          <p:nvPr/>
        </p:nvCxnSpPr>
        <p:spPr>
          <a:xfrm>
            <a:off x="5642758" y="2017713"/>
            <a:ext cx="3155950" cy="1587"/>
          </a:xfrm>
          <a:prstGeom prst="line">
            <a:avLst/>
          </a:prstGeom>
          <a:ln w="12700">
            <a:solidFill>
              <a:srgbClr val="F3F2E9"/>
            </a:solidFill>
          </a:ln>
          <a:effectLst/>
        </p:spPr>
        <p:style>
          <a:lnRef idx="2">
            <a:schemeClr val="accent1"/>
          </a:lnRef>
          <a:fillRef idx="0">
            <a:schemeClr val="accent1"/>
          </a:fillRef>
          <a:effectRef idx="1">
            <a:schemeClr val="accent1"/>
          </a:effectRef>
          <a:fontRef idx="minor">
            <a:schemeClr val="tx1"/>
          </a:fontRef>
        </p:style>
      </p:cxnSp>
      <p:sp>
        <p:nvSpPr>
          <p:cNvPr id="3080" name="Rectangle 9"/>
          <p:cNvSpPr>
            <a:spLocks noChangeArrowheads="1"/>
          </p:cNvSpPr>
          <p:nvPr/>
        </p:nvSpPr>
        <p:spPr bwMode="auto">
          <a:xfrm>
            <a:off x="5649108" y="1757363"/>
            <a:ext cx="1743075" cy="261937"/>
          </a:xfrm>
          <a:prstGeom prst="rect">
            <a:avLst/>
          </a:prstGeom>
          <a:solidFill>
            <a:srgbClr val="8ABE34"/>
          </a:solidFill>
          <a:ln w="12700">
            <a:solidFill>
              <a:schemeClr val="bg1"/>
            </a:solidFill>
            <a:miter lim="800000"/>
            <a:headEnd/>
            <a:tailEnd/>
          </a:ln>
        </p:spPr>
        <p:txBody>
          <a:bodyPr anchor="ctr"/>
          <a:lstStyle/>
          <a:p>
            <a:pPr algn="ctr"/>
            <a:r>
              <a:rPr lang="en-US" altLang="en-US" sz="1400" b="1" dirty="0" smtClean="0">
                <a:solidFill>
                  <a:srgbClr val="FFFFFF"/>
                </a:solidFill>
              </a:rPr>
              <a:t>Network WWF</a:t>
            </a:r>
            <a:endParaRPr lang="en-US" altLang="en-US" sz="1400" b="1" dirty="0">
              <a:solidFill>
                <a:srgbClr val="FFFFFF"/>
              </a:solidFill>
            </a:endParaRPr>
          </a:p>
        </p:txBody>
      </p:sp>
      <p:sp>
        <p:nvSpPr>
          <p:cNvPr id="16" name="Rectangle 15"/>
          <p:cNvSpPr/>
          <p:nvPr/>
        </p:nvSpPr>
        <p:spPr>
          <a:xfrm>
            <a:off x="635000" y="0"/>
            <a:ext cx="8509000" cy="190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
        <p:nvSpPr>
          <p:cNvPr id="18" name="Rectangle 17"/>
          <p:cNvSpPr/>
          <p:nvPr/>
        </p:nvSpPr>
        <p:spPr>
          <a:xfrm flipH="1">
            <a:off x="8978900" y="0"/>
            <a:ext cx="211138"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pic>
        <p:nvPicPr>
          <p:cNvPr id="3083" name="Picture 13" descr="master panda.jpg"/>
          <p:cNvPicPr>
            <a:picLocks noChangeAspect="1"/>
          </p:cNvPicPr>
          <p:nvPr/>
        </p:nvPicPr>
        <p:blipFill>
          <a:blip r:embed="rId4" cstate="screen">
            <a:clrChange>
              <a:clrFrom>
                <a:srgbClr val="F1F1E7"/>
              </a:clrFrom>
              <a:clrTo>
                <a:srgbClr val="F1F1E7">
                  <a:alpha val="0"/>
                </a:srgbClr>
              </a:clrTo>
            </a:clrChange>
          </a:blip>
          <a:srcRect/>
          <a:stretch>
            <a:fillRect/>
          </a:stretch>
        </p:blipFill>
        <p:spPr bwMode="auto">
          <a:xfrm>
            <a:off x="171450" y="114300"/>
            <a:ext cx="527050" cy="836613"/>
          </a:xfrm>
          <a:prstGeom prst="rect">
            <a:avLst/>
          </a:prstGeom>
          <a:noFill/>
          <a:ln w="9525">
            <a:noFill/>
            <a:miter lim="800000"/>
            <a:headEnd/>
            <a:tailEnd/>
          </a:ln>
        </p:spPr>
      </p:pic>
      <p:cxnSp>
        <p:nvCxnSpPr>
          <p:cNvPr id="7" name="Straight Connector 6"/>
          <p:cNvCxnSpPr/>
          <p:nvPr/>
        </p:nvCxnSpPr>
        <p:spPr>
          <a:xfrm>
            <a:off x="5741614" y="4959350"/>
            <a:ext cx="2921000" cy="1588"/>
          </a:xfrm>
          <a:prstGeom prst="line">
            <a:avLst/>
          </a:prstGeom>
          <a:ln w="6350">
            <a:solidFill>
              <a:srgbClr val="F3F2E9"/>
            </a:solidFill>
          </a:ln>
          <a:effectLst/>
        </p:spPr>
        <p:style>
          <a:lnRef idx="2">
            <a:schemeClr val="accent1"/>
          </a:lnRef>
          <a:fillRef idx="0">
            <a:schemeClr val="accent1"/>
          </a:fillRef>
          <a:effectRef idx="1">
            <a:schemeClr val="accent1"/>
          </a:effectRef>
          <a:fontRef idx="minor">
            <a:schemeClr val="tx1"/>
          </a:fontRef>
        </p:style>
      </p:cxnSp>
      <p:sp>
        <p:nvSpPr>
          <p:cNvPr id="3086" name="Text Placeholder 12"/>
          <p:cNvSpPr txBox="1">
            <a:spLocks/>
          </p:cNvSpPr>
          <p:nvPr/>
        </p:nvSpPr>
        <p:spPr bwMode="auto">
          <a:xfrm>
            <a:off x="5655458" y="4962525"/>
            <a:ext cx="3155950" cy="817563"/>
          </a:xfrm>
          <a:prstGeom prst="rect">
            <a:avLst/>
          </a:prstGeom>
          <a:noFill/>
          <a:ln w="9525">
            <a:noFill/>
            <a:miter lim="800000"/>
            <a:headEnd/>
            <a:tailEnd/>
          </a:ln>
        </p:spPr>
        <p:txBody>
          <a:bodyPr/>
          <a:lstStyle/>
          <a:p>
            <a:pPr algn="ctr">
              <a:spcBef>
                <a:spcPct val="20000"/>
              </a:spcBef>
              <a:buFont typeface="Arial" pitchFamily="34" charset="0"/>
              <a:buNone/>
            </a:pPr>
            <a:r>
              <a:rPr lang="en-IE" altLang="en-US" i="1" dirty="0" smtClean="0">
                <a:solidFill>
                  <a:srgbClr val="FF0000"/>
                </a:solidFill>
              </a:rPr>
              <a:t>1983-2017</a:t>
            </a:r>
            <a:endParaRPr lang="en-IE" altLang="en-US" i="1" dirty="0">
              <a:solidFill>
                <a:srgbClr val="FF0000"/>
              </a:solidFill>
            </a:endParaRPr>
          </a:p>
        </p:txBody>
      </p:sp>
      <p:sp>
        <p:nvSpPr>
          <p:cNvPr id="3087" name="Title 1"/>
          <p:cNvSpPr txBox="1">
            <a:spLocks/>
          </p:cNvSpPr>
          <p:nvPr/>
        </p:nvSpPr>
        <p:spPr bwMode="auto">
          <a:xfrm>
            <a:off x="5664297" y="2254250"/>
            <a:ext cx="3159125" cy="1470025"/>
          </a:xfrm>
          <a:prstGeom prst="rect">
            <a:avLst/>
          </a:prstGeom>
          <a:noFill/>
          <a:ln w="9525">
            <a:noFill/>
            <a:miter lim="800000"/>
            <a:headEnd/>
            <a:tailEnd/>
          </a:ln>
        </p:spPr>
        <p:txBody>
          <a:bodyPr anchor="ctr"/>
          <a:lstStyle/>
          <a:p>
            <a:pPr>
              <a:lnSpc>
                <a:spcPct val="90000"/>
              </a:lnSpc>
            </a:pPr>
            <a:r>
              <a:rPr lang="en-GB" altLang="en-US" b="1" dirty="0" smtClean="0">
                <a:solidFill>
                  <a:srgbClr val="F3F2E9"/>
                </a:solidFill>
              </a:rPr>
              <a:t>WWF:</a:t>
            </a:r>
          </a:p>
          <a:p>
            <a:pPr>
              <a:lnSpc>
                <a:spcPct val="90000"/>
              </a:lnSpc>
            </a:pPr>
            <a:endParaRPr lang="en-GB" altLang="en-US" sz="1100" dirty="0" smtClean="0">
              <a:solidFill>
                <a:srgbClr val="F3F2E9"/>
              </a:solidFill>
            </a:endParaRPr>
          </a:p>
          <a:p>
            <a:pPr>
              <a:lnSpc>
                <a:spcPct val="150000"/>
              </a:lnSpc>
            </a:pPr>
            <a:r>
              <a:rPr lang="en-GB" altLang="en-US" sz="1800" b="1" dirty="0" err="1" smtClean="0">
                <a:solidFill>
                  <a:srgbClr val="F3F2E9"/>
                </a:solidFill>
              </a:rPr>
              <a:t>L’organizzazione</a:t>
            </a:r>
            <a:r>
              <a:rPr lang="en-GB" altLang="en-US" sz="1800" b="1" dirty="0" smtClean="0">
                <a:solidFill>
                  <a:srgbClr val="F3F2E9"/>
                </a:solidFill>
              </a:rPr>
              <a:t>  </a:t>
            </a:r>
            <a:r>
              <a:rPr lang="en-GB" altLang="en-US" sz="1800" b="1" dirty="0" err="1" smtClean="0">
                <a:solidFill>
                  <a:srgbClr val="F3F2E9"/>
                </a:solidFill>
              </a:rPr>
              <a:t>si</a:t>
            </a:r>
            <a:r>
              <a:rPr lang="en-GB" altLang="en-US" sz="1800" b="1" dirty="0" smtClean="0">
                <a:solidFill>
                  <a:srgbClr val="F3F2E9"/>
                </a:solidFill>
              </a:rPr>
              <a:t> </a:t>
            </a:r>
            <a:r>
              <a:rPr lang="en-GB" altLang="en-US" sz="1800" b="1" dirty="0" err="1" smtClean="0">
                <a:solidFill>
                  <a:srgbClr val="F3F2E9"/>
                </a:solidFill>
              </a:rPr>
              <a:t>presenta</a:t>
            </a:r>
            <a:endParaRPr lang="en-IE" altLang="en-US" sz="1800" b="1" dirty="0">
              <a:solidFill>
                <a:srgbClr val="F3F2E9"/>
              </a:solidFill>
            </a:endParaRPr>
          </a:p>
        </p:txBody>
      </p:sp>
      <p:sp>
        <p:nvSpPr>
          <p:cNvPr id="3088" name="Subtitle 2"/>
          <p:cNvSpPr txBox="1">
            <a:spLocks/>
          </p:cNvSpPr>
          <p:nvPr/>
        </p:nvSpPr>
        <p:spPr bwMode="auto">
          <a:xfrm>
            <a:off x="5656017" y="4003675"/>
            <a:ext cx="3155950" cy="773113"/>
          </a:xfrm>
          <a:prstGeom prst="rect">
            <a:avLst/>
          </a:prstGeom>
          <a:noFill/>
          <a:ln w="9525">
            <a:noFill/>
            <a:miter lim="800000"/>
            <a:headEnd/>
            <a:tailEnd/>
          </a:ln>
        </p:spPr>
        <p:txBody>
          <a:bodyPr/>
          <a:lstStyle/>
          <a:p>
            <a:pPr algn="ctr">
              <a:spcBef>
                <a:spcPct val="20000"/>
              </a:spcBef>
              <a:buFont typeface="Arial" pitchFamily="34" charset="0"/>
              <a:buNone/>
            </a:pPr>
            <a:r>
              <a:rPr lang="en-IE" altLang="en-US" sz="1600" b="1" i="1" dirty="0" err="1" smtClean="0">
                <a:solidFill>
                  <a:schemeClr val="bg1"/>
                </a:solidFill>
              </a:rPr>
              <a:t>Wwf</a:t>
            </a:r>
            <a:r>
              <a:rPr lang="en-IE" altLang="en-US" sz="1600" b="1" i="1" dirty="0" smtClean="0">
                <a:solidFill>
                  <a:schemeClr val="bg1"/>
                </a:solidFill>
              </a:rPr>
              <a:t> Caserta OA</a:t>
            </a:r>
            <a:endParaRPr lang="en-IE" altLang="en-US" sz="1600" b="1" i="1" dirty="0">
              <a:solidFill>
                <a:schemeClr val="bg1"/>
              </a:solidFill>
            </a:endParaRPr>
          </a:p>
          <a:p>
            <a:pPr>
              <a:spcBef>
                <a:spcPct val="20000"/>
              </a:spcBef>
              <a:buFont typeface="Arial" pitchFamily="34" charset="0"/>
              <a:buNone/>
            </a:pPr>
            <a:endParaRPr lang="en-IE" altLang="en-US" sz="1600" i="1" dirty="0">
              <a:solidFill>
                <a:srgbClr val="FF0000"/>
              </a:solidFill>
            </a:endParaRPr>
          </a:p>
        </p:txBody>
      </p:sp>
      <p:cxnSp>
        <p:nvCxnSpPr>
          <p:cNvPr id="6" name="Straight Connector 5"/>
          <p:cNvCxnSpPr/>
          <p:nvPr/>
        </p:nvCxnSpPr>
        <p:spPr>
          <a:xfrm>
            <a:off x="5729257" y="3881438"/>
            <a:ext cx="2921000" cy="1587"/>
          </a:xfrm>
          <a:prstGeom prst="line">
            <a:avLst/>
          </a:prstGeom>
          <a:ln w="6350">
            <a:solidFill>
              <a:srgbClr val="F3F2E9"/>
            </a:solidFill>
          </a:ln>
          <a:effectLst/>
        </p:spPr>
        <p:style>
          <a:lnRef idx="2">
            <a:schemeClr val="accent1"/>
          </a:lnRef>
          <a:fillRef idx="0">
            <a:schemeClr val="accent1"/>
          </a:fillRef>
          <a:effectRef idx="1">
            <a:schemeClr val="accent1"/>
          </a:effectRef>
          <a:fontRef idx="minor">
            <a:schemeClr val="tx1"/>
          </a:fontRef>
        </p:style>
      </p:cxnSp>
      <p:sp>
        <p:nvSpPr>
          <p:cNvPr id="20" name="Text Placeholder 6"/>
          <p:cNvSpPr txBox="1">
            <a:spLocks/>
          </p:cNvSpPr>
          <p:nvPr/>
        </p:nvSpPr>
        <p:spPr>
          <a:xfrm rot="16200000">
            <a:off x="-1641060" y="4342485"/>
            <a:ext cx="4855075" cy="175955"/>
          </a:xfrm>
          <a:prstGeom prst="rect">
            <a:avLst/>
          </a:prstGeom>
        </p:spPr>
        <p:txBody>
          <a:bodyPr>
            <a:normAutofit fontScale="25000" lnSpcReduction="20000"/>
          </a:bodyPr>
          <a:lstStyle/>
          <a:p>
            <a:pPr marL="342900" marR="0" lvl="0" indent="-342900" algn="l" defTabSz="457200" rtl="0" eaLnBrk="0" fontAlgn="base" latinLnBrk="0" hangingPunct="0">
              <a:lnSpc>
                <a:spcPct val="100000"/>
              </a:lnSpc>
              <a:spcBef>
                <a:spcPct val="20000"/>
              </a:spcBef>
              <a:spcAft>
                <a:spcPct val="0"/>
              </a:spcAft>
              <a:buClrTx/>
              <a:buSzTx/>
              <a:tabLst/>
              <a:defRPr/>
            </a:pPr>
            <a:r>
              <a:rPr kumimoji="0" lang="fr-CH" sz="3200" b="0" i="0" u="none" strike="noStrike" kern="1200" cap="none" spc="0" normalizeH="0" baseline="0" noProof="0" dirty="0" smtClean="0">
                <a:ln>
                  <a:noFill/>
                </a:ln>
                <a:solidFill>
                  <a:schemeClr val="tx1"/>
                </a:solidFill>
                <a:effectLst/>
                <a:uLnTx/>
                <a:uFillTx/>
                <a:latin typeface="+mn-lt"/>
                <a:ea typeface="+mn-ea"/>
                <a:cs typeface="+mn-cs"/>
              </a:rPr>
              <a:t>	© naturepl.com / Edwin </a:t>
            </a:r>
            <a:r>
              <a:rPr kumimoji="0" lang="fr-CH" sz="3200" b="0" i="0" u="none" strike="noStrike" kern="1200" cap="none" spc="0" normalizeH="0" baseline="0" noProof="0" dirty="0" err="1" smtClean="0">
                <a:ln>
                  <a:noFill/>
                </a:ln>
                <a:solidFill>
                  <a:schemeClr val="tx1"/>
                </a:solidFill>
                <a:effectLst/>
                <a:uLnTx/>
                <a:uFillTx/>
                <a:latin typeface="+mn-lt"/>
                <a:ea typeface="+mn-ea"/>
                <a:cs typeface="+mn-cs"/>
              </a:rPr>
              <a:t>Giesbers</a:t>
            </a:r>
            <a:r>
              <a:rPr kumimoji="0" lang="fr-CH" sz="3200" b="0" i="0" u="none" strike="noStrike" kern="1200" cap="none" spc="0" normalizeH="0" baseline="0" noProof="0" dirty="0" smtClean="0">
                <a:ln>
                  <a:noFill/>
                </a:ln>
                <a:solidFill>
                  <a:schemeClr val="tx1"/>
                </a:solidFill>
                <a:effectLst/>
                <a:uLnTx/>
                <a:uFillTx/>
                <a:latin typeface="+mn-lt"/>
                <a:ea typeface="+mn-ea"/>
                <a:cs typeface="+mn-cs"/>
              </a:rPr>
              <a:t> / WWF</a:t>
            </a:r>
            <a:endParaRPr kumimoji="0" lang="en-GB"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21" name="Segnaposto numero diapositiva 9"/>
          <p:cNvSpPr txBox="1">
            <a:spLocks/>
          </p:cNvSpPr>
          <p:nvPr/>
        </p:nvSpPr>
        <p:spPr>
          <a:xfrm>
            <a:off x="7127589" y="6615847"/>
            <a:ext cx="2010027" cy="365125"/>
          </a:xfrm>
          <a:prstGeom prst="rect">
            <a:avLst/>
          </a:prstGeom>
        </p:spPr>
        <p:txBody>
          <a:bodyPr/>
          <a:lstStyle>
            <a:defPPr>
              <a:defRPr lang="en-IE"/>
            </a:defPPr>
            <a:lvl1pPr algn="l" defTabSz="457200" rtl="0" fontAlgn="base">
              <a:spcBef>
                <a:spcPct val="0"/>
              </a:spcBef>
              <a:spcAft>
                <a:spcPct val="0"/>
              </a:spcAft>
              <a:defRPr sz="3200" kern="1200">
                <a:solidFill>
                  <a:schemeClr val="tx1"/>
                </a:solidFill>
                <a:latin typeface="Arial" pitchFamily="34" charset="0"/>
                <a:ea typeface="Geneva"/>
                <a:cs typeface="Geneva"/>
              </a:defRPr>
            </a:lvl1pPr>
            <a:lvl2pPr marL="457200" algn="l" defTabSz="457200" rtl="0" fontAlgn="base">
              <a:spcBef>
                <a:spcPct val="0"/>
              </a:spcBef>
              <a:spcAft>
                <a:spcPct val="0"/>
              </a:spcAft>
              <a:defRPr sz="3200" kern="1200">
                <a:solidFill>
                  <a:schemeClr val="tx1"/>
                </a:solidFill>
                <a:latin typeface="Arial" pitchFamily="34" charset="0"/>
                <a:ea typeface="Geneva"/>
                <a:cs typeface="Geneva"/>
              </a:defRPr>
            </a:lvl2pPr>
            <a:lvl3pPr marL="914400" algn="l" defTabSz="457200" rtl="0" fontAlgn="base">
              <a:spcBef>
                <a:spcPct val="0"/>
              </a:spcBef>
              <a:spcAft>
                <a:spcPct val="0"/>
              </a:spcAft>
              <a:defRPr sz="3200" kern="1200">
                <a:solidFill>
                  <a:schemeClr val="tx1"/>
                </a:solidFill>
                <a:latin typeface="Arial" pitchFamily="34" charset="0"/>
                <a:ea typeface="Geneva"/>
                <a:cs typeface="Geneva"/>
              </a:defRPr>
            </a:lvl3pPr>
            <a:lvl4pPr marL="1371600" algn="l" defTabSz="457200" rtl="0" fontAlgn="base">
              <a:spcBef>
                <a:spcPct val="0"/>
              </a:spcBef>
              <a:spcAft>
                <a:spcPct val="0"/>
              </a:spcAft>
              <a:defRPr sz="3200" kern="1200">
                <a:solidFill>
                  <a:schemeClr val="tx1"/>
                </a:solidFill>
                <a:latin typeface="Arial" pitchFamily="34" charset="0"/>
                <a:ea typeface="Geneva"/>
                <a:cs typeface="Geneva"/>
              </a:defRPr>
            </a:lvl4pPr>
            <a:lvl5pPr marL="1828800" algn="l" defTabSz="457200" rtl="0" fontAlgn="base">
              <a:spcBef>
                <a:spcPct val="0"/>
              </a:spcBef>
              <a:spcAft>
                <a:spcPct val="0"/>
              </a:spcAft>
              <a:defRPr sz="3200" kern="1200">
                <a:solidFill>
                  <a:schemeClr val="tx1"/>
                </a:solidFill>
                <a:latin typeface="Arial" pitchFamily="34" charset="0"/>
                <a:ea typeface="Geneva"/>
                <a:cs typeface="Geneva"/>
              </a:defRPr>
            </a:lvl5pPr>
            <a:lvl6pPr marL="2286000" algn="l" defTabSz="914400" rtl="0" eaLnBrk="1" latinLnBrk="0" hangingPunct="1">
              <a:defRPr sz="3200" kern="1200">
                <a:solidFill>
                  <a:schemeClr val="tx1"/>
                </a:solidFill>
                <a:latin typeface="Arial" pitchFamily="34" charset="0"/>
                <a:ea typeface="Geneva"/>
                <a:cs typeface="Geneva"/>
              </a:defRPr>
            </a:lvl6pPr>
            <a:lvl7pPr marL="2743200" algn="l" defTabSz="914400" rtl="0" eaLnBrk="1" latinLnBrk="0" hangingPunct="1">
              <a:defRPr sz="3200" kern="1200">
                <a:solidFill>
                  <a:schemeClr val="tx1"/>
                </a:solidFill>
                <a:latin typeface="Arial" pitchFamily="34" charset="0"/>
                <a:ea typeface="Geneva"/>
                <a:cs typeface="Geneva"/>
              </a:defRPr>
            </a:lvl7pPr>
            <a:lvl8pPr marL="3200400" algn="l" defTabSz="914400" rtl="0" eaLnBrk="1" latinLnBrk="0" hangingPunct="1">
              <a:defRPr sz="3200" kern="1200">
                <a:solidFill>
                  <a:schemeClr val="tx1"/>
                </a:solidFill>
                <a:latin typeface="Arial" pitchFamily="34" charset="0"/>
                <a:ea typeface="Geneva"/>
                <a:cs typeface="Geneva"/>
              </a:defRPr>
            </a:lvl8pPr>
            <a:lvl9pPr marL="3657600" algn="l" defTabSz="914400" rtl="0" eaLnBrk="1" latinLnBrk="0" hangingPunct="1">
              <a:defRPr sz="3200" kern="1200">
                <a:solidFill>
                  <a:schemeClr val="tx1"/>
                </a:solidFill>
                <a:latin typeface="Arial" pitchFamily="34" charset="0"/>
                <a:ea typeface="Geneva"/>
                <a:cs typeface="Geneva"/>
              </a:defRPr>
            </a:lvl9pPr>
          </a:lstStyle>
          <a:p>
            <a:pPr algn="r">
              <a:defRPr/>
            </a:pPr>
            <a:fld id="{72E5B4E9-7217-471A-81BB-D945E218E382}" type="slidenum">
              <a:rPr lang="it-IT" sz="1000" smtClean="0"/>
              <a:pPr algn="r">
                <a:defRPr/>
              </a:pPr>
              <a:t>1</a:t>
            </a:fld>
            <a:endParaRPr lang="it-IT" sz="1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p:cNvSpPr/>
          <p:nvPr/>
        </p:nvSpPr>
        <p:spPr>
          <a:xfrm>
            <a:off x="799243" y="185351"/>
            <a:ext cx="8196476" cy="6474941"/>
          </a:xfrm>
          <a:prstGeom prst="rect">
            <a:avLst/>
          </a:prstGeom>
          <a:solidFill>
            <a:srgbClr val="8ABE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
        <p:nvSpPr>
          <p:cNvPr id="5" name="CasellaDiTesto 4"/>
          <p:cNvSpPr txBox="1"/>
          <p:nvPr/>
        </p:nvSpPr>
        <p:spPr>
          <a:xfrm>
            <a:off x="5740730" y="212647"/>
            <a:ext cx="3200400" cy="1089529"/>
          </a:xfrm>
          <a:prstGeom prst="rect">
            <a:avLst/>
          </a:prstGeom>
          <a:noFill/>
        </p:spPr>
        <p:txBody>
          <a:bodyPr wrap="square" rtlCol="0">
            <a:spAutoFit/>
          </a:bodyPr>
          <a:lstStyle/>
          <a:p>
            <a:pPr algn="r">
              <a:lnSpc>
                <a:spcPct val="90000"/>
              </a:lnSpc>
            </a:pPr>
            <a:r>
              <a:rPr lang="en-GB" altLang="en-US" sz="2400" b="1" dirty="0" smtClean="0"/>
              <a:t>WWF:</a:t>
            </a:r>
          </a:p>
          <a:p>
            <a:pPr algn="r">
              <a:lnSpc>
                <a:spcPct val="90000"/>
              </a:lnSpc>
            </a:pPr>
            <a:r>
              <a:rPr lang="en-GB" altLang="en-US" sz="2400" b="1" dirty="0" err="1" smtClean="0"/>
              <a:t>l’organizzazione</a:t>
            </a:r>
            <a:r>
              <a:rPr lang="en-GB" altLang="en-US" sz="2400" b="1" dirty="0" smtClean="0"/>
              <a:t> </a:t>
            </a:r>
            <a:r>
              <a:rPr lang="en-GB" altLang="en-US" sz="2400" b="1" dirty="0" err="1" smtClean="0"/>
              <a:t>si</a:t>
            </a:r>
            <a:r>
              <a:rPr lang="en-GB" altLang="en-US" sz="2400" b="1" dirty="0" smtClean="0"/>
              <a:t> </a:t>
            </a:r>
            <a:r>
              <a:rPr lang="en-GB" altLang="en-US" sz="2400" b="1" dirty="0" err="1" smtClean="0"/>
              <a:t>presenta</a:t>
            </a:r>
            <a:endParaRPr lang="it-IT" sz="2400" b="1" dirty="0"/>
          </a:p>
        </p:txBody>
      </p:sp>
      <p:cxnSp>
        <p:nvCxnSpPr>
          <p:cNvPr id="8" name="Straight Connector 12"/>
          <p:cNvCxnSpPr/>
          <p:nvPr/>
        </p:nvCxnSpPr>
        <p:spPr>
          <a:xfrm>
            <a:off x="799243" y="1654218"/>
            <a:ext cx="7467600"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9" name="Title 1"/>
          <p:cNvSpPr txBox="1">
            <a:spLocks/>
          </p:cNvSpPr>
          <p:nvPr/>
        </p:nvSpPr>
        <p:spPr bwMode="auto">
          <a:xfrm>
            <a:off x="799243" y="595267"/>
            <a:ext cx="6010275" cy="1470025"/>
          </a:xfrm>
          <a:prstGeom prst="rect">
            <a:avLst/>
          </a:prstGeom>
          <a:noFill/>
          <a:ln w="9525">
            <a:noFill/>
            <a:miter lim="800000"/>
            <a:headEnd/>
            <a:tailEnd/>
          </a:ln>
        </p:spPr>
        <p:txBody>
          <a:bodyPr anchor="ctr"/>
          <a:lstStyle/>
          <a:p>
            <a:r>
              <a:rPr lang="it-IT" altLang="en-US" dirty="0" smtClean="0">
                <a:solidFill>
                  <a:srgbClr val="F3F2E9"/>
                </a:solidFill>
              </a:rPr>
              <a:t>I primi progetti sul campo</a:t>
            </a:r>
          </a:p>
        </p:txBody>
      </p:sp>
      <p:grpSp>
        <p:nvGrpSpPr>
          <p:cNvPr id="2" name="Group 2"/>
          <p:cNvGrpSpPr>
            <a:grpSpLocks/>
          </p:cNvGrpSpPr>
          <p:nvPr/>
        </p:nvGrpSpPr>
        <p:grpSpPr bwMode="auto">
          <a:xfrm>
            <a:off x="1326925" y="1915145"/>
            <a:ext cx="7878863" cy="1314450"/>
            <a:chOff x="131" y="1142"/>
            <a:chExt cx="4995" cy="828"/>
          </a:xfrm>
        </p:grpSpPr>
        <p:pic>
          <p:nvPicPr>
            <p:cNvPr id="11" name="Picture 3" descr="C:\data\images\photo search\42125.jpg"/>
            <p:cNvPicPr>
              <a:picLocks noChangeAspect="1" noChangeArrowheads="1"/>
            </p:cNvPicPr>
            <p:nvPr/>
          </p:nvPicPr>
          <p:blipFill>
            <a:blip r:embed="rId3" cstate="email"/>
            <a:srcRect/>
            <a:stretch>
              <a:fillRect/>
            </a:stretch>
          </p:blipFill>
          <p:spPr bwMode="auto">
            <a:xfrm>
              <a:off x="131" y="1166"/>
              <a:ext cx="1271" cy="804"/>
            </a:xfrm>
            <a:prstGeom prst="rect">
              <a:avLst/>
            </a:prstGeom>
            <a:noFill/>
            <a:ln w="38100">
              <a:solidFill>
                <a:srgbClr val="663300"/>
              </a:solidFill>
              <a:miter lim="800000"/>
              <a:headEnd/>
              <a:tailEnd/>
            </a:ln>
          </p:spPr>
        </p:pic>
        <p:sp>
          <p:nvSpPr>
            <p:cNvPr id="12" name="Text Box 4"/>
            <p:cNvSpPr txBox="1">
              <a:spLocks noChangeArrowheads="1"/>
            </p:cNvSpPr>
            <p:nvPr/>
          </p:nvSpPr>
          <p:spPr bwMode="auto">
            <a:xfrm>
              <a:off x="1468" y="1142"/>
              <a:ext cx="3658" cy="494"/>
            </a:xfrm>
            <a:prstGeom prst="rect">
              <a:avLst/>
            </a:prstGeom>
            <a:noFill/>
            <a:ln w="9525">
              <a:noFill/>
              <a:miter lim="800000"/>
              <a:headEnd/>
              <a:tailEnd/>
            </a:ln>
          </p:spPr>
          <p:txBody>
            <a:bodyPr>
              <a:spAutoFit/>
            </a:bodyPr>
            <a:lstStyle/>
            <a:p>
              <a:pPr algn="l">
                <a:spcBef>
                  <a:spcPct val="50000"/>
                </a:spcBef>
              </a:pPr>
              <a:r>
                <a:rPr lang="en-GB" sz="1800" b="1" dirty="0" err="1" smtClean="0">
                  <a:latin typeface="+mj-lt"/>
                </a:rPr>
                <a:t>Isole</a:t>
              </a:r>
              <a:endParaRPr lang="en-GB" sz="1800" b="1" dirty="0" smtClean="0">
                <a:latin typeface="+mj-lt"/>
              </a:endParaRPr>
            </a:p>
            <a:p>
              <a:pPr algn="l">
                <a:spcBef>
                  <a:spcPct val="50000"/>
                </a:spcBef>
              </a:pPr>
              <a:r>
                <a:rPr lang="en-GB" sz="1800" b="1" dirty="0" smtClean="0">
                  <a:latin typeface="+mj-lt"/>
                </a:rPr>
                <a:t>Galapagos</a:t>
              </a:r>
              <a:endParaRPr lang="en-GB" sz="1800" b="1" dirty="0">
                <a:latin typeface="+mj-lt"/>
              </a:endParaRPr>
            </a:p>
          </p:txBody>
        </p:sp>
      </p:grpSp>
      <p:grpSp>
        <p:nvGrpSpPr>
          <p:cNvPr id="6" name="Group 8"/>
          <p:cNvGrpSpPr>
            <a:grpSpLocks/>
          </p:cNvGrpSpPr>
          <p:nvPr/>
        </p:nvGrpSpPr>
        <p:grpSpPr bwMode="auto">
          <a:xfrm>
            <a:off x="5175261" y="1951776"/>
            <a:ext cx="4338967" cy="1277941"/>
            <a:chOff x="1828" y="1609"/>
            <a:chExt cx="3563" cy="805"/>
          </a:xfrm>
        </p:grpSpPr>
        <p:pic>
          <p:nvPicPr>
            <p:cNvPr id="17" name="Picture 9" descr="C:\data\images\photo search\7995.jpg"/>
            <p:cNvPicPr>
              <a:picLocks noChangeArrowheads="1"/>
            </p:cNvPicPr>
            <p:nvPr/>
          </p:nvPicPr>
          <p:blipFill>
            <a:blip r:embed="rId4" cstate="email"/>
            <a:srcRect/>
            <a:stretch>
              <a:fillRect/>
            </a:stretch>
          </p:blipFill>
          <p:spPr bwMode="auto">
            <a:xfrm>
              <a:off x="1828" y="1609"/>
              <a:ext cx="1647" cy="805"/>
            </a:xfrm>
            <a:prstGeom prst="rect">
              <a:avLst/>
            </a:prstGeom>
            <a:noFill/>
            <a:ln w="38100">
              <a:solidFill>
                <a:srgbClr val="CC3300"/>
              </a:solidFill>
              <a:miter lim="800000"/>
              <a:headEnd/>
              <a:tailEnd/>
            </a:ln>
          </p:spPr>
        </p:pic>
        <p:sp>
          <p:nvSpPr>
            <p:cNvPr id="18" name="Text Box 10"/>
            <p:cNvSpPr txBox="1">
              <a:spLocks noChangeArrowheads="1"/>
            </p:cNvSpPr>
            <p:nvPr/>
          </p:nvSpPr>
          <p:spPr bwMode="auto">
            <a:xfrm>
              <a:off x="3533" y="1644"/>
              <a:ext cx="1858" cy="504"/>
            </a:xfrm>
            <a:prstGeom prst="rect">
              <a:avLst/>
            </a:prstGeom>
            <a:noFill/>
            <a:ln w="9525">
              <a:noFill/>
              <a:miter lim="800000"/>
              <a:headEnd/>
              <a:tailEnd/>
            </a:ln>
          </p:spPr>
          <p:txBody>
            <a:bodyPr>
              <a:spAutoFit/>
            </a:bodyPr>
            <a:lstStyle/>
            <a:p>
              <a:pPr algn="l"/>
              <a:r>
                <a:rPr lang="en-GB" sz="1800" b="1" dirty="0" err="1" smtClean="0">
                  <a:latin typeface="+mj-lt"/>
                </a:rPr>
                <a:t>Lince</a:t>
              </a:r>
              <a:r>
                <a:rPr lang="en-GB" sz="1800" b="1" dirty="0" smtClean="0">
                  <a:latin typeface="+mj-lt"/>
                </a:rPr>
                <a:t> </a:t>
              </a:r>
              <a:r>
                <a:rPr lang="en-GB" sz="1800" b="1" dirty="0" err="1" smtClean="0">
                  <a:latin typeface="+mj-lt"/>
                </a:rPr>
                <a:t>Iberica</a:t>
              </a:r>
              <a:r>
                <a:rPr lang="en-GB" sz="1800" b="1" dirty="0" smtClean="0">
                  <a:latin typeface="+mj-lt"/>
                </a:rPr>
                <a:t>,</a:t>
              </a:r>
            </a:p>
            <a:p>
              <a:pPr algn="l"/>
              <a:r>
                <a:rPr lang="en-GB" sz="1400" b="1" dirty="0" err="1" smtClean="0">
                  <a:latin typeface="+mj-lt"/>
                </a:rPr>
                <a:t>Coto</a:t>
              </a:r>
              <a:r>
                <a:rPr lang="en-GB" sz="1400" b="1" dirty="0" smtClean="0">
                  <a:latin typeface="+mj-lt"/>
                </a:rPr>
                <a:t> de </a:t>
              </a:r>
              <a:r>
                <a:rPr lang="en-GB" sz="1400" b="1" dirty="0" err="1" smtClean="0">
                  <a:latin typeface="+mj-lt"/>
                </a:rPr>
                <a:t>Doñana</a:t>
              </a:r>
              <a:endParaRPr lang="en-GB" sz="1400" b="1" dirty="0" smtClean="0">
                <a:latin typeface="+mj-lt"/>
              </a:endParaRPr>
            </a:p>
            <a:p>
              <a:pPr algn="l"/>
              <a:r>
                <a:rPr lang="en-GB" sz="1400" b="1" dirty="0" err="1" smtClean="0">
                  <a:latin typeface="+mj-lt"/>
                </a:rPr>
                <a:t>Spagna</a:t>
              </a:r>
              <a:r>
                <a:rPr lang="en-GB" sz="1400" b="1" dirty="0" smtClean="0">
                  <a:latin typeface="+mj-lt"/>
                </a:rPr>
                <a:t> </a:t>
              </a:r>
              <a:endParaRPr lang="en-GB" sz="1400" b="1" dirty="0">
                <a:latin typeface="+mj-lt"/>
              </a:endParaRPr>
            </a:p>
          </p:txBody>
        </p:sp>
      </p:grpSp>
      <p:grpSp>
        <p:nvGrpSpPr>
          <p:cNvPr id="7" name="Group 11"/>
          <p:cNvGrpSpPr>
            <a:grpSpLocks/>
          </p:cNvGrpSpPr>
          <p:nvPr/>
        </p:nvGrpSpPr>
        <p:grpSpPr bwMode="auto">
          <a:xfrm>
            <a:off x="3116902" y="3593760"/>
            <a:ext cx="4563843" cy="1277938"/>
            <a:chOff x="1828" y="2780"/>
            <a:chExt cx="3231" cy="805"/>
          </a:xfrm>
        </p:grpSpPr>
        <p:pic>
          <p:nvPicPr>
            <p:cNvPr id="20" name="Picture 12" descr="C:\data\images\photo search\51523.jpg"/>
            <p:cNvPicPr>
              <a:picLocks noChangeArrowheads="1"/>
            </p:cNvPicPr>
            <p:nvPr/>
          </p:nvPicPr>
          <p:blipFill>
            <a:blip r:embed="rId5" cstate="email"/>
            <a:srcRect/>
            <a:stretch>
              <a:fillRect/>
            </a:stretch>
          </p:blipFill>
          <p:spPr bwMode="auto">
            <a:xfrm>
              <a:off x="1828" y="2780"/>
              <a:ext cx="1420" cy="805"/>
            </a:xfrm>
            <a:prstGeom prst="rect">
              <a:avLst/>
            </a:prstGeom>
            <a:noFill/>
            <a:ln w="38100">
              <a:solidFill>
                <a:srgbClr val="666699"/>
              </a:solidFill>
              <a:miter lim="800000"/>
              <a:headEnd/>
              <a:tailEnd/>
            </a:ln>
          </p:spPr>
        </p:pic>
        <p:sp>
          <p:nvSpPr>
            <p:cNvPr id="21" name="Text Box 13"/>
            <p:cNvSpPr txBox="1">
              <a:spLocks noChangeArrowheads="1"/>
            </p:cNvSpPr>
            <p:nvPr/>
          </p:nvSpPr>
          <p:spPr bwMode="auto">
            <a:xfrm>
              <a:off x="3302" y="2959"/>
              <a:ext cx="1757" cy="494"/>
            </a:xfrm>
            <a:prstGeom prst="rect">
              <a:avLst/>
            </a:prstGeom>
            <a:noFill/>
            <a:ln w="9525">
              <a:noFill/>
              <a:miter lim="800000"/>
              <a:headEnd/>
              <a:tailEnd/>
            </a:ln>
          </p:spPr>
          <p:txBody>
            <a:bodyPr>
              <a:spAutoFit/>
            </a:bodyPr>
            <a:lstStyle/>
            <a:p>
              <a:pPr algn="l">
                <a:spcBef>
                  <a:spcPct val="50000"/>
                </a:spcBef>
              </a:pPr>
              <a:r>
                <a:rPr lang="en-GB" sz="1800" b="1" dirty="0" err="1" smtClean="0">
                  <a:latin typeface="+mj-lt"/>
                </a:rPr>
                <a:t>Operazione</a:t>
              </a:r>
              <a:endParaRPr lang="en-GB" sz="1800" b="1" dirty="0">
                <a:latin typeface="+mj-lt"/>
              </a:endParaRPr>
            </a:p>
            <a:p>
              <a:pPr algn="l">
                <a:spcBef>
                  <a:spcPct val="50000"/>
                </a:spcBef>
              </a:pPr>
              <a:r>
                <a:rPr lang="en-GB" sz="1800" b="1" dirty="0" smtClean="0">
                  <a:latin typeface="+mj-lt"/>
                </a:rPr>
                <a:t>Oryx</a:t>
              </a:r>
              <a:endParaRPr lang="en-GB" sz="1800" b="1" dirty="0">
                <a:latin typeface="+mj-lt"/>
              </a:endParaRPr>
            </a:p>
          </p:txBody>
        </p:sp>
      </p:grpSp>
      <p:grpSp>
        <p:nvGrpSpPr>
          <p:cNvPr id="10" name="Group 14"/>
          <p:cNvGrpSpPr>
            <a:grpSpLocks/>
          </p:cNvGrpSpPr>
          <p:nvPr/>
        </p:nvGrpSpPr>
        <p:grpSpPr bwMode="auto">
          <a:xfrm>
            <a:off x="1434358" y="5231520"/>
            <a:ext cx="7826131" cy="1279526"/>
            <a:chOff x="117" y="3157"/>
            <a:chExt cx="4930" cy="806"/>
          </a:xfrm>
        </p:grpSpPr>
        <p:pic>
          <p:nvPicPr>
            <p:cNvPr id="23" name="Picture 15" descr="C:\data\images\photo search\10499.jpg"/>
            <p:cNvPicPr>
              <a:picLocks noChangeArrowheads="1"/>
            </p:cNvPicPr>
            <p:nvPr/>
          </p:nvPicPr>
          <p:blipFill>
            <a:blip r:embed="rId6" cstate="email">
              <a:lum bright="18000" contrast="6000"/>
            </a:blip>
            <a:srcRect/>
            <a:stretch>
              <a:fillRect/>
            </a:stretch>
          </p:blipFill>
          <p:spPr bwMode="auto">
            <a:xfrm>
              <a:off x="117" y="3158"/>
              <a:ext cx="1263" cy="805"/>
            </a:xfrm>
            <a:prstGeom prst="rect">
              <a:avLst/>
            </a:prstGeom>
            <a:noFill/>
            <a:ln w="38100">
              <a:solidFill>
                <a:srgbClr val="33CCCC"/>
              </a:solidFill>
              <a:miter lim="800000"/>
              <a:headEnd/>
              <a:tailEnd/>
            </a:ln>
          </p:spPr>
        </p:pic>
        <p:sp>
          <p:nvSpPr>
            <p:cNvPr id="24" name="Text Box 16"/>
            <p:cNvSpPr txBox="1">
              <a:spLocks noChangeArrowheads="1"/>
            </p:cNvSpPr>
            <p:nvPr/>
          </p:nvSpPr>
          <p:spPr bwMode="auto">
            <a:xfrm>
              <a:off x="1421" y="3157"/>
              <a:ext cx="3626" cy="727"/>
            </a:xfrm>
            <a:prstGeom prst="rect">
              <a:avLst/>
            </a:prstGeom>
            <a:noFill/>
            <a:ln w="9525">
              <a:noFill/>
              <a:miter lim="800000"/>
              <a:headEnd/>
              <a:tailEnd/>
            </a:ln>
          </p:spPr>
          <p:txBody>
            <a:bodyPr>
              <a:spAutoFit/>
            </a:bodyPr>
            <a:lstStyle/>
            <a:p>
              <a:pPr algn="l">
                <a:spcBef>
                  <a:spcPct val="50000"/>
                </a:spcBef>
              </a:pPr>
              <a:r>
                <a:rPr lang="en-GB" sz="1800" b="1" dirty="0">
                  <a:latin typeface="+mj-lt"/>
                </a:rPr>
                <a:t>College </a:t>
              </a:r>
              <a:r>
                <a:rPr lang="en-GB" sz="1800" b="1" dirty="0" smtClean="0">
                  <a:latin typeface="+mj-lt"/>
                </a:rPr>
                <a:t>per</a:t>
              </a:r>
            </a:p>
            <a:p>
              <a:pPr algn="l">
                <a:spcBef>
                  <a:spcPct val="50000"/>
                </a:spcBef>
              </a:pPr>
              <a:r>
                <a:rPr lang="en-GB" sz="1800" b="1" dirty="0" err="1" smtClean="0">
                  <a:latin typeface="+mj-lt"/>
                </a:rPr>
                <a:t>l’African</a:t>
              </a:r>
              <a:r>
                <a:rPr lang="en-GB" sz="1800" b="1" dirty="0" smtClean="0">
                  <a:latin typeface="+mj-lt"/>
                </a:rPr>
                <a:t> </a:t>
              </a:r>
              <a:r>
                <a:rPr lang="en-GB" sz="1800" b="1" dirty="0">
                  <a:latin typeface="+mj-lt"/>
                </a:rPr>
                <a:t>Wildlife </a:t>
              </a:r>
              <a:r>
                <a:rPr lang="en-GB" sz="1800" b="1" dirty="0" smtClean="0">
                  <a:latin typeface="+mj-lt"/>
                </a:rPr>
                <a:t>Management</a:t>
              </a:r>
            </a:p>
            <a:p>
              <a:pPr algn="l">
                <a:spcBef>
                  <a:spcPct val="50000"/>
                </a:spcBef>
              </a:pPr>
              <a:r>
                <a:rPr lang="en-GB" sz="1600" b="1" dirty="0" smtClean="0">
                  <a:latin typeface="+mj-lt"/>
                </a:rPr>
                <a:t>Tanzania</a:t>
              </a:r>
              <a:endParaRPr lang="en-GB" sz="1600" b="1" dirty="0">
                <a:latin typeface="+mj-lt"/>
              </a:endParaRPr>
            </a:p>
          </p:txBody>
        </p:sp>
      </p:grpSp>
      <p:sp>
        <p:nvSpPr>
          <p:cNvPr id="22" name="Segnaposto numero diapositiva 21"/>
          <p:cNvSpPr>
            <a:spLocks noGrp="1"/>
          </p:cNvSpPr>
          <p:nvPr>
            <p:ph type="sldNum" sz="quarter" idx="12"/>
          </p:nvPr>
        </p:nvSpPr>
        <p:spPr>
          <a:xfrm>
            <a:off x="6985695" y="6628204"/>
            <a:ext cx="2133600" cy="365125"/>
          </a:xfrm>
        </p:spPr>
        <p:txBody>
          <a:bodyPr/>
          <a:lstStyle/>
          <a:p>
            <a:pPr algn="r">
              <a:defRPr/>
            </a:pPr>
            <a:fld id="{72E5B4E9-7217-471A-81BB-D945E218E382}" type="slidenum">
              <a:rPr lang="it-IT" sz="1000" smtClean="0"/>
              <a:pPr algn="r">
                <a:defRPr/>
              </a:pPr>
              <a:t>10</a:t>
            </a:fld>
            <a:endParaRPr lang="it-IT" sz="1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2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500"/>
                            </p:stCondLst>
                            <p:childTnLst>
                              <p:par>
                                <p:cTn id="10" presetID="2" presetClass="entr" presetSubtype="8" fill="hold" nodeType="afterEffect">
                                  <p:stCondLst>
                                    <p:cond delay="20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5000"/>
                            </p:stCondLst>
                            <p:childTnLst>
                              <p:par>
                                <p:cTn id="15" presetID="2" presetClass="entr" presetSubtype="8" fill="hold" nodeType="afterEffect">
                                  <p:stCondLst>
                                    <p:cond delay="200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7500"/>
                            </p:stCondLst>
                            <p:childTnLst>
                              <p:par>
                                <p:cTn id="20" presetID="2" presetClass="entr" presetSubtype="8" fill="hold" nodeType="afterEffect">
                                  <p:stCondLst>
                                    <p:cond delay="200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0-#ppt_w/2"/>
                                          </p:val>
                                        </p:tav>
                                        <p:tav tm="100000">
                                          <p:val>
                                            <p:strVal val="#ppt_x"/>
                                          </p:val>
                                        </p:tav>
                                      </p:tavLst>
                                    </p:anim>
                                    <p:anim calcmode="lin" valueType="num">
                                      <p:cBhvr additive="base">
                                        <p:cTn id="23"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12496" y="906281"/>
            <a:ext cx="9031505" cy="5874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Segnaposto contenuto 8" descr="solo figura mappa.png"/>
          <p:cNvPicPr>
            <a:picLocks noGrp="1" noChangeAspect="1"/>
          </p:cNvPicPr>
          <p:nvPr>
            <p:ph idx="1"/>
          </p:nvPr>
        </p:nvPicPr>
        <p:blipFill>
          <a:blip r:embed="rId4" cstate="screen"/>
          <a:srcRect/>
          <a:stretch>
            <a:fillRect/>
          </a:stretch>
        </p:blipFill>
        <p:spPr>
          <a:xfrm>
            <a:off x="4843850" y="2808859"/>
            <a:ext cx="1977080" cy="1121328"/>
          </a:xfrm>
        </p:spPr>
      </p:pic>
      <p:sp>
        <p:nvSpPr>
          <p:cNvPr id="5" name="CasellaDiTesto 4"/>
          <p:cNvSpPr txBox="1"/>
          <p:nvPr/>
        </p:nvSpPr>
        <p:spPr>
          <a:xfrm>
            <a:off x="1000897" y="308919"/>
            <a:ext cx="7352271" cy="523220"/>
          </a:xfrm>
          <a:prstGeom prst="rect">
            <a:avLst/>
          </a:prstGeom>
          <a:noFill/>
        </p:spPr>
        <p:txBody>
          <a:bodyPr wrap="square" rtlCol="0">
            <a:spAutoFit/>
          </a:bodyPr>
          <a:lstStyle/>
          <a:p>
            <a:r>
              <a:rPr lang="it-IT" sz="2800" b="1" dirty="0" smtClean="0">
                <a:solidFill>
                  <a:srgbClr val="8ABE34"/>
                </a:solidFill>
              </a:rPr>
              <a:t>Evoluzione della </a:t>
            </a:r>
            <a:r>
              <a:rPr lang="it-IT" sz="2800" b="1" dirty="0" err="1" smtClean="0">
                <a:solidFill>
                  <a:srgbClr val="8ABE34"/>
                </a:solidFill>
              </a:rPr>
              <a:t>mission</a:t>
            </a:r>
            <a:r>
              <a:rPr lang="it-IT" sz="2800" b="1" dirty="0" smtClean="0">
                <a:solidFill>
                  <a:srgbClr val="8ABE34"/>
                </a:solidFill>
              </a:rPr>
              <a:t> WWF nel tempo</a:t>
            </a:r>
            <a:endParaRPr lang="it-IT" sz="2800" b="1" dirty="0">
              <a:solidFill>
                <a:srgbClr val="8ABE34"/>
              </a:solidFill>
            </a:endParaRPr>
          </a:p>
        </p:txBody>
      </p:sp>
      <p:sp>
        <p:nvSpPr>
          <p:cNvPr id="6" name="Segnaposto numero diapositiva 5"/>
          <p:cNvSpPr>
            <a:spLocks noGrp="1"/>
          </p:cNvSpPr>
          <p:nvPr>
            <p:ph type="sldNum" sz="quarter" idx="12"/>
          </p:nvPr>
        </p:nvSpPr>
        <p:spPr>
          <a:xfrm>
            <a:off x="6985695" y="6652918"/>
            <a:ext cx="2133600" cy="365125"/>
          </a:xfrm>
        </p:spPr>
        <p:txBody>
          <a:bodyPr/>
          <a:lstStyle/>
          <a:p>
            <a:pPr algn="r">
              <a:defRPr/>
            </a:pPr>
            <a:fld id="{D45F5AC9-07B0-413D-9AE5-CB613F14F76A}" type="slidenum">
              <a:rPr lang="it-IT" sz="1000" smtClean="0"/>
              <a:pPr algn="r">
                <a:defRPr/>
              </a:pPr>
              <a:t>11</a:t>
            </a:fld>
            <a:endParaRPr lang="it-IT" sz="1000" dirty="0"/>
          </a:p>
        </p:txBody>
      </p:sp>
      <p:sp>
        <p:nvSpPr>
          <p:cNvPr id="7" name="CasellaDiTesto 6"/>
          <p:cNvSpPr txBox="1"/>
          <p:nvPr/>
        </p:nvSpPr>
        <p:spPr>
          <a:xfrm>
            <a:off x="1000897" y="5541388"/>
            <a:ext cx="1754660" cy="307777"/>
          </a:xfrm>
          <a:prstGeom prst="rect">
            <a:avLst/>
          </a:prstGeom>
          <a:noFill/>
        </p:spPr>
        <p:txBody>
          <a:bodyPr wrap="square" rtlCol="0">
            <a:spAutoFit/>
          </a:bodyPr>
          <a:lstStyle/>
          <a:p>
            <a:endParaRPr lang="it-IT" sz="1400" dirty="0"/>
          </a:p>
        </p:txBody>
      </p:sp>
      <p:pic>
        <p:nvPicPr>
          <p:cNvPr id="8" name="Picture 4" descr="Daily Mirror"/>
          <p:cNvPicPr>
            <a:picLocks noChangeAspect="1" noChangeArrowheads="1"/>
          </p:cNvPicPr>
          <p:nvPr/>
        </p:nvPicPr>
        <p:blipFill>
          <a:blip r:embed="rId5" cstate="screen"/>
          <a:srcRect/>
          <a:stretch>
            <a:fillRect/>
          </a:stretch>
        </p:blipFill>
        <p:spPr bwMode="auto">
          <a:xfrm>
            <a:off x="630187" y="2275399"/>
            <a:ext cx="1491830" cy="1851754"/>
          </a:xfrm>
          <a:prstGeom prst="rect">
            <a:avLst/>
          </a:prstGeom>
          <a:noFill/>
          <a:ln w="9525">
            <a:noFill/>
            <a:miter lim="800000"/>
            <a:headEnd/>
            <a:tailEnd/>
          </a:ln>
        </p:spPr>
      </p:pic>
      <p:pic>
        <p:nvPicPr>
          <p:cNvPr id="10" name="Immagine 9" descr="sdgs.bmp"/>
          <p:cNvPicPr>
            <a:picLocks noChangeAspect="1"/>
          </p:cNvPicPr>
          <p:nvPr/>
        </p:nvPicPr>
        <p:blipFill>
          <a:blip r:embed="rId6" cstate="screen"/>
          <a:srcRect/>
          <a:stretch>
            <a:fillRect/>
          </a:stretch>
        </p:blipFill>
        <p:spPr>
          <a:xfrm>
            <a:off x="7035123" y="2710003"/>
            <a:ext cx="1972954" cy="1355368"/>
          </a:xfrm>
          <a:prstGeom prst="rect">
            <a:avLst/>
          </a:prstGeom>
        </p:spPr>
      </p:pic>
      <p:sp>
        <p:nvSpPr>
          <p:cNvPr id="11" name="CasellaDiTesto 10"/>
          <p:cNvSpPr txBox="1"/>
          <p:nvPr/>
        </p:nvSpPr>
        <p:spPr>
          <a:xfrm>
            <a:off x="395416" y="4273228"/>
            <a:ext cx="2063578" cy="1384995"/>
          </a:xfrm>
          <a:prstGeom prst="rect">
            <a:avLst/>
          </a:prstGeom>
          <a:solidFill>
            <a:schemeClr val="bg1"/>
          </a:solidFill>
        </p:spPr>
        <p:txBody>
          <a:bodyPr wrap="square" rtlCol="0">
            <a:spAutoFit/>
          </a:bodyPr>
          <a:lstStyle/>
          <a:p>
            <a:pPr algn="ctr"/>
            <a:r>
              <a:rPr lang="it-IT" sz="1400" b="1" dirty="0" smtClean="0"/>
              <a:t>In linea con la politica dell’IUCN</a:t>
            </a:r>
          </a:p>
          <a:p>
            <a:pPr algn="ctr"/>
            <a:endParaRPr lang="it-IT" sz="1400" b="1" dirty="0" smtClean="0"/>
          </a:p>
          <a:p>
            <a:pPr algn="ctr"/>
            <a:r>
              <a:rPr lang="it-IT" sz="1400" b="1" dirty="0" smtClean="0"/>
              <a:t>Risposta a situazioni critiche, tutelando specie e luoghi</a:t>
            </a:r>
            <a:endParaRPr lang="it-IT" sz="1400" b="1" dirty="0"/>
          </a:p>
        </p:txBody>
      </p:sp>
      <p:sp>
        <p:nvSpPr>
          <p:cNvPr id="12" name="CasellaDiTesto 11"/>
          <p:cNvSpPr txBox="1"/>
          <p:nvPr/>
        </p:nvSpPr>
        <p:spPr>
          <a:xfrm>
            <a:off x="729047" y="5980667"/>
            <a:ext cx="1631091" cy="307777"/>
          </a:xfrm>
          <a:prstGeom prst="rect">
            <a:avLst/>
          </a:prstGeom>
          <a:noFill/>
        </p:spPr>
        <p:txBody>
          <a:bodyPr wrap="square" rtlCol="0">
            <a:spAutoFit/>
          </a:bodyPr>
          <a:lstStyle/>
          <a:p>
            <a:r>
              <a:rPr lang="it-IT" sz="1400" b="1" i="1" dirty="0" smtClean="0"/>
              <a:t>Anni ‘60-’70</a:t>
            </a:r>
            <a:endParaRPr lang="it-IT" sz="1400" b="1" i="1" dirty="0"/>
          </a:p>
        </p:txBody>
      </p:sp>
      <p:sp>
        <p:nvSpPr>
          <p:cNvPr id="14" name="CasellaDiTesto 13"/>
          <p:cNvSpPr txBox="1"/>
          <p:nvPr/>
        </p:nvSpPr>
        <p:spPr>
          <a:xfrm>
            <a:off x="2755557" y="5973115"/>
            <a:ext cx="1631091" cy="307777"/>
          </a:xfrm>
          <a:prstGeom prst="rect">
            <a:avLst/>
          </a:prstGeom>
          <a:noFill/>
        </p:spPr>
        <p:txBody>
          <a:bodyPr wrap="square" rtlCol="0">
            <a:spAutoFit/>
          </a:bodyPr>
          <a:lstStyle/>
          <a:p>
            <a:r>
              <a:rPr lang="it-IT" sz="1400" b="1" i="1" dirty="0" smtClean="0"/>
              <a:t>Anni ‘80-’90</a:t>
            </a:r>
            <a:endParaRPr lang="it-IT" sz="1400" b="1" i="1" dirty="0"/>
          </a:p>
        </p:txBody>
      </p:sp>
      <p:sp>
        <p:nvSpPr>
          <p:cNvPr id="15" name="CasellaDiTesto 14"/>
          <p:cNvSpPr txBox="1"/>
          <p:nvPr/>
        </p:nvSpPr>
        <p:spPr>
          <a:xfrm>
            <a:off x="4930349" y="5948401"/>
            <a:ext cx="1631091" cy="307777"/>
          </a:xfrm>
          <a:prstGeom prst="rect">
            <a:avLst/>
          </a:prstGeom>
          <a:noFill/>
        </p:spPr>
        <p:txBody>
          <a:bodyPr wrap="square" rtlCol="0">
            <a:spAutoFit/>
          </a:bodyPr>
          <a:lstStyle/>
          <a:p>
            <a:r>
              <a:rPr lang="it-IT" sz="1400" b="1" i="1" dirty="0" smtClean="0"/>
              <a:t>Anni  2000-2010</a:t>
            </a:r>
            <a:endParaRPr lang="it-IT" sz="1400" b="1" i="1" dirty="0"/>
          </a:p>
        </p:txBody>
      </p:sp>
      <p:sp>
        <p:nvSpPr>
          <p:cNvPr id="16" name="CasellaDiTesto 15"/>
          <p:cNvSpPr txBox="1"/>
          <p:nvPr/>
        </p:nvSpPr>
        <p:spPr>
          <a:xfrm>
            <a:off x="6985695" y="5966458"/>
            <a:ext cx="2022382" cy="307777"/>
          </a:xfrm>
          <a:prstGeom prst="rect">
            <a:avLst/>
          </a:prstGeom>
          <a:noFill/>
        </p:spPr>
        <p:txBody>
          <a:bodyPr wrap="square" rtlCol="0">
            <a:spAutoFit/>
          </a:bodyPr>
          <a:lstStyle/>
          <a:p>
            <a:r>
              <a:rPr lang="it-IT" sz="1400" b="1" i="1" dirty="0" smtClean="0"/>
              <a:t>Anni  2015 - futuro</a:t>
            </a:r>
            <a:endParaRPr lang="it-IT" sz="1400" b="1" i="1" dirty="0"/>
          </a:p>
        </p:txBody>
      </p:sp>
      <p:sp>
        <p:nvSpPr>
          <p:cNvPr id="18" name="CasellaDiTesto 17"/>
          <p:cNvSpPr txBox="1"/>
          <p:nvPr/>
        </p:nvSpPr>
        <p:spPr>
          <a:xfrm>
            <a:off x="2570207" y="4292091"/>
            <a:ext cx="2063578" cy="1384995"/>
          </a:xfrm>
          <a:prstGeom prst="rect">
            <a:avLst/>
          </a:prstGeom>
          <a:solidFill>
            <a:schemeClr val="bg1"/>
          </a:solidFill>
        </p:spPr>
        <p:txBody>
          <a:bodyPr wrap="square" rtlCol="0">
            <a:spAutoFit/>
          </a:bodyPr>
          <a:lstStyle/>
          <a:p>
            <a:pPr algn="ctr"/>
            <a:r>
              <a:rPr lang="it-IT" sz="1400" b="1" dirty="0" smtClean="0"/>
              <a:t>Aumento della consapevolezza delle minacce globali e impegni conseguenti</a:t>
            </a:r>
          </a:p>
          <a:p>
            <a:pPr algn="ctr"/>
            <a:endParaRPr lang="it-IT" sz="1400" b="1" dirty="0" smtClean="0"/>
          </a:p>
          <a:p>
            <a:pPr algn="ctr"/>
            <a:endParaRPr lang="it-IT" sz="1400" b="1" dirty="0"/>
          </a:p>
        </p:txBody>
      </p:sp>
      <p:sp>
        <p:nvSpPr>
          <p:cNvPr id="19" name="CasellaDiTesto 18"/>
          <p:cNvSpPr txBox="1"/>
          <p:nvPr/>
        </p:nvSpPr>
        <p:spPr>
          <a:xfrm>
            <a:off x="4757355" y="4132519"/>
            <a:ext cx="2063578" cy="1600438"/>
          </a:xfrm>
          <a:prstGeom prst="rect">
            <a:avLst/>
          </a:prstGeom>
          <a:solidFill>
            <a:schemeClr val="bg1"/>
          </a:solidFill>
        </p:spPr>
        <p:txBody>
          <a:bodyPr wrap="square" rtlCol="0">
            <a:spAutoFit/>
          </a:bodyPr>
          <a:lstStyle/>
          <a:p>
            <a:pPr algn="ctr"/>
            <a:r>
              <a:rPr lang="it-IT" sz="1400" b="1" dirty="0" smtClean="0"/>
              <a:t>Focalizzazione dei luoghi importanti per la conservazione ove lavorare in collaborazione con molteplici attori</a:t>
            </a:r>
          </a:p>
          <a:p>
            <a:pPr algn="ctr"/>
            <a:endParaRPr lang="it-IT" sz="1400" b="1" dirty="0"/>
          </a:p>
        </p:txBody>
      </p:sp>
      <p:sp>
        <p:nvSpPr>
          <p:cNvPr id="20" name="CasellaDiTesto 19"/>
          <p:cNvSpPr txBox="1"/>
          <p:nvPr/>
        </p:nvSpPr>
        <p:spPr>
          <a:xfrm>
            <a:off x="6973374" y="4210777"/>
            <a:ext cx="2063578" cy="1600438"/>
          </a:xfrm>
          <a:prstGeom prst="rect">
            <a:avLst/>
          </a:prstGeom>
          <a:solidFill>
            <a:schemeClr val="bg1"/>
          </a:solidFill>
        </p:spPr>
        <p:txBody>
          <a:bodyPr wrap="square" rtlCol="0">
            <a:spAutoFit/>
          </a:bodyPr>
          <a:lstStyle/>
          <a:p>
            <a:pPr algn="ctr"/>
            <a:r>
              <a:rPr lang="it-IT" sz="1400" b="1" dirty="0" smtClean="0"/>
              <a:t>Individuazione di soluzioni per gli Obiettivi di Sviluppo Sostenibile, coinvolgendo il maggior numero di persone possibile</a:t>
            </a:r>
            <a:endParaRPr lang="it-IT" sz="1400" b="1" dirty="0"/>
          </a:p>
        </p:txBody>
      </p:sp>
    </p:spTree>
    <p:extLst>
      <p:ext uri="{BB962C8B-B14F-4D97-AF65-F5344CB8AC3E}">
        <p14:creationId xmlns:p14="http://schemas.microsoft.com/office/powerpoint/2010/main" val="15940089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cstate="email"/>
          <a:srcRect/>
          <a:stretch>
            <a:fillRect/>
          </a:stretch>
        </p:blipFill>
        <p:spPr bwMode="auto">
          <a:xfrm>
            <a:off x="0" y="1"/>
            <a:ext cx="9144000" cy="6857999"/>
          </a:xfrm>
          <a:prstGeom prst="rect">
            <a:avLst/>
          </a:prstGeom>
          <a:noFill/>
          <a:ln w="9525">
            <a:noFill/>
            <a:miter lim="800000"/>
            <a:headEnd/>
            <a:tailEnd/>
          </a:ln>
        </p:spPr>
      </p:pic>
      <p:sp>
        <p:nvSpPr>
          <p:cNvPr id="5" name="Rectangle 8"/>
          <p:cNvSpPr>
            <a:spLocks noChangeArrowheads="1"/>
          </p:cNvSpPr>
          <p:nvPr/>
        </p:nvSpPr>
        <p:spPr bwMode="auto">
          <a:xfrm>
            <a:off x="7323138" y="6627814"/>
            <a:ext cx="1570253" cy="230832"/>
          </a:xfrm>
          <a:prstGeom prst="rect">
            <a:avLst/>
          </a:prstGeom>
          <a:noFill/>
          <a:ln w="9525" algn="ctr">
            <a:noFill/>
            <a:miter lim="800000"/>
            <a:headEnd/>
            <a:tailEnd/>
          </a:ln>
        </p:spPr>
        <p:txBody>
          <a:bodyPr wrap="none">
            <a:spAutoFit/>
          </a:bodyPr>
          <a:lstStyle/>
          <a:p>
            <a:pPr algn="l">
              <a:defRPr/>
            </a:pPr>
            <a:r>
              <a:rPr lang="it-IT" sz="900" b="1" i="1" dirty="0">
                <a:solidFill>
                  <a:schemeClr val="bg2"/>
                </a:solidFill>
                <a:latin typeface="Tahoma" pitchFamily="34" charset="0"/>
              </a:rPr>
              <a:t>31. W</a:t>
            </a:r>
            <a:r>
              <a:rPr lang="en-US" sz="900" b="1" i="1" dirty="0">
                <a:solidFill>
                  <a:schemeClr val="bg2"/>
                </a:solidFill>
                <a:latin typeface="+mj-lt"/>
              </a:rPr>
              <a:t>WF ITALY : initiatives</a:t>
            </a:r>
            <a:endParaRPr lang="it-IT" sz="900" b="1" i="1" dirty="0">
              <a:solidFill>
                <a:schemeClr val="bg2"/>
              </a:solidFill>
              <a:latin typeface="Tahoma" pitchFamily="34" charset="0"/>
            </a:endParaRPr>
          </a:p>
        </p:txBody>
      </p:sp>
      <p:sp>
        <p:nvSpPr>
          <p:cNvPr id="4" name="Segnaposto numero diapositiva 3"/>
          <p:cNvSpPr>
            <a:spLocks noGrp="1"/>
          </p:cNvSpPr>
          <p:nvPr>
            <p:ph type="sldNum" sz="quarter" idx="12"/>
          </p:nvPr>
        </p:nvSpPr>
        <p:spPr>
          <a:xfrm>
            <a:off x="6985695" y="6652918"/>
            <a:ext cx="2133600" cy="365125"/>
          </a:xfrm>
        </p:spPr>
        <p:txBody>
          <a:bodyPr/>
          <a:lstStyle/>
          <a:p>
            <a:pPr algn="r">
              <a:defRPr/>
            </a:pPr>
            <a:fld id="{72E5B4E9-7217-471A-81BB-D945E218E382}" type="slidenum">
              <a:rPr lang="it-IT" sz="1000" smtClean="0"/>
              <a:pPr algn="r">
                <a:defRPr/>
              </a:pPr>
              <a:t>12</a:t>
            </a:fld>
            <a:endParaRPr lang="it-IT" sz="1000" dirty="0"/>
          </a:p>
        </p:txBody>
      </p:sp>
    </p:spTree>
    <p:extLst>
      <p:ext uri="{BB962C8B-B14F-4D97-AF65-F5344CB8AC3E}">
        <p14:creationId xmlns:p14="http://schemas.microsoft.com/office/powerpoint/2010/main" val="5719720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bwMode="auto">
          <a:xfrm>
            <a:off x="4479634" y="5832648"/>
            <a:ext cx="184731" cy="461665"/>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it-IT" sz="2400" b="1" i="0" u="none" strike="noStrike" cap="none" normalizeH="0" baseline="0" smtClean="0">
              <a:ln>
                <a:noFill/>
              </a:ln>
              <a:solidFill>
                <a:schemeClr val="tx1"/>
              </a:solidFill>
              <a:effectLst/>
              <a:latin typeface="Arial" pitchFamily="34" charset="0"/>
            </a:endParaRPr>
          </a:p>
        </p:txBody>
      </p:sp>
      <p:pic>
        <p:nvPicPr>
          <p:cNvPr id="528391" name="Picture 7" descr="Slide1"/>
          <p:cNvPicPr>
            <a:picLocks noChangeAspect="1" noChangeArrowheads="1"/>
          </p:cNvPicPr>
          <p:nvPr/>
        </p:nvPicPr>
        <p:blipFill>
          <a:blip r:embed="rId3" cstate="screen"/>
          <a:srcRect/>
          <a:stretch>
            <a:fillRect/>
          </a:stretch>
        </p:blipFill>
        <p:spPr bwMode="auto">
          <a:xfrm>
            <a:off x="1125414" y="692696"/>
            <a:ext cx="7623050" cy="5836652"/>
          </a:xfrm>
          <a:prstGeom prst="rect">
            <a:avLst/>
          </a:prstGeom>
          <a:noFill/>
          <a:ln w="9525">
            <a:noFill/>
            <a:miter lim="800000"/>
            <a:headEnd/>
            <a:tailEnd/>
          </a:ln>
        </p:spPr>
      </p:pic>
      <p:sp>
        <p:nvSpPr>
          <p:cNvPr id="528387" name="Rectangle 3"/>
          <p:cNvSpPr>
            <a:spLocks noChangeArrowheads="1"/>
          </p:cNvSpPr>
          <p:nvPr/>
        </p:nvSpPr>
        <p:spPr bwMode="auto">
          <a:xfrm>
            <a:off x="1617785" y="1996672"/>
            <a:ext cx="6471138" cy="533400"/>
          </a:xfrm>
          <a:prstGeom prst="rect">
            <a:avLst/>
          </a:prstGeom>
          <a:solidFill>
            <a:srgbClr val="0000FF"/>
          </a:solidFill>
          <a:ln w="9525">
            <a:noFill/>
            <a:miter lim="800000"/>
            <a:headEnd/>
            <a:tailEnd/>
          </a:ln>
        </p:spPr>
        <p:txBody>
          <a:bodyPr/>
          <a:lstStyle/>
          <a:p>
            <a:pPr marL="742950" lvl="1" indent="-285750">
              <a:lnSpc>
                <a:spcPct val="90000"/>
              </a:lnSpc>
              <a:spcBef>
                <a:spcPct val="20000"/>
              </a:spcBef>
              <a:buClr>
                <a:srgbClr val="003893"/>
              </a:buClr>
            </a:pPr>
            <a:r>
              <a:rPr lang="en-GB" sz="2800" b="1" dirty="0" err="1" smtClean="0">
                <a:solidFill>
                  <a:srgbClr val="83C937"/>
                </a:solidFill>
              </a:rPr>
              <a:t>Passione</a:t>
            </a:r>
            <a:r>
              <a:rPr lang="en-GB" sz="2800" b="1" dirty="0" smtClean="0">
                <a:solidFill>
                  <a:srgbClr val="83C937"/>
                </a:solidFill>
              </a:rPr>
              <a:t> &amp; </a:t>
            </a:r>
            <a:r>
              <a:rPr lang="en-GB" sz="2800" b="1" dirty="0" err="1" smtClean="0">
                <a:solidFill>
                  <a:srgbClr val="83C937"/>
                </a:solidFill>
              </a:rPr>
              <a:t>visione</a:t>
            </a:r>
            <a:endParaRPr lang="en-GB" sz="2800" b="1" dirty="0">
              <a:solidFill>
                <a:srgbClr val="83C937"/>
              </a:solidFill>
            </a:endParaRPr>
          </a:p>
        </p:txBody>
      </p:sp>
      <p:sp>
        <p:nvSpPr>
          <p:cNvPr id="528388" name="Text Box 4"/>
          <p:cNvSpPr txBox="1">
            <a:spLocks noChangeArrowheads="1"/>
          </p:cNvSpPr>
          <p:nvPr/>
        </p:nvSpPr>
        <p:spPr bwMode="auto">
          <a:xfrm>
            <a:off x="1899139" y="3442858"/>
            <a:ext cx="6849325" cy="457200"/>
          </a:xfrm>
          <a:prstGeom prst="rect">
            <a:avLst/>
          </a:prstGeom>
          <a:solidFill>
            <a:srgbClr val="0000FF"/>
          </a:solidFill>
          <a:ln w="9525">
            <a:noFill/>
            <a:miter lim="800000"/>
            <a:headEnd/>
            <a:tailEnd/>
          </a:ln>
        </p:spPr>
        <p:txBody>
          <a:bodyPr/>
          <a:lstStyle/>
          <a:p>
            <a:pPr marL="342900" indent="-342900">
              <a:lnSpc>
                <a:spcPct val="90000"/>
              </a:lnSpc>
              <a:spcBef>
                <a:spcPct val="20000"/>
              </a:spcBef>
              <a:buClr>
                <a:srgbClr val="003893"/>
              </a:buClr>
            </a:pPr>
            <a:r>
              <a:rPr lang="en-GB" sz="2800" b="1" dirty="0">
                <a:solidFill>
                  <a:srgbClr val="83C937"/>
                </a:solidFill>
              </a:rPr>
              <a:t> </a:t>
            </a:r>
            <a:r>
              <a:rPr lang="en-GB" sz="2800" b="1" dirty="0" err="1" smtClean="0">
                <a:solidFill>
                  <a:srgbClr val="83C937"/>
                </a:solidFill>
              </a:rPr>
              <a:t>Indipendenza</a:t>
            </a:r>
            <a:r>
              <a:rPr lang="en-GB" sz="2800" b="1" dirty="0" smtClean="0">
                <a:solidFill>
                  <a:srgbClr val="83C937"/>
                </a:solidFill>
              </a:rPr>
              <a:t> &amp; </a:t>
            </a:r>
            <a:r>
              <a:rPr lang="en-GB" sz="2800" b="1" dirty="0" err="1" smtClean="0">
                <a:solidFill>
                  <a:srgbClr val="83C937"/>
                </a:solidFill>
              </a:rPr>
              <a:t>ricerca</a:t>
            </a:r>
            <a:r>
              <a:rPr lang="en-GB" sz="2800" b="1" dirty="0" smtClean="0">
                <a:solidFill>
                  <a:srgbClr val="83C937"/>
                </a:solidFill>
              </a:rPr>
              <a:t> del </a:t>
            </a:r>
            <a:r>
              <a:rPr lang="en-GB" sz="2800" b="1" dirty="0" err="1" smtClean="0">
                <a:solidFill>
                  <a:srgbClr val="83C937"/>
                </a:solidFill>
              </a:rPr>
              <a:t>dialogo</a:t>
            </a:r>
            <a:endParaRPr lang="en-GB" sz="2800" b="1" dirty="0">
              <a:solidFill>
                <a:srgbClr val="83C937"/>
              </a:solidFill>
            </a:endParaRPr>
          </a:p>
        </p:txBody>
      </p:sp>
      <p:sp>
        <p:nvSpPr>
          <p:cNvPr id="528389" name="Text Box 5"/>
          <p:cNvSpPr txBox="1">
            <a:spLocks noChangeArrowheads="1"/>
          </p:cNvSpPr>
          <p:nvPr/>
        </p:nvSpPr>
        <p:spPr bwMode="auto">
          <a:xfrm>
            <a:off x="1109857" y="4251045"/>
            <a:ext cx="3987311" cy="457200"/>
          </a:xfrm>
          <a:prstGeom prst="rect">
            <a:avLst/>
          </a:prstGeom>
          <a:solidFill>
            <a:srgbClr val="0000FF"/>
          </a:solidFill>
          <a:ln w="9525">
            <a:noFill/>
            <a:miter lim="800000"/>
            <a:headEnd/>
            <a:tailEnd/>
          </a:ln>
        </p:spPr>
        <p:txBody>
          <a:bodyPr/>
          <a:lstStyle/>
          <a:p>
            <a:pPr marL="342900" indent="-342900" algn="l" eaLnBrk="1" hangingPunct="1">
              <a:lnSpc>
                <a:spcPct val="90000"/>
              </a:lnSpc>
              <a:spcBef>
                <a:spcPct val="20000"/>
              </a:spcBef>
              <a:buClr>
                <a:srgbClr val="003893"/>
              </a:buClr>
              <a:buFont typeface="Wingdings" pitchFamily="2" charset="2"/>
              <a:buNone/>
            </a:pPr>
            <a:r>
              <a:rPr lang="en-GB" sz="3000" dirty="0">
                <a:solidFill>
                  <a:schemeClr val="bg1"/>
                </a:solidFill>
              </a:rPr>
              <a:t> </a:t>
            </a:r>
            <a:r>
              <a:rPr lang="en-GB" sz="2800" b="1" dirty="0" err="1" smtClean="0">
                <a:solidFill>
                  <a:srgbClr val="83C937"/>
                </a:solidFill>
              </a:rPr>
              <a:t>Rigore</a:t>
            </a:r>
            <a:r>
              <a:rPr lang="en-GB" sz="2800" b="1" dirty="0" smtClean="0">
                <a:solidFill>
                  <a:srgbClr val="83C937"/>
                </a:solidFill>
              </a:rPr>
              <a:t> </a:t>
            </a:r>
            <a:r>
              <a:rPr lang="en-GB" sz="2800" b="1" dirty="0" err="1" smtClean="0">
                <a:solidFill>
                  <a:srgbClr val="83C937"/>
                </a:solidFill>
              </a:rPr>
              <a:t>scientifico</a:t>
            </a:r>
            <a:r>
              <a:rPr lang="en-GB" sz="2800" b="1" dirty="0" smtClean="0">
                <a:solidFill>
                  <a:srgbClr val="83C937"/>
                </a:solidFill>
              </a:rPr>
              <a:t> </a:t>
            </a:r>
            <a:endParaRPr lang="en-GB" sz="2800" b="1" dirty="0">
              <a:solidFill>
                <a:srgbClr val="83C937"/>
              </a:solidFill>
            </a:endParaRPr>
          </a:p>
        </p:txBody>
      </p:sp>
      <p:sp>
        <p:nvSpPr>
          <p:cNvPr id="528390" name="Text Box 6"/>
          <p:cNvSpPr txBox="1">
            <a:spLocks noChangeArrowheads="1"/>
          </p:cNvSpPr>
          <p:nvPr/>
        </p:nvSpPr>
        <p:spPr bwMode="auto">
          <a:xfrm>
            <a:off x="1617786" y="5463098"/>
            <a:ext cx="7383340" cy="457200"/>
          </a:xfrm>
          <a:prstGeom prst="rect">
            <a:avLst/>
          </a:prstGeom>
          <a:solidFill>
            <a:srgbClr val="0000FF"/>
          </a:solidFill>
          <a:ln w="9525">
            <a:noFill/>
            <a:miter lim="800000"/>
            <a:headEnd/>
            <a:tailEnd/>
          </a:ln>
        </p:spPr>
        <p:txBody>
          <a:bodyPr/>
          <a:lstStyle/>
          <a:p>
            <a:pPr marL="342900" indent="-342900" algn="l" eaLnBrk="1" hangingPunct="1">
              <a:lnSpc>
                <a:spcPct val="90000"/>
              </a:lnSpc>
              <a:spcBef>
                <a:spcPct val="20000"/>
              </a:spcBef>
              <a:buClr>
                <a:srgbClr val="003893"/>
              </a:buClr>
              <a:buFont typeface="Wingdings" pitchFamily="2" charset="2"/>
              <a:buNone/>
            </a:pPr>
            <a:r>
              <a:rPr lang="en-GB" sz="2800" b="1" dirty="0" err="1" smtClean="0">
                <a:solidFill>
                  <a:srgbClr val="83C937"/>
                </a:solidFill>
              </a:rPr>
              <a:t>Conservazione</a:t>
            </a:r>
            <a:r>
              <a:rPr lang="en-GB" sz="2800" b="1" dirty="0" smtClean="0">
                <a:solidFill>
                  <a:srgbClr val="83C937"/>
                </a:solidFill>
              </a:rPr>
              <a:t> </a:t>
            </a:r>
            <a:r>
              <a:rPr lang="en-GB" sz="2800" b="1" dirty="0" err="1" smtClean="0">
                <a:solidFill>
                  <a:srgbClr val="83C937"/>
                </a:solidFill>
              </a:rPr>
              <a:t>della</a:t>
            </a:r>
            <a:r>
              <a:rPr lang="en-GB" sz="2800" b="1" dirty="0" smtClean="0">
                <a:solidFill>
                  <a:srgbClr val="83C937"/>
                </a:solidFill>
              </a:rPr>
              <a:t> </a:t>
            </a:r>
            <a:r>
              <a:rPr lang="en-GB" sz="2800" b="1" dirty="0" err="1" smtClean="0">
                <a:solidFill>
                  <a:srgbClr val="83C937"/>
                </a:solidFill>
              </a:rPr>
              <a:t>Biodiversità</a:t>
            </a:r>
            <a:r>
              <a:rPr lang="en-GB" sz="2800" b="1" dirty="0" smtClean="0">
                <a:solidFill>
                  <a:srgbClr val="83C937"/>
                </a:solidFill>
              </a:rPr>
              <a:t> &amp; </a:t>
            </a:r>
            <a:r>
              <a:rPr lang="en-GB" sz="2800" b="1" dirty="0" err="1" smtClean="0">
                <a:solidFill>
                  <a:srgbClr val="83C937"/>
                </a:solidFill>
              </a:rPr>
              <a:t>Equità</a:t>
            </a:r>
            <a:endParaRPr lang="en-GB" sz="2800" b="1" dirty="0">
              <a:solidFill>
                <a:srgbClr val="83C937"/>
              </a:solidFill>
            </a:endParaRPr>
          </a:p>
        </p:txBody>
      </p:sp>
      <p:sp>
        <p:nvSpPr>
          <p:cNvPr id="10" name="Segnaposto numero diapositiva 5"/>
          <p:cNvSpPr txBox="1">
            <a:spLocks/>
          </p:cNvSpPr>
          <p:nvPr/>
        </p:nvSpPr>
        <p:spPr>
          <a:xfrm>
            <a:off x="7010409" y="6529348"/>
            <a:ext cx="2133600" cy="365125"/>
          </a:xfrm>
          <a:prstGeom prst="rect">
            <a:avLst/>
          </a:prstGeo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2E5B4E9-7217-471A-81BB-D945E218E382}" type="slidenum">
              <a:rPr kumimoji="0" lang="it-IT" sz="1000" b="0" i="0" u="none" strike="noStrike" kern="1200" cap="none" spc="0" normalizeH="0" baseline="0" noProof="0" smtClean="0">
                <a:ln>
                  <a:noFill/>
                </a:ln>
                <a:solidFill>
                  <a:schemeClr val="tx1"/>
                </a:solidFill>
                <a:effectLst/>
                <a:uLnTx/>
                <a:uFillTx/>
                <a:latin typeface="Arial" pitchFamily="34" charset="0"/>
                <a:ea typeface="Geneva"/>
                <a:cs typeface="Geneva"/>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it-IT" sz="1000" b="0" i="0" u="none" strike="noStrike" kern="1200" cap="none" spc="0" normalizeH="0" baseline="0" noProof="0" dirty="0">
              <a:ln>
                <a:noFill/>
              </a:ln>
              <a:solidFill>
                <a:schemeClr val="tx1"/>
              </a:solidFill>
              <a:effectLst/>
              <a:uLnTx/>
              <a:uFillTx/>
              <a:latin typeface="Arial" pitchFamily="34" charset="0"/>
              <a:ea typeface="Geneva"/>
              <a:cs typeface="Geneva"/>
            </a:endParaRPr>
          </a:p>
        </p:txBody>
      </p:sp>
      <p:sp>
        <p:nvSpPr>
          <p:cNvPr id="11" name="Rectangle 11"/>
          <p:cNvSpPr>
            <a:spLocks noChangeArrowheads="1"/>
          </p:cNvSpPr>
          <p:nvPr/>
        </p:nvSpPr>
        <p:spPr bwMode="auto">
          <a:xfrm>
            <a:off x="1125415" y="196144"/>
            <a:ext cx="7623049" cy="592088"/>
          </a:xfrm>
          <a:prstGeom prst="rect">
            <a:avLst/>
          </a:prstGeom>
          <a:solidFill>
            <a:srgbClr val="8ABE34"/>
          </a:solidFill>
          <a:ln w="9525">
            <a:noFill/>
            <a:miter lim="800000"/>
            <a:headEnd/>
            <a:tailEnd/>
          </a:ln>
        </p:spPr>
        <p:txBody>
          <a:bodyPr/>
          <a:lstStyle/>
          <a:p>
            <a:pPr eaLnBrk="1" hangingPunct="1">
              <a:lnSpc>
                <a:spcPct val="90000"/>
              </a:lnSpc>
              <a:spcBef>
                <a:spcPct val="20000"/>
              </a:spcBef>
              <a:buClr>
                <a:srgbClr val="003893"/>
              </a:buClr>
              <a:buFont typeface="Wingdings" pitchFamily="2" charset="2"/>
              <a:buNone/>
            </a:pPr>
            <a:r>
              <a:rPr lang="en-GB" sz="2800" b="1" kern="0" dirty="0" smtClean="0">
                <a:solidFill>
                  <a:schemeClr val="bg1"/>
                </a:solidFill>
              </a:rPr>
              <a:t>I VALORI</a:t>
            </a:r>
          </a:p>
          <a:p>
            <a:pPr eaLnBrk="1" hangingPunct="1">
              <a:lnSpc>
                <a:spcPct val="90000"/>
              </a:lnSpc>
              <a:spcBef>
                <a:spcPct val="20000"/>
              </a:spcBef>
              <a:buClr>
                <a:srgbClr val="003893"/>
              </a:buClr>
              <a:buFont typeface="Wingdings" pitchFamily="2" charset="2"/>
              <a:buNone/>
            </a:pPr>
            <a:r>
              <a:rPr lang="en-GB" sz="2800" b="1" kern="0" dirty="0" smtClean="0">
                <a:solidFill>
                  <a:schemeClr val="bg1"/>
                </a:solidFill>
              </a:rPr>
              <a:t> </a:t>
            </a:r>
          </a:p>
          <a:p>
            <a:pPr eaLnBrk="1" hangingPunct="1">
              <a:lnSpc>
                <a:spcPct val="90000"/>
              </a:lnSpc>
              <a:spcBef>
                <a:spcPct val="20000"/>
              </a:spcBef>
              <a:buClr>
                <a:srgbClr val="003893"/>
              </a:buClr>
              <a:buFont typeface="Wingdings" pitchFamily="2" charset="2"/>
              <a:buNone/>
            </a:pPr>
            <a:endParaRPr lang="en-GB" sz="2800" b="1" kern="0" dirty="0">
              <a:solidFill>
                <a:schemeClr val="bg1"/>
              </a:solidFill>
            </a:endParaRPr>
          </a:p>
        </p:txBody>
      </p:sp>
    </p:spTree>
    <p:extLst>
      <p:ext uri="{BB962C8B-B14F-4D97-AF65-F5344CB8AC3E}">
        <p14:creationId xmlns:p14="http://schemas.microsoft.com/office/powerpoint/2010/main" val="282308772"/>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28391"/>
                                        </p:tgtEl>
                                        <p:attrNameLst>
                                          <p:attrName>style.visibility</p:attrName>
                                        </p:attrNameLst>
                                      </p:cBhvr>
                                      <p:to>
                                        <p:strVal val="visible"/>
                                      </p:to>
                                    </p:set>
                                    <p:anim calcmode="lin" valueType="num">
                                      <p:cBhvr additive="base">
                                        <p:cTn id="7" dur="500" fill="hold"/>
                                        <p:tgtEl>
                                          <p:spTgt spid="528391"/>
                                        </p:tgtEl>
                                        <p:attrNameLst>
                                          <p:attrName>ppt_x</p:attrName>
                                        </p:attrNameLst>
                                      </p:cBhvr>
                                      <p:tavLst>
                                        <p:tav tm="0">
                                          <p:val>
                                            <p:strVal val="0-#ppt_w/2"/>
                                          </p:val>
                                        </p:tav>
                                        <p:tav tm="100000">
                                          <p:val>
                                            <p:strVal val="#ppt_x"/>
                                          </p:val>
                                        </p:tav>
                                      </p:tavLst>
                                    </p:anim>
                                    <p:anim calcmode="lin" valueType="num">
                                      <p:cBhvr additive="base">
                                        <p:cTn id="8" dur="500" fill="hold"/>
                                        <p:tgtEl>
                                          <p:spTgt spid="52839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28387"/>
                                        </p:tgtEl>
                                        <p:attrNameLst>
                                          <p:attrName>style.visibility</p:attrName>
                                        </p:attrNameLst>
                                      </p:cBhvr>
                                      <p:to>
                                        <p:strVal val="visible"/>
                                      </p:to>
                                    </p:set>
                                    <p:anim calcmode="lin" valueType="num">
                                      <p:cBhvr additive="base">
                                        <p:cTn id="13" dur="500" fill="hold"/>
                                        <p:tgtEl>
                                          <p:spTgt spid="528387"/>
                                        </p:tgtEl>
                                        <p:attrNameLst>
                                          <p:attrName>ppt_x</p:attrName>
                                        </p:attrNameLst>
                                      </p:cBhvr>
                                      <p:tavLst>
                                        <p:tav tm="0">
                                          <p:val>
                                            <p:strVal val="0-#ppt_w/2"/>
                                          </p:val>
                                        </p:tav>
                                        <p:tav tm="100000">
                                          <p:val>
                                            <p:strVal val="#ppt_x"/>
                                          </p:val>
                                        </p:tav>
                                      </p:tavLst>
                                    </p:anim>
                                    <p:anim calcmode="lin" valueType="num">
                                      <p:cBhvr additive="base">
                                        <p:cTn id="14" dur="500" fill="hold"/>
                                        <p:tgtEl>
                                          <p:spTgt spid="52838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28388"/>
                                        </p:tgtEl>
                                        <p:attrNameLst>
                                          <p:attrName>style.visibility</p:attrName>
                                        </p:attrNameLst>
                                      </p:cBhvr>
                                      <p:to>
                                        <p:strVal val="visible"/>
                                      </p:to>
                                    </p:set>
                                    <p:anim calcmode="lin" valueType="num">
                                      <p:cBhvr additive="base">
                                        <p:cTn id="19" dur="500" fill="hold"/>
                                        <p:tgtEl>
                                          <p:spTgt spid="528388"/>
                                        </p:tgtEl>
                                        <p:attrNameLst>
                                          <p:attrName>ppt_x</p:attrName>
                                        </p:attrNameLst>
                                      </p:cBhvr>
                                      <p:tavLst>
                                        <p:tav tm="0">
                                          <p:val>
                                            <p:strVal val="0-#ppt_w/2"/>
                                          </p:val>
                                        </p:tav>
                                        <p:tav tm="100000">
                                          <p:val>
                                            <p:strVal val="#ppt_x"/>
                                          </p:val>
                                        </p:tav>
                                      </p:tavLst>
                                    </p:anim>
                                    <p:anim calcmode="lin" valueType="num">
                                      <p:cBhvr additive="base">
                                        <p:cTn id="20" dur="500" fill="hold"/>
                                        <p:tgtEl>
                                          <p:spTgt spid="52838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28389"/>
                                        </p:tgtEl>
                                        <p:attrNameLst>
                                          <p:attrName>style.visibility</p:attrName>
                                        </p:attrNameLst>
                                      </p:cBhvr>
                                      <p:to>
                                        <p:strVal val="visible"/>
                                      </p:to>
                                    </p:set>
                                    <p:anim calcmode="lin" valueType="num">
                                      <p:cBhvr additive="base">
                                        <p:cTn id="25" dur="500" fill="hold"/>
                                        <p:tgtEl>
                                          <p:spTgt spid="528389"/>
                                        </p:tgtEl>
                                        <p:attrNameLst>
                                          <p:attrName>ppt_x</p:attrName>
                                        </p:attrNameLst>
                                      </p:cBhvr>
                                      <p:tavLst>
                                        <p:tav tm="0">
                                          <p:val>
                                            <p:strVal val="0-#ppt_w/2"/>
                                          </p:val>
                                        </p:tav>
                                        <p:tav tm="100000">
                                          <p:val>
                                            <p:strVal val="#ppt_x"/>
                                          </p:val>
                                        </p:tav>
                                      </p:tavLst>
                                    </p:anim>
                                    <p:anim calcmode="lin" valueType="num">
                                      <p:cBhvr additive="base">
                                        <p:cTn id="26" dur="500" fill="hold"/>
                                        <p:tgtEl>
                                          <p:spTgt spid="52838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28390"/>
                                        </p:tgtEl>
                                        <p:attrNameLst>
                                          <p:attrName>style.visibility</p:attrName>
                                        </p:attrNameLst>
                                      </p:cBhvr>
                                      <p:to>
                                        <p:strVal val="visible"/>
                                      </p:to>
                                    </p:set>
                                    <p:anim calcmode="lin" valueType="num">
                                      <p:cBhvr additive="base">
                                        <p:cTn id="31" dur="500" fill="hold"/>
                                        <p:tgtEl>
                                          <p:spTgt spid="528390"/>
                                        </p:tgtEl>
                                        <p:attrNameLst>
                                          <p:attrName>ppt_x</p:attrName>
                                        </p:attrNameLst>
                                      </p:cBhvr>
                                      <p:tavLst>
                                        <p:tav tm="0">
                                          <p:val>
                                            <p:strVal val="0-#ppt_w/2"/>
                                          </p:val>
                                        </p:tav>
                                        <p:tav tm="100000">
                                          <p:val>
                                            <p:strVal val="#ppt_x"/>
                                          </p:val>
                                        </p:tav>
                                      </p:tavLst>
                                    </p:anim>
                                    <p:anim calcmode="lin" valueType="num">
                                      <p:cBhvr additive="base">
                                        <p:cTn id="32" dur="500" fill="hold"/>
                                        <p:tgtEl>
                                          <p:spTgt spid="5283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387" grpId="0" animBg="1" autoUpdateAnimBg="0"/>
      <p:bldP spid="528388" grpId="0" animBg="1" autoUpdateAnimBg="0"/>
      <p:bldP spid="528389" grpId="0" animBg="1" autoUpdateAnimBg="0"/>
      <p:bldP spid="528390"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txBox="1">
            <a:spLocks/>
          </p:cNvSpPr>
          <p:nvPr/>
        </p:nvSpPr>
        <p:spPr bwMode="auto">
          <a:xfrm>
            <a:off x="606425" y="1964090"/>
            <a:ext cx="6239218" cy="517525"/>
          </a:xfrm>
          <a:prstGeom prst="rect">
            <a:avLst/>
          </a:prstGeom>
          <a:noFill/>
          <a:ln w="9525">
            <a:noFill/>
            <a:miter lim="800000"/>
            <a:headEnd/>
            <a:tailEnd/>
          </a:ln>
        </p:spPr>
        <p:txBody>
          <a:bodyPr/>
          <a:lstStyle/>
          <a:p>
            <a:r>
              <a:rPr lang="it-IT" altLang="en-US" sz="2500" dirty="0" smtClean="0">
                <a:solidFill>
                  <a:srgbClr val="8ABE34"/>
                </a:solidFill>
              </a:rPr>
              <a:t>I principi fondanti </a:t>
            </a:r>
          </a:p>
        </p:txBody>
      </p:sp>
      <p:cxnSp>
        <p:nvCxnSpPr>
          <p:cNvPr id="13" name="Straight Connector 12"/>
          <p:cNvCxnSpPr/>
          <p:nvPr/>
        </p:nvCxnSpPr>
        <p:spPr>
          <a:xfrm>
            <a:off x="698500" y="2474913"/>
            <a:ext cx="8128000"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23556" name="Title 1"/>
          <p:cNvSpPr txBox="1">
            <a:spLocks/>
          </p:cNvSpPr>
          <p:nvPr/>
        </p:nvSpPr>
        <p:spPr bwMode="auto">
          <a:xfrm>
            <a:off x="606426" y="2575356"/>
            <a:ext cx="7321444" cy="3657600"/>
          </a:xfrm>
          <a:prstGeom prst="rect">
            <a:avLst/>
          </a:prstGeom>
          <a:noFill/>
          <a:ln w="9525">
            <a:noFill/>
            <a:miter lim="800000"/>
            <a:headEnd/>
            <a:tailEnd/>
          </a:ln>
        </p:spPr>
        <p:txBody>
          <a:bodyPr/>
          <a:lstStyle/>
          <a:p>
            <a:pPr>
              <a:lnSpc>
                <a:spcPts val="3200"/>
              </a:lnSpc>
              <a:buBlip>
                <a:blip r:embed="rId3"/>
              </a:buBlip>
            </a:pPr>
            <a:r>
              <a:rPr lang="it-IT" altLang="en-US" sz="1900" dirty="0" smtClean="0">
                <a:solidFill>
                  <a:srgbClr val="262626"/>
                </a:solidFill>
              </a:rPr>
              <a:t> Essere una organizzazione globale, indipendente, multiculturale, politica ma non partitica.</a:t>
            </a:r>
          </a:p>
          <a:p>
            <a:pPr>
              <a:lnSpc>
                <a:spcPts val="3200"/>
              </a:lnSpc>
              <a:buBlip>
                <a:blip r:embed="rId3"/>
              </a:buBlip>
            </a:pPr>
            <a:r>
              <a:rPr lang="it-IT" altLang="en-US" sz="1900" dirty="0" smtClean="0">
                <a:solidFill>
                  <a:srgbClr val="262626"/>
                </a:solidFill>
              </a:rPr>
              <a:t> Avvalersi della migliore informazione scientifica disponibile per individuare e  perseguire i  propri obiettivi.</a:t>
            </a:r>
          </a:p>
          <a:p>
            <a:pPr>
              <a:lnSpc>
                <a:spcPts val="3200"/>
              </a:lnSpc>
              <a:buBlip>
                <a:blip r:embed="rId3"/>
              </a:buBlip>
            </a:pPr>
            <a:r>
              <a:rPr lang="it-IT" altLang="en-US" sz="1900" dirty="0" smtClean="0">
                <a:solidFill>
                  <a:srgbClr val="262626"/>
                </a:solidFill>
              </a:rPr>
              <a:t> Ricercare il dialogo ed evitare contrapposizioni non necessarie.</a:t>
            </a:r>
          </a:p>
          <a:p>
            <a:pPr>
              <a:lnSpc>
                <a:spcPts val="3200"/>
              </a:lnSpc>
              <a:buBlip>
                <a:blip r:embed="rId3"/>
              </a:buBlip>
            </a:pPr>
            <a:r>
              <a:rPr lang="it-IT" altLang="en-US" sz="1900" dirty="0" smtClean="0">
                <a:solidFill>
                  <a:srgbClr val="262626"/>
                </a:solidFill>
              </a:rPr>
              <a:t> Creare soluzioni concrete di conservazione attraverso la combinazione di progetti sul campo, iniziative politiche, “</a:t>
            </a:r>
            <a:r>
              <a:rPr lang="it-IT" altLang="en-US" sz="1900" dirty="0" err="1" smtClean="0">
                <a:solidFill>
                  <a:srgbClr val="262626"/>
                </a:solidFill>
              </a:rPr>
              <a:t>capacity</a:t>
            </a:r>
            <a:r>
              <a:rPr lang="it-IT" altLang="en-US" sz="1900" dirty="0" smtClean="0">
                <a:solidFill>
                  <a:srgbClr val="262626"/>
                </a:solidFill>
              </a:rPr>
              <a:t> building” ed educazione.</a:t>
            </a:r>
          </a:p>
        </p:txBody>
      </p:sp>
      <p:sp>
        <p:nvSpPr>
          <p:cNvPr id="19" name="Rectangle 18"/>
          <p:cNvSpPr/>
          <p:nvPr/>
        </p:nvSpPr>
        <p:spPr>
          <a:xfrm flipH="1">
            <a:off x="-7938" y="0"/>
            <a:ext cx="111126" cy="6858000"/>
          </a:xfrm>
          <a:prstGeom prst="rect">
            <a:avLst/>
          </a:prstGeom>
          <a:solidFill>
            <a:srgbClr val="8ABE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cxnSp>
        <p:nvCxnSpPr>
          <p:cNvPr id="12" name="Straight Connector 11"/>
          <p:cNvCxnSpPr/>
          <p:nvPr/>
        </p:nvCxnSpPr>
        <p:spPr>
          <a:xfrm>
            <a:off x="441325" y="6513385"/>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pic>
        <p:nvPicPr>
          <p:cNvPr id="23559" name="Picture 14" descr="master panda.jpg"/>
          <p:cNvPicPr>
            <a:picLocks noChangeAspect="1"/>
          </p:cNvPicPr>
          <p:nvPr/>
        </p:nvPicPr>
        <p:blipFill>
          <a:blip r:embed="rId4" cstate="screen">
            <a:clrChange>
              <a:clrFrom>
                <a:srgbClr val="F1F1E7"/>
              </a:clrFrom>
              <a:clrTo>
                <a:srgbClr val="F1F1E7">
                  <a:alpha val="0"/>
                </a:srgbClr>
              </a:clrTo>
            </a:clrChange>
          </a:blip>
          <a:srcRect/>
          <a:stretch>
            <a:fillRect/>
          </a:stretch>
        </p:blipFill>
        <p:spPr bwMode="auto">
          <a:xfrm>
            <a:off x="171450" y="114300"/>
            <a:ext cx="527050" cy="836613"/>
          </a:xfrm>
          <a:prstGeom prst="rect">
            <a:avLst/>
          </a:prstGeom>
          <a:noFill/>
          <a:ln w="9525">
            <a:noFill/>
            <a:miter lim="800000"/>
            <a:headEnd/>
            <a:tailEnd/>
          </a:ln>
        </p:spPr>
      </p:pic>
      <p:sp>
        <p:nvSpPr>
          <p:cNvPr id="23560" name="Title 1"/>
          <p:cNvSpPr txBox="1">
            <a:spLocks/>
          </p:cNvSpPr>
          <p:nvPr/>
        </p:nvSpPr>
        <p:spPr bwMode="auto">
          <a:xfrm>
            <a:off x="4906963" y="158319"/>
            <a:ext cx="3995737" cy="693738"/>
          </a:xfrm>
          <a:prstGeom prst="rect">
            <a:avLst/>
          </a:prstGeom>
          <a:noFill/>
          <a:ln w="9525">
            <a:noFill/>
            <a:miter lim="800000"/>
            <a:headEnd/>
            <a:tailEnd/>
          </a:ln>
        </p:spPr>
        <p:txBody>
          <a:bodyPr/>
          <a:lstStyle/>
          <a:p>
            <a:pPr algn="r">
              <a:lnSpc>
                <a:spcPct val="90000"/>
              </a:lnSpc>
            </a:pPr>
            <a:r>
              <a:rPr lang="en-GB" altLang="en-US" sz="2800" b="1" dirty="0" smtClean="0"/>
              <a:t>WWF:</a:t>
            </a:r>
          </a:p>
          <a:p>
            <a:pPr algn="r">
              <a:lnSpc>
                <a:spcPct val="90000"/>
              </a:lnSpc>
            </a:pPr>
            <a:r>
              <a:rPr lang="en-GB" altLang="en-US" sz="2400" b="1" dirty="0" err="1" smtClean="0"/>
              <a:t>l’organizzazione</a:t>
            </a:r>
            <a:r>
              <a:rPr lang="en-GB" altLang="en-US" sz="2400" b="1" dirty="0" smtClean="0"/>
              <a:t> </a:t>
            </a:r>
            <a:r>
              <a:rPr lang="en-GB" altLang="en-US" sz="2400" b="1" dirty="0" err="1" smtClean="0"/>
              <a:t>si</a:t>
            </a:r>
            <a:r>
              <a:rPr lang="en-GB" altLang="en-US" sz="2400" b="1" dirty="0" smtClean="0"/>
              <a:t> </a:t>
            </a:r>
            <a:r>
              <a:rPr lang="en-GB" altLang="en-US" sz="2400" b="1" dirty="0" err="1" smtClean="0"/>
              <a:t>presenta</a:t>
            </a:r>
            <a:endParaRPr lang="it-IT" sz="2400" b="1" dirty="0"/>
          </a:p>
        </p:txBody>
      </p:sp>
      <p:sp>
        <p:nvSpPr>
          <p:cNvPr id="9" name="Segnaposto numero diapositiva 5"/>
          <p:cNvSpPr txBox="1">
            <a:spLocks/>
          </p:cNvSpPr>
          <p:nvPr/>
        </p:nvSpPr>
        <p:spPr>
          <a:xfrm>
            <a:off x="7010409" y="6529348"/>
            <a:ext cx="2133600" cy="365125"/>
          </a:xfrm>
          <a:prstGeom prst="rect">
            <a:avLst/>
          </a:prstGeo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2E5B4E9-7217-471A-81BB-D945E218E382}" type="slidenum">
              <a:rPr kumimoji="0" lang="it-IT" sz="1000" b="0" i="0" u="none" strike="noStrike" kern="1200" cap="none" spc="0" normalizeH="0" baseline="0" noProof="0" smtClean="0">
                <a:ln>
                  <a:noFill/>
                </a:ln>
                <a:solidFill>
                  <a:schemeClr val="tx1"/>
                </a:solidFill>
                <a:effectLst/>
                <a:uLnTx/>
                <a:uFillTx/>
                <a:latin typeface="Arial" pitchFamily="34" charset="0"/>
                <a:ea typeface="Geneva"/>
                <a:cs typeface="Geneva"/>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it-IT" sz="1000" b="0" i="0" u="none" strike="noStrike" kern="1200" cap="none" spc="0" normalizeH="0" baseline="0" noProof="0" dirty="0">
              <a:ln>
                <a:noFill/>
              </a:ln>
              <a:solidFill>
                <a:schemeClr val="tx1"/>
              </a:solidFill>
              <a:effectLst/>
              <a:uLnTx/>
              <a:uFillTx/>
              <a:latin typeface="Arial" pitchFamily="34" charset="0"/>
              <a:ea typeface="Geneva"/>
              <a:cs typeface="Geneva"/>
            </a:endParaRPr>
          </a:p>
        </p:txBody>
      </p:sp>
      <p:sp>
        <p:nvSpPr>
          <p:cNvPr id="10" name="Elephant"/>
          <p:cNvSpPr>
            <a:spLocks/>
          </p:cNvSpPr>
          <p:nvPr/>
        </p:nvSpPr>
        <p:spPr bwMode="auto">
          <a:xfrm>
            <a:off x="7927870" y="2997027"/>
            <a:ext cx="1024326" cy="682457"/>
          </a:xfrm>
          <a:custGeom>
            <a:avLst/>
            <a:gdLst/>
            <a:ahLst/>
            <a:cxnLst>
              <a:cxn ang="0">
                <a:pos x="90" y="6"/>
              </a:cxn>
              <a:cxn ang="0">
                <a:pos x="129" y="2"/>
              </a:cxn>
              <a:cxn ang="0">
                <a:pos x="177" y="1"/>
              </a:cxn>
              <a:cxn ang="0">
                <a:pos x="217" y="7"/>
              </a:cxn>
              <a:cxn ang="0">
                <a:pos x="248" y="38"/>
              </a:cxn>
              <a:cxn ang="0">
                <a:pos x="248" y="99"/>
              </a:cxn>
              <a:cxn ang="0">
                <a:pos x="244" y="135"/>
              </a:cxn>
              <a:cxn ang="0">
                <a:pos x="242" y="123"/>
              </a:cxn>
              <a:cxn ang="0">
                <a:pos x="237" y="146"/>
              </a:cxn>
              <a:cxn ang="0">
                <a:pos x="240" y="174"/>
              </a:cxn>
              <a:cxn ang="0">
                <a:pos x="240" y="184"/>
              </a:cxn>
              <a:cxn ang="0">
                <a:pos x="228" y="191"/>
              </a:cxn>
              <a:cxn ang="0">
                <a:pos x="210" y="190"/>
              </a:cxn>
              <a:cxn ang="0">
                <a:pos x="208" y="182"/>
              </a:cxn>
              <a:cxn ang="0">
                <a:pos x="218" y="158"/>
              </a:cxn>
              <a:cxn ang="0">
                <a:pos x="211" y="132"/>
              </a:cxn>
              <a:cxn ang="0">
                <a:pos x="209" y="168"/>
              </a:cxn>
              <a:cxn ang="0">
                <a:pos x="208" y="181"/>
              </a:cxn>
              <a:cxn ang="0">
                <a:pos x="189" y="186"/>
              </a:cxn>
              <a:cxn ang="0">
                <a:pos x="180" y="175"/>
              </a:cxn>
              <a:cxn ang="0">
                <a:pos x="191" y="144"/>
              </a:cxn>
              <a:cxn ang="0">
                <a:pos x="178" y="126"/>
              </a:cxn>
              <a:cxn ang="0">
                <a:pos x="129" y="120"/>
              </a:cxn>
              <a:cxn ang="0">
                <a:pos x="121" y="156"/>
              </a:cxn>
              <a:cxn ang="0">
                <a:pos x="126" y="177"/>
              </a:cxn>
              <a:cxn ang="0">
                <a:pos x="112" y="185"/>
              </a:cxn>
              <a:cxn ang="0">
                <a:pos x="101" y="184"/>
              </a:cxn>
              <a:cxn ang="0">
                <a:pos x="104" y="175"/>
              </a:cxn>
              <a:cxn ang="0">
                <a:pos x="103" y="167"/>
              </a:cxn>
              <a:cxn ang="0">
                <a:pos x="96" y="145"/>
              </a:cxn>
              <a:cxn ang="0">
                <a:pos x="89" y="121"/>
              </a:cxn>
              <a:cxn ang="0">
                <a:pos x="75" y="145"/>
              </a:cxn>
              <a:cxn ang="0">
                <a:pos x="75" y="181"/>
              </a:cxn>
              <a:cxn ang="0">
                <a:pos x="48" y="182"/>
              </a:cxn>
              <a:cxn ang="0">
                <a:pos x="54" y="169"/>
              </a:cxn>
              <a:cxn ang="0">
                <a:pos x="55" y="137"/>
              </a:cxn>
              <a:cxn ang="0">
                <a:pos x="63" y="85"/>
              </a:cxn>
              <a:cxn ang="0">
                <a:pos x="53" y="83"/>
              </a:cxn>
              <a:cxn ang="0">
                <a:pos x="32" y="91"/>
              </a:cxn>
              <a:cxn ang="0">
                <a:pos x="24" y="98"/>
              </a:cxn>
              <a:cxn ang="0">
                <a:pos x="19" y="98"/>
              </a:cxn>
              <a:cxn ang="0">
                <a:pos x="15" y="161"/>
              </a:cxn>
              <a:cxn ang="0">
                <a:pos x="11" y="179"/>
              </a:cxn>
              <a:cxn ang="0">
                <a:pos x="2" y="180"/>
              </a:cxn>
              <a:cxn ang="0">
                <a:pos x="5" y="166"/>
              </a:cxn>
              <a:cxn ang="0">
                <a:pos x="3" y="121"/>
              </a:cxn>
              <a:cxn ang="0">
                <a:pos x="9" y="58"/>
              </a:cxn>
              <a:cxn ang="0">
                <a:pos x="20" y="29"/>
              </a:cxn>
              <a:cxn ang="0">
                <a:pos x="33" y="7"/>
              </a:cxn>
              <a:cxn ang="0">
                <a:pos x="75" y="9"/>
              </a:cxn>
            </a:cxnLst>
            <a:rect l="0" t="0" r="r" b="b"/>
            <a:pathLst>
              <a:path w="253" h="191">
                <a:moveTo>
                  <a:pt x="75" y="9"/>
                </a:moveTo>
                <a:cubicBezTo>
                  <a:pt x="79" y="9"/>
                  <a:pt x="85" y="8"/>
                  <a:pt x="85" y="8"/>
                </a:cubicBezTo>
                <a:cubicBezTo>
                  <a:pt x="85" y="8"/>
                  <a:pt x="87" y="7"/>
                  <a:pt x="90" y="6"/>
                </a:cubicBezTo>
                <a:cubicBezTo>
                  <a:pt x="93" y="6"/>
                  <a:pt x="96" y="6"/>
                  <a:pt x="96" y="6"/>
                </a:cubicBezTo>
                <a:cubicBezTo>
                  <a:pt x="96" y="6"/>
                  <a:pt x="101" y="6"/>
                  <a:pt x="106" y="5"/>
                </a:cubicBezTo>
                <a:cubicBezTo>
                  <a:pt x="116" y="4"/>
                  <a:pt x="129" y="2"/>
                  <a:pt x="129" y="2"/>
                </a:cubicBezTo>
                <a:cubicBezTo>
                  <a:pt x="129" y="2"/>
                  <a:pt x="137" y="1"/>
                  <a:pt x="145" y="1"/>
                </a:cubicBezTo>
                <a:cubicBezTo>
                  <a:pt x="152" y="0"/>
                  <a:pt x="160" y="1"/>
                  <a:pt x="167" y="1"/>
                </a:cubicBezTo>
                <a:cubicBezTo>
                  <a:pt x="172" y="1"/>
                  <a:pt x="177" y="1"/>
                  <a:pt x="177" y="1"/>
                </a:cubicBezTo>
                <a:cubicBezTo>
                  <a:pt x="177" y="1"/>
                  <a:pt x="182" y="0"/>
                  <a:pt x="186" y="0"/>
                </a:cubicBezTo>
                <a:cubicBezTo>
                  <a:pt x="190" y="1"/>
                  <a:pt x="196" y="4"/>
                  <a:pt x="202" y="5"/>
                </a:cubicBezTo>
                <a:cubicBezTo>
                  <a:pt x="205" y="6"/>
                  <a:pt x="212" y="6"/>
                  <a:pt x="217" y="7"/>
                </a:cubicBezTo>
                <a:cubicBezTo>
                  <a:pt x="222" y="9"/>
                  <a:pt x="225" y="11"/>
                  <a:pt x="227" y="12"/>
                </a:cubicBezTo>
                <a:cubicBezTo>
                  <a:pt x="234" y="17"/>
                  <a:pt x="241" y="24"/>
                  <a:pt x="241" y="24"/>
                </a:cubicBezTo>
                <a:cubicBezTo>
                  <a:pt x="241" y="24"/>
                  <a:pt x="247" y="32"/>
                  <a:pt x="248" y="38"/>
                </a:cubicBezTo>
                <a:cubicBezTo>
                  <a:pt x="252" y="49"/>
                  <a:pt x="253" y="62"/>
                  <a:pt x="253" y="62"/>
                </a:cubicBezTo>
                <a:cubicBezTo>
                  <a:pt x="253" y="62"/>
                  <a:pt x="253" y="70"/>
                  <a:pt x="252" y="77"/>
                </a:cubicBezTo>
                <a:cubicBezTo>
                  <a:pt x="251" y="88"/>
                  <a:pt x="248" y="99"/>
                  <a:pt x="248" y="99"/>
                </a:cubicBezTo>
                <a:cubicBezTo>
                  <a:pt x="248" y="99"/>
                  <a:pt x="247" y="104"/>
                  <a:pt x="246" y="109"/>
                </a:cubicBezTo>
                <a:cubicBezTo>
                  <a:pt x="245" y="118"/>
                  <a:pt x="245" y="128"/>
                  <a:pt x="245" y="128"/>
                </a:cubicBezTo>
                <a:cubicBezTo>
                  <a:pt x="245" y="128"/>
                  <a:pt x="245" y="133"/>
                  <a:pt x="244" y="135"/>
                </a:cubicBezTo>
                <a:cubicBezTo>
                  <a:pt x="244" y="137"/>
                  <a:pt x="243" y="137"/>
                  <a:pt x="243" y="137"/>
                </a:cubicBezTo>
                <a:cubicBezTo>
                  <a:pt x="243" y="137"/>
                  <a:pt x="241" y="136"/>
                  <a:pt x="241" y="133"/>
                </a:cubicBezTo>
                <a:cubicBezTo>
                  <a:pt x="241" y="129"/>
                  <a:pt x="242" y="123"/>
                  <a:pt x="242" y="123"/>
                </a:cubicBezTo>
                <a:cubicBezTo>
                  <a:pt x="242" y="123"/>
                  <a:pt x="241" y="128"/>
                  <a:pt x="239" y="133"/>
                </a:cubicBezTo>
                <a:cubicBezTo>
                  <a:pt x="238" y="137"/>
                  <a:pt x="236" y="141"/>
                  <a:pt x="236" y="141"/>
                </a:cubicBezTo>
                <a:cubicBezTo>
                  <a:pt x="236" y="141"/>
                  <a:pt x="237" y="142"/>
                  <a:pt x="237" y="146"/>
                </a:cubicBezTo>
                <a:cubicBezTo>
                  <a:pt x="237" y="149"/>
                  <a:pt x="237" y="154"/>
                  <a:pt x="237" y="158"/>
                </a:cubicBezTo>
                <a:cubicBezTo>
                  <a:pt x="238" y="165"/>
                  <a:pt x="239" y="172"/>
                  <a:pt x="239" y="172"/>
                </a:cubicBezTo>
                <a:cubicBezTo>
                  <a:pt x="239" y="172"/>
                  <a:pt x="240" y="173"/>
                  <a:pt x="240" y="174"/>
                </a:cubicBezTo>
                <a:cubicBezTo>
                  <a:pt x="240" y="175"/>
                  <a:pt x="239" y="177"/>
                  <a:pt x="239" y="177"/>
                </a:cubicBezTo>
                <a:cubicBezTo>
                  <a:pt x="239" y="177"/>
                  <a:pt x="239" y="179"/>
                  <a:pt x="239" y="181"/>
                </a:cubicBezTo>
                <a:cubicBezTo>
                  <a:pt x="240" y="183"/>
                  <a:pt x="240" y="184"/>
                  <a:pt x="240" y="184"/>
                </a:cubicBezTo>
                <a:cubicBezTo>
                  <a:pt x="240" y="184"/>
                  <a:pt x="241" y="188"/>
                  <a:pt x="239" y="190"/>
                </a:cubicBezTo>
                <a:cubicBezTo>
                  <a:pt x="237" y="191"/>
                  <a:pt x="233" y="190"/>
                  <a:pt x="233" y="190"/>
                </a:cubicBezTo>
                <a:cubicBezTo>
                  <a:pt x="233" y="190"/>
                  <a:pt x="231" y="191"/>
                  <a:pt x="228" y="191"/>
                </a:cubicBezTo>
                <a:cubicBezTo>
                  <a:pt x="224" y="191"/>
                  <a:pt x="219" y="190"/>
                  <a:pt x="219" y="190"/>
                </a:cubicBezTo>
                <a:cubicBezTo>
                  <a:pt x="219" y="190"/>
                  <a:pt x="217" y="191"/>
                  <a:pt x="215" y="191"/>
                </a:cubicBezTo>
                <a:cubicBezTo>
                  <a:pt x="212" y="190"/>
                  <a:pt x="210" y="190"/>
                  <a:pt x="210" y="190"/>
                </a:cubicBezTo>
                <a:cubicBezTo>
                  <a:pt x="210" y="190"/>
                  <a:pt x="207" y="190"/>
                  <a:pt x="207" y="189"/>
                </a:cubicBezTo>
                <a:cubicBezTo>
                  <a:pt x="206" y="188"/>
                  <a:pt x="207" y="186"/>
                  <a:pt x="207" y="186"/>
                </a:cubicBezTo>
                <a:cubicBezTo>
                  <a:pt x="207" y="186"/>
                  <a:pt x="207" y="184"/>
                  <a:pt x="208" y="182"/>
                </a:cubicBezTo>
                <a:cubicBezTo>
                  <a:pt x="210" y="181"/>
                  <a:pt x="212" y="180"/>
                  <a:pt x="212" y="179"/>
                </a:cubicBezTo>
                <a:cubicBezTo>
                  <a:pt x="215" y="175"/>
                  <a:pt x="216" y="172"/>
                  <a:pt x="216" y="172"/>
                </a:cubicBezTo>
                <a:cubicBezTo>
                  <a:pt x="216" y="172"/>
                  <a:pt x="218" y="165"/>
                  <a:pt x="218" y="158"/>
                </a:cubicBezTo>
                <a:cubicBezTo>
                  <a:pt x="218" y="150"/>
                  <a:pt x="217" y="144"/>
                  <a:pt x="217" y="144"/>
                </a:cubicBezTo>
                <a:cubicBezTo>
                  <a:pt x="217" y="144"/>
                  <a:pt x="216" y="138"/>
                  <a:pt x="215" y="135"/>
                </a:cubicBezTo>
                <a:cubicBezTo>
                  <a:pt x="213" y="132"/>
                  <a:pt x="211" y="132"/>
                  <a:pt x="211" y="132"/>
                </a:cubicBezTo>
                <a:cubicBezTo>
                  <a:pt x="211" y="132"/>
                  <a:pt x="210" y="135"/>
                  <a:pt x="210" y="141"/>
                </a:cubicBezTo>
                <a:cubicBezTo>
                  <a:pt x="209" y="150"/>
                  <a:pt x="209" y="162"/>
                  <a:pt x="209" y="162"/>
                </a:cubicBezTo>
                <a:cubicBezTo>
                  <a:pt x="209" y="162"/>
                  <a:pt x="209" y="165"/>
                  <a:pt x="209" y="168"/>
                </a:cubicBezTo>
                <a:cubicBezTo>
                  <a:pt x="209" y="170"/>
                  <a:pt x="207" y="173"/>
                  <a:pt x="207" y="173"/>
                </a:cubicBezTo>
                <a:cubicBezTo>
                  <a:pt x="207" y="177"/>
                  <a:pt x="207" y="177"/>
                  <a:pt x="207" y="177"/>
                </a:cubicBezTo>
                <a:cubicBezTo>
                  <a:pt x="207" y="177"/>
                  <a:pt x="208" y="179"/>
                  <a:pt x="208" y="181"/>
                </a:cubicBezTo>
                <a:cubicBezTo>
                  <a:pt x="208" y="183"/>
                  <a:pt x="206" y="184"/>
                  <a:pt x="206" y="184"/>
                </a:cubicBezTo>
                <a:cubicBezTo>
                  <a:pt x="206" y="184"/>
                  <a:pt x="202" y="187"/>
                  <a:pt x="198" y="186"/>
                </a:cubicBezTo>
                <a:cubicBezTo>
                  <a:pt x="196" y="186"/>
                  <a:pt x="192" y="186"/>
                  <a:pt x="189" y="186"/>
                </a:cubicBezTo>
                <a:cubicBezTo>
                  <a:pt x="184" y="185"/>
                  <a:pt x="180" y="183"/>
                  <a:pt x="180" y="183"/>
                </a:cubicBezTo>
                <a:cubicBezTo>
                  <a:pt x="180" y="183"/>
                  <a:pt x="178" y="183"/>
                  <a:pt x="178" y="181"/>
                </a:cubicBezTo>
                <a:cubicBezTo>
                  <a:pt x="178" y="179"/>
                  <a:pt x="180" y="175"/>
                  <a:pt x="180" y="175"/>
                </a:cubicBezTo>
                <a:cubicBezTo>
                  <a:pt x="180" y="175"/>
                  <a:pt x="184" y="173"/>
                  <a:pt x="185" y="170"/>
                </a:cubicBezTo>
                <a:cubicBezTo>
                  <a:pt x="188" y="166"/>
                  <a:pt x="188" y="161"/>
                  <a:pt x="188" y="161"/>
                </a:cubicBezTo>
                <a:cubicBezTo>
                  <a:pt x="188" y="161"/>
                  <a:pt x="191" y="152"/>
                  <a:pt x="191" y="144"/>
                </a:cubicBezTo>
                <a:cubicBezTo>
                  <a:pt x="191" y="134"/>
                  <a:pt x="189" y="126"/>
                  <a:pt x="189" y="126"/>
                </a:cubicBezTo>
                <a:cubicBezTo>
                  <a:pt x="189" y="126"/>
                  <a:pt x="185" y="126"/>
                  <a:pt x="183" y="126"/>
                </a:cubicBezTo>
                <a:cubicBezTo>
                  <a:pt x="180" y="126"/>
                  <a:pt x="178" y="126"/>
                  <a:pt x="178" y="126"/>
                </a:cubicBezTo>
                <a:cubicBezTo>
                  <a:pt x="178" y="126"/>
                  <a:pt x="158" y="127"/>
                  <a:pt x="152" y="126"/>
                </a:cubicBezTo>
                <a:cubicBezTo>
                  <a:pt x="139" y="125"/>
                  <a:pt x="133" y="120"/>
                  <a:pt x="133" y="120"/>
                </a:cubicBezTo>
                <a:cubicBezTo>
                  <a:pt x="133" y="120"/>
                  <a:pt x="130" y="119"/>
                  <a:pt x="129" y="120"/>
                </a:cubicBezTo>
                <a:cubicBezTo>
                  <a:pt x="125" y="120"/>
                  <a:pt x="119" y="122"/>
                  <a:pt x="119" y="122"/>
                </a:cubicBezTo>
                <a:cubicBezTo>
                  <a:pt x="119" y="122"/>
                  <a:pt x="118" y="129"/>
                  <a:pt x="118" y="135"/>
                </a:cubicBezTo>
                <a:cubicBezTo>
                  <a:pt x="119" y="145"/>
                  <a:pt x="121" y="156"/>
                  <a:pt x="121" y="156"/>
                </a:cubicBezTo>
                <a:cubicBezTo>
                  <a:pt x="121" y="156"/>
                  <a:pt x="121" y="158"/>
                  <a:pt x="122" y="161"/>
                </a:cubicBezTo>
                <a:cubicBezTo>
                  <a:pt x="122" y="165"/>
                  <a:pt x="122" y="170"/>
                  <a:pt x="122" y="170"/>
                </a:cubicBezTo>
                <a:cubicBezTo>
                  <a:pt x="122" y="170"/>
                  <a:pt x="125" y="174"/>
                  <a:pt x="126" y="177"/>
                </a:cubicBezTo>
                <a:cubicBezTo>
                  <a:pt x="127" y="180"/>
                  <a:pt x="127" y="182"/>
                  <a:pt x="127" y="182"/>
                </a:cubicBezTo>
                <a:cubicBezTo>
                  <a:pt x="127" y="182"/>
                  <a:pt x="126" y="185"/>
                  <a:pt x="124" y="185"/>
                </a:cubicBezTo>
                <a:cubicBezTo>
                  <a:pt x="120" y="186"/>
                  <a:pt x="112" y="185"/>
                  <a:pt x="112" y="185"/>
                </a:cubicBezTo>
                <a:cubicBezTo>
                  <a:pt x="112" y="185"/>
                  <a:pt x="109" y="185"/>
                  <a:pt x="107" y="185"/>
                </a:cubicBezTo>
                <a:cubicBezTo>
                  <a:pt x="105" y="185"/>
                  <a:pt x="103" y="184"/>
                  <a:pt x="103" y="184"/>
                </a:cubicBezTo>
                <a:cubicBezTo>
                  <a:pt x="103" y="184"/>
                  <a:pt x="102" y="184"/>
                  <a:pt x="101" y="184"/>
                </a:cubicBezTo>
                <a:cubicBezTo>
                  <a:pt x="99" y="184"/>
                  <a:pt x="97" y="184"/>
                  <a:pt x="97" y="184"/>
                </a:cubicBezTo>
                <a:cubicBezTo>
                  <a:pt x="97" y="184"/>
                  <a:pt x="98" y="180"/>
                  <a:pt x="99" y="178"/>
                </a:cubicBezTo>
                <a:cubicBezTo>
                  <a:pt x="101" y="176"/>
                  <a:pt x="104" y="175"/>
                  <a:pt x="104" y="175"/>
                </a:cubicBezTo>
                <a:cubicBezTo>
                  <a:pt x="104" y="175"/>
                  <a:pt x="106" y="173"/>
                  <a:pt x="106" y="172"/>
                </a:cubicBezTo>
                <a:cubicBezTo>
                  <a:pt x="106" y="170"/>
                  <a:pt x="105" y="169"/>
                  <a:pt x="105" y="169"/>
                </a:cubicBezTo>
                <a:cubicBezTo>
                  <a:pt x="105" y="169"/>
                  <a:pt x="104" y="168"/>
                  <a:pt x="103" y="167"/>
                </a:cubicBezTo>
                <a:cubicBezTo>
                  <a:pt x="102" y="166"/>
                  <a:pt x="101" y="163"/>
                  <a:pt x="101" y="163"/>
                </a:cubicBezTo>
                <a:cubicBezTo>
                  <a:pt x="101" y="163"/>
                  <a:pt x="99" y="160"/>
                  <a:pt x="98" y="155"/>
                </a:cubicBezTo>
                <a:cubicBezTo>
                  <a:pt x="96" y="151"/>
                  <a:pt x="96" y="145"/>
                  <a:pt x="96" y="145"/>
                </a:cubicBezTo>
                <a:cubicBezTo>
                  <a:pt x="96" y="145"/>
                  <a:pt x="94" y="138"/>
                  <a:pt x="93" y="132"/>
                </a:cubicBezTo>
                <a:cubicBezTo>
                  <a:pt x="92" y="125"/>
                  <a:pt x="91" y="119"/>
                  <a:pt x="91" y="119"/>
                </a:cubicBezTo>
                <a:cubicBezTo>
                  <a:pt x="91" y="119"/>
                  <a:pt x="90" y="120"/>
                  <a:pt x="89" y="121"/>
                </a:cubicBezTo>
                <a:cubicBezTo>
                  <a:pt x="88" y="122"/>
                  <a:pt x="86" y="122"/>
                  <a:pt x="86" y="122"/>
                </a:cubicBezTo>
                <a:cubicBezTo>
                  <a:pt x="86" y="122"/>
                  <a:pt x="83" y="123"/>
                  <a:pt x="82" y="126"/>
                </a:cubicBezTo>
                <a:cubicBezTo>
                  <a:pt x="78" y="133"/>
                  <a:pt x="75" y="145"/>
                  <a:pt x="75" y="145"/>
                </a:cubicBezTo>
                <a:cubicBezTo>
                  <a:pt x="75" y="145"/>
                  <a:pt x="72" y="154"/>
                  <a:pt x="72" y="161"/>
                </a:cubicBezTo>
                <a:cubicBezTo>
                  <a:pt x="72" y="168"/>
                  <a:pt x="75" y="175"/>
                  <a:pt x="75" y="175"/>
                </a:cubicBezTo>
                <a:cubicBezTo>
                  <a:pt x="75" y="175"/>
                  <a:pt x="78" y="179"/>
                  <a:pt x="75" y="181"/>
                </a:cubicBezTo>
                <a:cubicBezTo>
                  <a:pt x="69" y="185"/>
                  <a:pt x="59" y="184"/>
                  <a:pt x="59" y="184"/>
                </a:cubicBezTo>
                <a:cubicBezTo>
                  <a:pt x="59" y="184"/>
                  <a:pt x="56" y="184"/>
                  <a:pt x="54" y="184"/>
                </a:cubicBezTo>
                <a:cubicBezTo>
                  <a:pt x="51" y="183"/>
                  <a:pt x="48" y="182"/>
                  <a:pt x="48" y="182"/>
                </a:cubicBezTo>
                <a:cubicBezTo>
                  <a:pt x="48" y="182"/>
                  <a:pt x="45" y="182"/>
                  <a:pt x="48" y="176"/>
                </a:cubicBezTo>
                <a:cubicBezTo>
                  <a:pt x="49" y="173"/>
                  <a:pt x="51" y="172"/>
                  <a:pt x="51" y="172"/>
                </a:cubicBezTo>
                <a:cubicBezTo>
                  <a:pt x="51" y="172"/>
                  <a:pt x="54" y="171"/>
                  <a:pt x="54" y="169"/>
                </a:cubicBezTo>
                <a:cubicBezTo>
                  <a:pt x="55" y="167"/>
                  <a:pt x="54" y="165"/>
                  <a:pt x="54" y="165"/>
                </a:cubicBezTo>
                <a:cubicBezTo>
                  <a:pt x="54" y="165"/>
                  <a:pt x="52" y="162"/>
                  <a:pt x="52" y="157"/>
                </a:cubicBezTo>
                <a:cubicBezTo>
                  <a:pt x="53" y="149"/>
                  <a:pt x="55" y="140"/>
                  <a:pt x="55" y="137"/>
                </a:cubicBezTo>
                <a:cubicBezTo>
                  <a:pt x="56" y="134"/>
                  <a:pt x="56" y="123"/>
                  <a:pt x="58" y="112"/>
                </a:cubicBezTo>
                <a:cubicBezTo>
                  <a:pt x="60" y="100"/>
                  <a:pt x="64" y="90"/>
                  <a:pt x="64" y="90"/>
                </a:cubicBezTo>
                <a:cubicBezTo>
                  <a:pt x="64" y="90"/>
                  <a:pt x="63" y="88"/>
                  <a:pt x="63" y="85"/>
                </a:cubicBezTo>
                <a:cubicBezTo>
                  <a:pt x="63" y="83"/>
                  <a:pt x="64" y="82"/>
                  <a:pt x="64" y="81"/>
                </a:cubicBezTo>
                <a:cubicBezTo>
                  <a:pt x="64" y="80"/>
                  <a:pt x="62" y="78"/>
                  <a:pt x="62" y="78"/>
                </a:cubicBezTo>
                <a:cubicBezTo>
                  <a:pt x="62" y="78"/>
                  <a:pt x="57" y="82"/>
                  <a:pt x="53" y="83"/>
                </a:cubicBezTo>
                <a:cubicBezTo>
                  <a:pt x="49" y="85"/>
                  <a:pt x="46" y="85"/>
                  <a:pt x="43" y="86"/>
                </a:cubicBezTo>
                <a:cubicBezTo>
                  <a:pt x="39" y="86"/>
                  <a:pt x="36" y="87"/>
                  <a:pt x="36" y="87"/>
                </a:cubicBezTo>
                <a:cubicBezTo>
                  <a:pt x="36" y="87"/>
                  <a:pt x="34" y="89"/>
                  <a:pt x="32" y="91"/>
                </a:cubicBezTo>
                <a:cubicBezTo>
                  <a:pt x="30" y="93"/>
                  <a:pt x="29" y="94"/>
                  <a:pt x="29" y="94"/>
                </a:cubicBezTo>
                <a:cubicBezTo>
                  <a:pt x="29" y="94"/>
                  <a:pt x="27" y="98"/>
                  <a:pt x="25" y="99"/>
                </a:cubicBezTo>
                <a:cubicBezTo>
                  <a:pt x="24" y="100"/>
                  <a:pt x="24" y="98"/>
                  <a:pt x="24" y="98"/>
                </a:cubicBezTo>
                <a:cubicBezTo>
                  <a:pt x="24" y="98"/>
                  <a:pt x="23" y="95"/>
                  <a:pt x="23" y="93"/>
                </a:cubicBezTo>
                <a:cubicBezTo>
                  <a:pt x="24" y="88"/>
                  <a:pt x="25" y="82"/>
                  <a:pt x="25" y="82"/>
                </a:cubicBezTo>
                <a:cubicBezTo>
                  <a:pt x="25" y="82"/>
                  <a:pt x="20" y="89"/>
                  <a:pt x="19" y="98"/>
                </a:cubicBezTo>
                <a:cubicBezTo>
                  <a:pt x="17" y="113"/>
                  <a:pt x="19" y="133"/>
                  <a:pt x="19" y="133"/>
                </a:cubicBezTo>
                <a:cubicBezTo>
                  <a:pt x="19" y="133"/>
                  <a:pt x="19" y="140"/>
                  <a:pt x="19" y="146"/>
                </a:cubicBezTo>
                <a:cubicBezTo>
                  <a:pt x="18" y="154"/>
                  <a:pt x="15" y="161"/>
                  <a:pt x="15" y="161"/>
                </a:cubicBezTo>
                <a:cubicBezTo>
                  <a:pt x="15" y="161"/>
                  <a:pt x="12" y="165"/>
                  <a:pt x="12" y="169"/>
                </a:cubicBezTo>
                <a:cubicBezTo>
                  <a:pt x="11" y="173"/>
                  <a:pt x="11" y="176"/>
                  <a:pt x="11" y="176"/>
                </a:cubicBezTo>
                <a:cubicBezTo>
                  <a:pt x="11" y="176"/>
                  <a:pt x="12" y="178"/>
                  <a:pt x="11" y="179"/>
                </a:cubicBezTo>
                <a:cubicBezTo>
                  <a:pt x="8" y="183"/>
                  <a:pt x="8" y="179"/>
                  <a:pt x="7" y="178"/>
                </a:cubicBezTo>
                <a:cubicBezTo>
                  <a:pt x="6" y="178"/>
                  <a:pt x="5" y="179"/>
                  <a:pt x="5" y="179"/>
                </a:cubicBezTo>
                <a:cubicBezTo>
                  <a:pt x="5" y="179"/>
                  <a:pt x="3" y="181"/>
                  <a:pt x="2" y="180"/>
                </a:cubicBezTo>
                <a:cubicBezTo>
                  <a:pt x="2" y="179"/>
                  <a:pt x="4" y="176"/>
                  <a:pt x="4" y="176"/>
                </a:cubicBezTo>
                <a:cubicBezTo>
                  <a:pt x="4" y="176"/>
                  <a:pt x="4" y="175"/>
                  <a:pt x="5" y="174"/>
                </a:cubicBezTo>
                <a:cubicBezTo>
                  <a:pt x="5" y="172"/>
                  <a:pt x="5" y="169"/>
                  <a:pt x="5" y="166"/>
                </a:cubicBezTo>
                <a:cubicBezTo>
                  <a:pt x="6" y="163"/>
                  <a:pt x="6" y="161"/>
                  <a:pt x="6" y="161"/>
                </a:cubicBezTo>
                <a:cubicBezTo>
                  <a:pt x="6" y="161"/>
                  <a:pt x="8" y="155"/>
                  <a:pt x="8" y="148"/>
                </a:cubicBezTo>
                <a:cubicBezTo>
                  <a:pt x="7" y="137"/>
                  <a:pt x="3" y="121"/>
                  <a:pt x="3" y="121"/>
                </a:cubicBezTo>
                <a:cubicBezTo>
                  <a:pt x="3" y="121"/>
                  <a:pt x="0" y="108"/>
                  <a:pt x="0" y="97"/>
                </a:cubicBezTo>
                <a:cubicBezTo>
                  <a:pt x="0" y="83"/>
                  <a:pt x="3" y="71"/>
                  <a:pt x="3" y="71"/>
                </a:cubicBezTo>
                <a:cubicBezTo>
                  <a:pt x="3" y="71"/>
                  <a:pt x="7" y="63"/>
                  <a:pt x="9" y="58"/>
                </a:cubicBezTo>
                <a:cubicBezTo>
                  <a:pt x="11" y="51"/>
                  <a:pt x="12" y="46"/>
                  <a:pt x="12" y="46"/>
                </a:cubicBezTo>
                <a:cubicBezTo>
                  <a:pt x="12" y="46"/>
                  <a:pt x="12" y="41"/>
                  <a:pt x="13" y="38"/>
                </a:cubicBezTo>
                <a:cubicBezTo>
                  <a:pt x="14" y="36"/>
                  <a:pt x="18" y="32"/>
                  <a:pt x="20" y="29"/>
                </a:cubicBezTo>
                <a:cubicBezTo>
                  <a:pt x="22" y="24"/>
                  <a:pt x="24" y="21"/>
                  <a:pt x="24" y="21"/>
                </a:cubicBezTo>
                <a:cubicBezTo>
                  <a:pt x="24" y="21"/>
                  <a:pt x="25" y="16"/>
                  <a:pt x="26" y="14"/>
                </a:cubicBezTo>
                <a:cubicBezTo>
                  <a:pt x="29" y="10"/>
                  <a:pt x="33" y="7"/>
                  <a:pt x="33" y="7"/>
                </a:cubicBezTo>
                <a:cubicBezTo>
                  <a:pt x="33" y="7"/>
                  <a:pt x="36" y="3"/>
                  <a:pt x="39" y="3"/>
                </a:cubicBezTo>
                <a:cubicBezTo>
                  <a:pt x="48" y="3"/>
                  <a:pt x="67" y="8"/>
                  <a:pt x="67" y="8"/>
                </a:cubicBezTo>
                <a:cubicBezTo>
                  <a:pt x="67" y="8"/>
                  <a:pt x="71" y="9"/>
                  <a:pt x="75" y="9"/>
                </a:cubicBezTo>
              </a:path>
            </a:pathLst>
          </a:custGeom>
          <a:solidFill>
            <a:schemeClr val="tx1">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698500" y="1448633"/>
            <a:ext cx="8220075"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flipH="1">
            <a:off x="0" y="0"/>
            <a:ext cx="111125" cy="6858000"/>
          </a:xfrm>
          <a:prstGeom prst="rect">
            <a:avLst/>
          </a:prstGeom>
          <a:solidFill>
            <a:srgbClr val="83C9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IE">
              <a:solidFill>
                <a:srgbClr val="FFFFFF"/>
              </a:solidFill>
              <a:ea typeface="Geneva" pitchFamily="-106" charset="-128"/>
            </a:endParaRPr>
          </a:p>
        </p:txBody>
      </p:sp>
      <p:pic>
        <p:nvPicPr>
          <p:cNvPr id="28677" name="Picture 14" descr="master panda.jpg"/>
          <p:cNvPicPr>
            <a:picLocks noChangeAspect="1"/>
          </p:cNvPicPr>
          <p:nvPr/>
        </p:nvPicPr>
        <p:blipFill>
          <a:blip r:embed="rId3" cstate="screen">
            <a:clrChange>
              <a:clrFrom>
                <a:srgbClr val="F1F1E7"/>
              </a:clrFrom>
              <a:clrTo>
                <a:srgbClr val="F1F1E7">
                  <a:alpha val="0"/>
                </a:srgbClr>
              </a:clrTo>
            </a:clrChange>
          </a:blip>
          <a:srcRect/>
          <a:stretch>
            <a:fillRect/>
          </a:stretch>
        </p:blipFill>
        <p:spPr bwMode="auto">
          <a:xfrm>
            <a:off x="171450" y="114300"/>
            <a:ext cx="527050" cy="836613"/>
          </a:xfrm>
          <a:prstGeom prst="rect">
            <a:avLst/>
          </a:prstGeom>
          <a:noFill/>
          <a:ln w="9525">
            <a:noFill/>
            <a:miter lim="800000"/>
            <a:headEnd/>
            <a:tailEnd/>
          </a:ln>
        </p:spPr>
      </p:pic>
      <p:sp>
        <p:nvSpPr>
          <p:cNvPr id="28678" name="Rectangle 3"/>
          <p:cNvSpPr>
            <a:spLocks noChangeArrowheads="1"/>
          </p:cNvSpPr>
          <p:nvPr/>
        </p:nvSpPr>
        <p:spPr bwMode="auto">
          <a:xfrm>
            <a:off x="673100" y="2476500"/>
            <a:ext cx="8229600" cy="4598988"/>
          </a:xfrm>
          <a:prstGeom prst="rect">
            <a:avLst/>
          </a:prstGeom>
          <a:noFill/>
          <a:ln w="9525">
            <a:noFill/>
            <a:miter lim="800000"/>
            <a:headEnd/>
            <a:tailEnd/>
          </a:ln>
        </p:spPr>
        <p:txBody>
          <a:bodyPr/>
          <a:lstStyle/>
          <a:p>
            <a:pPr marL="342900" indent="-342900" defTabSz="914400" eaLnBrk="0" hangingPunct="0">
              <a:lnSpc>
                <a:spcPct val="70000"/>
              </a:lnSpc>
              <a:spcBef>
                <a:spcPct val="20000"/>
              </a:spcBef>
              <a:buClr>
                <a:srgbClr val="C5DA74"/>
              </a:buClr>
            </a:pPr>
            <a:endParaRPr lang="en-GB">
              <a:cs typeface="Arial" charset="0"/>
            </a:endParaRPr>
          </a:p>
          <a:p>
            <a:pPr marL="342900" indent="-342900" defTabSz="914400" eaLnBrk="0" hangingPunct="0">
              <a:lnSpc>
                <a:spcPct val="70000"/>
              </a:lnSpc>
              <a:spcBef>
                <a:spcPct val="20000"/>
              </a:spcBef>
              <a:buClr>
                <a:srgbClr val="C66005"/>
              </a:buClr>
              <a:buFontTx/>
              <a:buChar char="•"/>
            </a:pPr>
            <a:endParaRPr lang="en-GB">
              <a:cs typeface="Arial" charset="0"/>
            </a:endParaRPr>
          </a:p>
          <a:p>
            <a:pPr marL="342900" indent="-342900" defTabSz="914400" eaLnBrk="0" hangingPunct="0">
              <a:lnSpc>
                <a:spcPct val="70000"/>
              </a:lnSpc>
              <a:spcBef>
                <a:spcPct val="20000"/>
              </a:spcBef>
              <a:buClr>
                <a:srgbClr val="C5DA74"/>
              </a:buClr>
              <a:buFontTx/>
              <a:buChar char="•"/>
            </a:pPr>
            <a:endParaRPr lang="en-GB">
              <a:cs typeface="Arial" charset="0"/>
            </a:endParaRPr>
          </a:p>
          <a:p>
            <a:pPr marL="342900" indent="-342900" defTabSz="914400" eaLnBrk="0" hangingPunct="0">
              <a:lnSpc>
                <a:spcPct val="70000"/>
              </a:lnSpc>
              <a:spcBef>
                <a:spcPct val="20000"/>
              </a:spcBef>
              <a:buClr>
                <a:srgbClr val="C66005"/>
              </a:buClr>
              <a:buFontTx/>
              <a:buChar char="•"/>
            </a:pPr>
            <a:endParaRPr lang="en-GB">
              <a:cs typeface="Arial" charset="0"/>
            </a:endParaRPr>
          </a:p>
          <a:p>
            <a:pPr marL="342900" indent="-342900" defTabSz="914400" eaLnBrk="0" hangingPunct="0">
              <a:lnSpc>
                <a:spcPct val="70000"/>
              </a:lnSpc>
              <a:spcBef>
                <a:spcPct val="20000"/>
              </a:spcBef>
              <a:buClr>
                <a:srgbClr val="C66005"/>
              </a:buClr>
              <a:buFontTx/>
              <a:buChar char="•"/>
            </a:pPr>
            <a:endParaRPr lang="en-GB">
              <a:cs typeface="Arial" charset="0"/>
            </a:endParaRPr>
          </a:p>
        </p:txBody>
      </p:sp>
      <p:pic>
        <p:nvPicPr>
          <p:cNvPr id="28680" name="Picture 9" descr="WWF World Presences June 2005 landscape"/>
          <p:cNvPicPr>
            <a:picLocks noChangeAspect="1" noChangeArrowheads="1"/>
          </p:cNvPicPr>
          <p:nvPr/>
        </p:nvPicPr>
        <p:blipFill>
          <a:blip r:embed="rId4" cstate="screen"/>
          <a:srcRect/>
          <a:stretch>
            <a:fillRect/>
          </a:stretch>
        </p:blipFill>
        <p:spPr bwMode="auto">
          <a:xfrm>
            <a:off x="171450" y="1891494"/>
            <a:ext cx="8902700" cy="4833156"/>
          </a:xfrm>
          <a:prstGeom prst="rect">
            <a:avLst/>
          </a:prstGeom>
          <a:noFill/>
          <a:ln w="9525">
            <a:noFill/>
            <a:miter lim="800000"/>
            <a:headEnd/>
            <a:tailEnd/>
          </a:ln>
        </p:spPr>
      </p:pic>
      <p:sp>
        <p:nvSpPr>
          <p:cNvPr id="10" name="Rectangle 9"/>
          <p:cNvSpPr/>
          <p:nvPr/>
        </p:nvSpPr>
        <p:spPr>
          <a:xfrm>
            <a:off x="801834" y="190746"/>
            <a:ext cx="5684293" cy="1138773"/>
          </a:xfrm>
          <a:prstGeom prst="rect">
            <a:avLst/>
          </a:prstGeom>
        </p:spPr>
        <p:txBody>
          <a:bodyPr wrap="square">
            <a:spAutoFit/>
          </a:bodyPr>
          <a:lstStyle/>
          <a:p>
            <a:r>
              <a:rPr lang="en-IE" sz="2000" b="1" dirty="0" smtClean="0">
                <a:solidFill>
                  <a:srgbClr val="83C937"/>
                </a:solidFill>
              </a:rPr>
              <a:t>“ONE WWF”</a:t>
            </a:r>
          </a:p>
          <a:p>
            <a:pPr defTabSz="914400" eaLnBrk="0" hangingPunct="0"/>
            <a:r>
              <a:rPr lang="en-GB" sz="2400" b="1" dirty="0" smtClean="0"/>
              <a:t>Forte a </a:t>
            </a:r>
            <a:r>
              <a:rPr lang="en-GB" sz="2400" b="1" dirty="0" err="1" smtClean="0"/>
              <a:t>livello</a:t>
            </a:r>
            <a:r>
              <a:rPr lang="en-GB" sz="2400" b="1" dirty="0" smtClean="0"/>
              <a:t> </a:t>
            </a:r>
            <a:r>
              <a:rPr lang="en-GB" sz="2400" b="1" dirty="0" err="1" smtClean="0"/>
              <a:t>globale</a:t>
            </a:r>
            <a:r>
              <a:rPr lang="en-GB" sz="2400" b="1" dirty="0" smtClean="0"/>
              <a:t>, </a:t>
            </a:r>
          </a:p>
          <a:p>
            <a:pPr defTabSz="914400" eaLnBrk="0" hangingPunct="0"/>
            <a:r>
              <a:rPr lang="en-GB" sz="2400" b="1" dirty="0" err="1" smtClean="0"/>
              <a:t>Influente</a:t>
            </a:r>
            <a:r>
              <a:rPr lang="en-GB" sz="2400" b="1" dirty="0" smtClean="0"/>
              <a:t> a </a:t>
            </a:r>
            <a:r>
              <a:rPr lang="en-GB" sz="2400" b="1" dirty="0" err="1" smtClean="0"/>
              <a:t>livello</a:t>
            </a:r>
            <a:r>
              <a:rPr lang="en-GB" sz="2400" b="1" dirty="0" smtClean="0"/>
              <a:t> locale</a:t>
            </a:r>
            <a:endParaRPr lang="en-GB" sz="2400" b="1" dirty="0"/>
          </a:p>
        </p:txBody>
      </p:sp>
      <p:sp>
        <p:nvSpPr>
          <p:cNvPr id="8" name="Segnaposto numero diapositiva 5"/>
          <p:cNvSpPr txBox="1">
            <a:spLocks/>
          </p:cNvSpPr>
          <p:nvPr/>
        </p:nvSpPr>
        <p:spPr>
          <a:xfrm>
            <a:off x="7010409" y="6529348"/>
            <a:ext cx="2133600" cy="365125"/>
          </a:xfrm>
          <a:prstGeom prst="rect">
            <a:avLst/>
          </a:prstGeo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2E5B4E9-7217-471A-81BB-D945E218E382}" type="slidenum">
              <a:rPr kumimoji="0" lang="it-IT" sz="1000" b="0" i="0" u="none" strike="noStrike" kern="1200" cap="none" spc="0" normalizeH="0" baseline="0" noProof="0" smtClean="0">
                <a:ln>
                  <a:noFill/>
                </a:ln>
                <a:solidFill>
                  <a:schemeClr val="tx1"/>
                </a:solidFill>
                <a:effectLst/>
                <a:uLnTx/>
                <a:uFillTx/>
                <a:latin typeface="Arial" pitchFamily="34" charset="0"/>
                <a:ea typeface="Geneva"/>
                <a:cs typeface="Geneva"/>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it-IT" sz="1000" b="0" i="0" u="none" strike="noStrike" kern="1200" cap="none" spc="0" normalizeH="0" baseline="0" noProof="0" dirty="0">
              <a:ln>
                <a:noFill/>
              </a:ln>
              <a:solidFill>
                <a:schemeClr val="tx1"/>
              </a:solidFill>
              <a:effectLst/>
              <a:uLnTx/>
              <a:uFillTx/>
              <a:latin typeface="Arial" pitchFamily="34" charset="0"/>
              <a:ea typeface="Geneva"/>
              <a:cs typeface="Geneva"/>
            </a:endParaRPr>
          </a:p>
        </p:txBody>
      </p:sp>
    </p:spTree>
    <p:extLst>
      <p:ext uri="{BB962C8B-B14F-4D97-AF65-F5344CB8AC3E}">
        <p14:creationId xmlns:p14="http://schemas.microsoft.com/office/powerpoint/2010/main" val="21905244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txBox="1">
            <a:spLocks/>
          </p:cNvSpPr>
          <p:nvPr/>
        </p:nvSpPr>
        <p:spPr bwMode="auto">
          <a:xfrm>
            <a:off x="606425" y="1964090"/>
            <a:ext cx="6239218" cy="517525"/>
          </a:xfrm>
          <a:prstGeom prst="rect">
            <a:avLst/>
          </a:prstGeom>
          <a:noFill/>
          <a:ln w="9525">
            <a:noFill/>
            <a:miter lim="800000"/>
            <a:headEnd/>
            <a:tailEnd/>
          </a:ln>
        </p:spPr>
        <p:txBody>
          <a:bodyPr/>
          <a:lstStyle/>
          <a:p>
            <a:r>
              <a:rPr lang="it-IT" altLang="en-US" sz="2500" dirty="0" smtClean="0">
                <a:solidFill>
                  <a:srgbClr val="8ABE34"/>
                </a:solidFill>
              </a:rPr>
              <a:t>I principi fondanti </a:t>
            </a:r>
          </a:p>
        </p:txBody>
      </p:sp>
      <p:cxnSp>
        <p:nvCxnSpPr>
          <p:cNvPr id="13" name="Straight Connector 12"/>
          <p:cNvCxnSpPr/>
          <p:nvPr/>
        </p:nvCxnSpPr>
        <p:spPr>
          <a:xfrm>
            <a:off x="698500" y="2474913"/>
            <a:ext cx="8128000"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23556" name="Title 1"/>
          <p:cNvSpPr txBox="1">
            <a:spLocks/>
          </p:cNvSpPr>
          <p:nvPr/>
        </p:nvSpPr>
        <p:spPr bwMode="auto">
          <a:xfrm>
            <a:off x="594069" y="2773068"/>
            <a:ext cx="7110044" cy="3657600"/>
          </a:xfrm>
          <a:prstGeom prst="rect">
            <a:avLst/>
          </a:prstGeom>
          <a:noFill/>
          <a:ln w="9525">
            <a:noFill/>
            <a:miter lim="800000"/>
            <a:headEnd/>
            <a:tailEnd/>
          </a:ln>
        </p:spPr>
        <p:txBody>
          <a:bodyPr/>
          <a:lstStyle/>
          <a:p>
            <a:pPr>
              <a:lnSpc>
                <a:spcPts val="3200"/>
              </a:lnSpc>
              <a:buBlip>
                <a:blip r:embed="rId3"/>
              </a:buBlip>
            </a:pPr>
            <a:r>
              <a:rPr lang="it-IT" altLang="en-US" sz="1900" dirty="0" smtClean="0">
                <a:solidFill>
                  <a:srgbClr val="262626"/>
                </a:solidFill>
              </a:rPr>
              <a:t> Coinvolgere le comunità locali rispettando le loro aspirazioni e i loro bisogni.</a:t>
            </a:r>
          </a:p>
          <a:p>
            <a:pPr>
              <a:lnSpc>
                <a:spcPts val="3200"/>
              </a:lnSpc>
              <a:buBlip>
                <a:blip r:embed="rId3"/>
              </a:buBlip>
            </a:pPr>
            <a:r>
              <a:rPr lang="it-IT" altLang="en-US" sz="1900" dirty="0" smtClean="0">
                <a:solidFill>
                  <a:srgbClr val="262626"/>
                </a:solidFill>
              </a:rPr>
              <a:t> Stringere adeguate collaborazioni con altre organizzazioni, istituzioni ambientali e politiche, governi ed opinione pubblica per rafforzare l'efficacia delle azioni.</a:t>
            </a:r>
          </a:p>
          <a:p>
            <a:pPr>
              <a:lnSpc>
                <a:spcPts val="3200"/>
              </a:lnSpc>
              <a:buBlip>
                <a:blip r:embed="rId3"/>
              </a:buBlip>
            </a:pPr>
            <a:r>
              <a:rPr lang="it-IT" altLang="en-US" sz="1900" dirty="0" smtClean="0">
                <a:solidFill>
                  <a:srgbClr val="262626"/>
                </a:solidFill>
              </a:rPr>
              <a:t> Valutare criticamente l'adeguatezza e l'efficacia dei propri sforzi per raggiungere gli obiettivi definiti ed essere un attento amministratore dei fondi.</a:t>
            </a:r>
          </a:p>
          <a:p>
            <a:pPr>
              <a:lnSpc>
                <a:spcPts val="3200"/>
              </a:lnSpc>
            </a:pPr>
            <a:endParaRPr lang="it-IT" altLang="en-US" sz="1900" b="1" dirty="0">
              <a:solidFill>
                <a:srgbClr val="262626"/>
              </a:solidFill>
            </a:endParaRPr>
          </a:p>
        </p:txBody>
      </p:sp>
      <p:sp>
        <p:nvSpPr>
          <p:cNvPr id="19" name="Rectangle 18"/>
          <p:cNvSpPr/>
          <p:nvPr/>
        </p:nvSpPr>
        <p:spPr>
          <a:xfrm flipH="1">
            <a:off x="-7938" y="0"/>
            <a:ext cx="111126" cy="6858000"/>
          </a:xfrm>
          <a:prstGeom prst="rect">
            <a:avLst/>
          </a:prstGeom>
          <a:solidFill>
            <a:srgbClr val="8ABE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cxnSp>
        <p:nvCxnSpPr>
          <p:cNvPr id="12" name="Straight Connector 11"/>
          <p:cNvCxnSpPr/>
          <p:nvPr/>
        </p:nvCxnSpPr>
        <p:spPr>
          <a:xfrm>
            <a:off x="441325" y="6513385"/>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pic>
        <p:nvPicPr>
          <p:cNvPr id="23559" name="Picture 14" descr="master panda.jpg"/>
          <p:cNvPicPr>
            <a:picLocks noChangeAspect="1"/>
          </p:cNvPicPr>
          <p:nvPr/>
        </p:nvPicPr>
        <p:blipFill>
          <a:blip r:embed="rId4" cstate="screen">
            <a:clrChange>
              <a:clrFrom>
                <a:srgbClr val="F1F1E7"/>
              </a:clrFrom>
              <a:clrTo>
                <a:srgbClr val="F1F1E7">
                  <a:alpha val="0"/>
                </a:srgbClr>
              </a:clrTo>
            </a:clrChange>
          </a:blip>
          <a:srcRect/>
          <a:stretch>
            <a:fillRect/>
          </a:stretch>
        </p:blipFill>
        <p:spPr bwMode="auto">
          <a:xfrm>
            <a:off x="171450" y="114300"/>
            <a:ext cx="527050" cy="836613"/>
          </a:xfrm>
          <a:prstGeom prst="rect">
            <a:avLst/>
          </a:prstGeom>
          <a:noFill/>
          <a:ln w="9525">
            <a:noFill/>
            <a:miter lim="800000"/>
            <a:headEnd/>
            <a:tailEnd/>
          </a:ln>
        </p:spPr>
      </p:pic>
      <p:sp>
        <p:nvSpPr>
          <p:cNvPr id="23560" name="Title 1"/>
          <p:cNvSpPr txBox="1">
            <a:spLocks/>
          </p:cNvSpPr>
          <p:nvPr/>
        </p:nvSpPr>
        <p:spPr bwMode="auto">
          <a:xfrm>
            <a:off x="4906963" y="158319"/>
            <a:ext cx="3995737" cy="693738"/>
          </a:xfrm>
          <a:prstGeom prst="rect">
            <a:avLst/>
          </a:prstGeom>
          <a:noFill/>
          <a:ln w="9525">
            <a:noFill/>
            <a:miter lim="800000"/>
            <a:headEnd/>
            <a:tailEnd/>
          </a:ln>
        </p:spPr>
        <p:txBody>
          <a:bodyPr/>
          <a:lstStyle/>
          <a:p>
            <a:pPr algn="r">
              <a:lnSpc>
                <a:spcPct val="90000"/>
              </a:lnSpc>
            </a:pPr>
            <a:r>
              <a:rPr lang="en-GB" altLang="en-US" sz="2800" b="1" dirty="0" smtClean="0"/>
              <a:t>WWF:</a:t>
            </a:r>
          </a:p>
          <a:p>
            <a:pPr algn="r">
              <a:lnSpc>
                <a:spcPct val="90000"/>
              </a:lnSpc>
            </a:pPr>
            <a:r>
              <a:rPr lang="en-GB" altLang="en-US" sz="2400" b="1" dirty="0" err="1" smtClean="0"/>
              <a:t>l’organizzazione</a:t>
            </a:r>
            <a:r>
              <a:rPr lang="en-GB" altLang="en-US" sz="2400" b="1" dirty="0" smtClean="0"/>
              <a:t> </a:t>
            </a:r>
            <a:r>
              <a:rPr lang="en-GB" altLang="en-US" sz="2400" b="1" dirty="0" err="1" smtClean="0"/>
              <a:t>si</a:t>
            </a:r>
            <a:r>
              <a:rPr lang="en-GB" altLang="en-US" sz="2400" b="1" dirty="0" smtClean="0"/>
              <a:t> </a:t>
            </a:r>
            <a:r>
              <a:rPr lang="en-GB" altLang="en-US" sz="2400" b="1" dirty="0" err="1" smtClean="0"/>
              <a:t>presenta</a:t>
            </a:r>
            <a:endParaRPr lang="it-IT" sz="2400" b="1" dirty="0"/>
          </a:p>
        </p:txBody>
      </p:sp>
      <p:sp>
        <p:nvSpPr>
          <p:cNvPr id="9" name="Segnaposto numero diapositiva 5"/>
          <p:cNvSpPr txBox="1">
            <a:spLocks/>
          </p:cNvSpPr>
          <p:nvPr/>
        </p:nvSpPr>
        <p:spPr>
          <a:xfrm>
            <a:off x="7010409" y="6529348"/>
            <a:ext cx="2133600" cy="365125"/>
          </a:xfrm>
          <a:prstGeom prst="rect">
            <a:avLst/>
          </a:prstGeo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2E5B4E9-7217-471A-81BB-D945E218E382}" type="slidenum">
              <a:rPr kumimoji="0" lang="it-IT" sz="1000" b="0" i="0" u="none" strike="noStrike" kern="1200" cap="none" spc="0" normalizeH="0" baseline="0" noProof="0" smtClean="0">
                <a:ln>
                  <a:noFill/>
                </a:ln>
                <a:solidFill>
                  <a:schemeClr val="tx1"/>
                </a:solidFill>
                <a:effectLst/>
                <a:uLnTx/>
                <a:uFillTx/>
                <a:latin typeface="Arial" pitchFamily="34" charset="0"/>
                <a:ea typeface="Geneva"/>
                <a:cs typeface="Geneva"/>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it-IT" sz="1000" b="0" i="0" u="none" strike="noStrike" kern="1200" cap="none" spc="0" normalizeH="0" baseline="0" noProof="0" dirty="0">
              <a:ln>
                <a:noFill/>
              </a:ln>
              <a:solidFill>
                <a:schemeClr val="tx1"/>
              </a:solidFill>
              <a:effectLst/>
              <a:uLnTx/>
              <a:uFillTx/>
              <a:latin typeface="Arial" pitchFamily="34" charset="0"/>
              <a:ea typeface="Geneva"/>
              <a:cs typeface="Geneva"/>
            </a:endParaRPr>
          </a:p>
        </p:txBody>
      </p:sp>
      <p:pic>
        <p:nvPicPr>
          <p:cNvPr id="10" name="Picture 24"/>
          <p:cNvPicPr>
            <a:picLocks noChangeAspect="1"/>
          </p:cNvPicPr>
          <p:nvPr/>
        </p:nvPicPr>
        <p:blipFill rotWithShape="1">
          <a:blip r:embed="rId5" cstate="screen">
            <a:clrChange>
              <a:clrFrom>
                <a:srgbClr val="FCFCFC"/>
              </a:clrFrom>
              <a:clrTo>
                <a:srgbClr val="FCFCFC">
                  <a:alpha val="0"/>
                </a:srgbClr>
              </a:clrTo>
            </a:clrChange>
            <a:extLst>
              <a:ext uri="{28A0092B-C50C-407E-A947-70E740481C1C}">
                <a14:useLocalDpi xmlns:a14="http://schemas.microsoft.com/office/drawing/2010/main" val="0"/>
              </a:ext>
            </a:extLst>
          </a:blip>
          <a:srcRect/>
          <a:stretch/>
        </p:blipFill>
        <p:spPr>
          <a:xfrm>
            <a:off x="7704113" y="3577819"/>
            <a:ext cx="1308677" cy="969308"/>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hlinkClick r:id="rId5" action="ppaction://hlinkfile"/>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052" name="Picture 2">
            <a:hlinkClick r:id="rId5" action="ppaction://hlinkfile" tooltip="SIAMO TUTTI CONNESSI"/>
          </p:cNvPr>
          <p:cNvPicPr>
            <a:picLocks noChangeAspect="1" noChangeArrowheads="1"/>
          </p:cNvPicPr>
          <p:nvPr/>
        </p:nvPicPr>
        <p:blipFill>
          <a:blip r:embed="rId6" cstate="email"/>
          <a:srcRect/>
          <a:stretch>
            <a:fillRect/>
          </a:stretch>
        </p:blipFill>
        <p:spPr bwMode="auto">
          <a:xfrm>
            <a:off x="395536" y="2132856"/>
            <a:ext cx="8370280" cy="4701307"/>
          </a:xfrm>
          <a:prstGeom prst="rect">
            <a:avLst/>
          </a:prstGeom>
          <a:noFill/>
          <a:ln w="9525">
            <a:noFill/>
            <a:miter lim="800000"/>
            <a:headEnd/>
            <a:tailEnd/>
          </a:ln>
        </p:spPr>
      </p:pic>
      <p:sp>
        <p:nvSpPr>
          <p:cNvPr id="5" name="CasellaDiTesto 4"/>
          <p:cNvSpPr txBox="1"/>
          <p:nvPr/>
        </p:nvSpPr>
        <p:spPr>
          <a:xfrm>
            <a:off x="1913243" y="332656"/>
            <a:ext cx="5450452" cy="2800767"/>
          </a:xfrm>
          <a:prstGeom prst="rect">
            <a:avLst/>
          </a:prstGeom>
          <a:noFill/>
        </p:spPr>
        <p:txBody>
          <a:bodyPr wrap="square" rtlCol="0">
            <a:spAutoFit/>
          </a:bodyPr>
          <a:lstStyle/>
          <a:p>
            <a:pPr algn="ctr"/>
            <a:r>
              <a:rPr lang="it-IT" sz="5400" b="1" dirty="0" smtClean="0">
                <a:solidFill>
                  <a:schemeClr val="bg1"/>
                </a:solidFill>
              </a:rPr>
              <a:t>WWF</a:t>
            </a:r>
          </a:p>
          <a:p>
            <a:pPr algn="ctr"/>
            <a:r>
              <a:rPr lang="it-IT" sz="3600" b="1" i="1" dirty="0" smtClean="0">
                <a:solidFill>
                  <a:schemeClr val="bg1"/>
                </a:solidFill>
              </a:rPr>
              <a:t>Siamo tutti connessi</a:t>
            </a:r>
          </a:p>
          <a:p>
            <a:pPr algn="ctr"/>
            <a:endParaRPr lang="it-IT" sz="5400" b="1" dirty="0" smtClean="0">
              <a:solidFill>
                <a:schemeClr val="bg1"/>
              </a:solidFill>
            </a:endParaRPr>
          </a:p>
          <a:p>
            <a:pPr algn="ctr"/>
            <a:endParaRPr lang="it-IT" sz="3200" b="1" i="1" dirty="0">
              <a:solidFill>
                <a:schemeClr val="bg1"/>
              </a:solidFill>
            </a:endParaRPr>
          </a:p>
        </p:txBody>
      </p:sp>
      <p:sp>
        <p:nvSpPr>
          <p:cNvPr id="7" name="Segnaposto numero diapositiva 6"/>
          <p:cNvSpPr>
            <a:spLocks noGrp="1"/>
          </p:cNvSpPr>
          <p:nvPr>
            <p:ph type="sldNum" sz="quarter" idx="12"/>
          </p:nvPr>
        </p:nvSpPr>
        <p:spPr/>
        <p:txBody>
          <a:bodyPr/>
          <a:lstStyle/>
          <a:p>
            <a:pPr>
              <a:defRPr/>
            </a:pPr>
            <a:fld id="{72E5B4E9-7217-471A-81BB-D945E218E382}" type="slidenum">
              <a:rPr lang="it-IT" smtClean="0"/>
              <a:pPr>
                <a:defRPr/>
              </a:pPr>
              <a:t>17</a:t>
            </a:fld>
            <a:endParaRPr lang="it-IT"/>
          </a:p>
        </p:txBody>
      </p:sp>
      <p:sp>
        <p:nvSpPr>
          <p:cNvPr id="8" name="Segnaposto numero diapositiva 5"/>
          <p:cNvSpPr txBox="1">
            <a:spLocks/>
          </p:cNvSpPr>
          <p:nvPr/>
        </p:nvSpPr>
        <p:spPr>
          <a:xfrm>
            <a:off x="7010409" y="6615847"/>
            <a:ext cx="2133600" cy="365125"/>
          </a:xfrm>
          <a:prstGeom prst="rect">
            <a:avLst/>
          </a:prstGeo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2E5B4E9-7217-471A-81BB-D945E218E382}" type="slidenum">
              <a:rPr kumimoji="0" lang="it-IT" sz="1000" b="0" i="0" u="none" strike="noStrike" kern="1200" cap="none" spc="0" normalizeH="0" baseline="0" noProof="0" smtClean="0">
                <a:ln>
                  <a:noFill/>
                </a:ln>
                <a:solidFill>
                  <a:schemeClr val="bg1"/>
                </a:solidFill>
                <a:effectLst/>
                <a:uLnTx/>
                <a:uFillTx/>
                <a:latin typeface="Arial" pitchFamily="34" charset="0"/>
                <a:ea typeface="Geneva"/>
                <a:cs typeface="Geneva"/>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it-IT" sz="1000" b="0" i="0" u="none" strike="noStrike" kern="1200" cap="none" spc="0" normalizeH="0" baseline="0" noProof="0" dirty="0">
              <a:ln>
                <a:noFill/>
              </a:ln>
              <a:solidFill>
                <a:schemeClr val="bg1"/>
              </a:solidFill>
              <a:effectLst/>
              <a:uLnTx/>
              <a:uFillTx/>
              <a:latin typeface="Arial" pitchFamily="34" charset="0"/>
              <a:ea typeface="Geneva"/>
              <a:cs typeface="Geneva"/>
            </a:endParaRPr>
          </a:p>
        </p:txBody>
      </p:sp>
      <p:pic>
        <p:nvPicPr>
          <p:cNvPr id="6" name="siamotutticonnessi.mov">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7" cstate="screen"/>
          <a:stretch>
            <a:fillRect/>
          </a:stretch>
        </p:blipFill>
        <p:spPr>
          <a:xfrm>
            <a:off x="3655539" y="5174163"/>
            <a:ext cx="1808205" cy="135615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fullScrn="1">
              <p:cMediaNode vol="80000">
                <p:cTn id="7" fill="remove"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gnaposto numero diapositiva 5"/>
          <p:cNvSpPr txBox="1">
            <a:spLocks/>
          </p:cNvSpPr>
          <p:nvPr/>
        </p:nvSpPr>
        <p:spPr>
          <a:xfrm>
            <a:off x="7010409" y="6554062"/>
            <a:ext cx="2133600" cy="365125"/>
          </a:xfrm>
          <a:prstGeom prst="rect">
            <a:avLst/>
          </a:prstGeo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2E5B4E9-7217-471A-81BB-D945E218E382}" type="slidenum">
              <a:rPr kumimoji="0" lang="it-IT" sz="1000" b="0" i="0" u="none" strike="noStrike" kern="1200" cap="none" spc="0" normalizeH="0" baseline="0" noProof="0" smtClean="0">
                <a:ln>
                  <a:noFill/>
                </a:ln>
                <a:effectLst/>
                <a:uLnTx/>
                <a:uFillTx/>
                <a:latin typeface="Arial" pitchFamily="34" charset="0"/>
                <a:ea typeface="Geneva"/>
                <a:cs typeface="Geneva"/>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it-IT" sz="1000" b="0" i="0" u="none" strike="noStrike" kern="1200" cap="none" spc="0" normalizeH="0" baseline="0" noProof="0" dirty="0">
              <a:ln>
                <a:noFill/>
              </a:ln>
              <a:effectLst/>
              <a:uLnTx/>
              <a:uFillTx/>
              <a:latin typeface="Arial" pitchFamily="34" charset="0"/>
              <a:ea typeface="Geneva"/>
              <a:cs typeface="Geneva"/>
            </a:endParaRPr>
          </a:p>
        </p:txBody>
      </p:sp>
      <p:sp>
        <p:nvSpPr>
          <p:cNvPr id="11" name="Title 1"/>
          <p:cNvSpPr txBox="1">
            <a:spLocks/>
          </p:cNvSpPr>
          <p:nvPr/>
        </p:nvSpPr>
        <p:spPr bwMode="auto">
          <a:xfrm>
            <a:off x="5438265" y="-2323"/>
            <a:ext cx="3711575" cy="774833"/>
          </a:xfrm>
          <a:prstGeom prst="rect">
            <a:avLst/>
          </a:prstGeom>
          <a:solidFill>
            <a:srgbClr val="8ABE34">
              <a:alpha val="52000"/>
            </a:srgbClr>
          </a:solidFill>
          <a:ln w="9525">
            <a:noFill/>
            <a:miter lim="800000"/>
            <a:headEnd/>
            <a:tailEnd/>
          </a:ln>
        </p:spPr>
        <p:txBody>
          <a:bodyPr/>
          <a:lstStyle/>
          <a:p>
            <a:pPr algn="r">
              <a:lnSpc>
                <a:spcPct val="90000"/>
              </a:lnSpc>
            </a:pPr>
            <a:r>
              <a:rPr lang="en-GB" altLang="en-US" sz="2000" b="1" dirty="0" smtClean="0"/>
              <a:t>E </a:t>
            </a:r>
            <a:r>
              <a:rPr lang="en-GB" altLang="en-US" sz="2000" b="1" dirty="0" err="1" smtClean="0"/>
              <a:t>dopo</a:t>
            </a:r>
            <a:r>
              <a:rPr lang="en-GB" altLang="en-US" sz="2000" b="1" dirty="0" smtClean="0"/>
              <a:t> </a:t>
            </a:r>
            <a:r>
              <a:rPr lang="en-GB" altLang="en-US" sz="2000" b="1" dirty="0" err="1" smtClean="0"/>
              <a:t>più</a:t>
            </a:r>
            <a:r>
              <a:rPr lang="en-GB" altLang="en-US" sz="2000" b="1" dirty="0" smtClean="0"/>
              <a:t> </a:t>
            </a:r>
            <a:r>
              <a:rPr lang="en-GB" altLang="en-US" sz="2000" b="1" dirty="0" err="1" smtClean="0"/>
              <a:t>di</a:t>
            </a:r>
            <a:r>
              <a:rPr lang="en-GB" altLang="en-US" sz="2000" b="1" dirty="0" smtClean="0"/>
              <a:t> 50 </a:t>
            </a:r>
          </a:p>
          <a:p>
            <a:pPr algn="r">
              <a:lnSpc>
                <a:spcPct val="90000"/>
              </a:lnSpc>
            </a:pPr>
            <a:r>
              <a:rPr lang="en-GB" sz="2000" b="1" dirty="0" err="1" smtClean="0"/>
              <a:t>anni</a:t>
            </a:r>
            <a:r>
              <a:rPr lang="en-GB" sz="2000" b="1" dirty="0" smtClean="0"/>
              <a:t> </a:t>
            </a:r>
            <a:r>
              <a:rPr lang="en-GB" sz="2000" b="1" dirty="0" err="1" smtClean="0"/>
              <a:t>di</a:t>
            </a:r>
            <a:r>
              <a:rPr lang="en-GB" sz="2000" b="1" dirty="0" smtClean="0"/>
              <a:t> </a:t>
            </a:r>
            <a:r>
              <a:rPr lang="en-GB" sz="2000" b="1" dirty="0" err="1" smtClean="0"/>
              <a:t>attività</a:t>
            </a:r>
            <a:r>
              <a:rPr lang="en-GB" sz="2000" b="1" dirty="0" smtClean="0"/>
              <a:t> per la </a:t>
            </a:r>
            <a:r>
              <a:rPr lang="en-GB" sz="2000" b="1" dirty="0" err="1" smtClean="0"/>
              <a:t>Natura</a:t>
            </a:r>
            <a:r>
              <a:rPr lang="en-GB" sz="2000" b="1" dirty="0" smtClean="0"/>
              <a:t>? </a:t>
            </a:r>
            <a:endParaRPr lang="it-IT" sz="2000" b="1" dirty="0"/>
          </a:p>
        </p:txBody>
      </p:sp>
      <p:sp>
        <p:nvSpPr>
          <p:cNvPr id="17" name="Title 1"/>
          <p:cNvSpPr txBox="1">
            <a:spLocks/>
          </p:cNvSpPr>
          <p:nvPr/>
        </p:nvSpPr>
        <p:spPr bwMode="auto">
          <a:xfrm>
            <a:off x="779421" y="1049672"/>
            <a:ext cx="8710567" cy="517525"/>
          </a:xfrm>
          <a:prstGeom prst="rect">
            <a:avLst/>
          </a:prstGeom>
          <a:noFill/>
          <a:ln w="9525">
            <a:noFill/>
            <a:miter lim="800000"/>
            <a:headEnd/>
            <a:tailEnd/>
          </a:ln>
        </p:spPr>
        <p:txBody>
          <a:bodyPr/>
          <a:lstStyle/>
          <a:p>
            <a:r>
              <a:rPr lang="it-IT" altLang="en-US" sz="2500" dirty="0" smtClean="0">
                <a:solidFill>
                  <a:srgbClr val="8ABE34"/>
                </a:solidFill>
              </a:rPr>
              <a:t>Molti risultati, qualche esempio del nostro contributo per... </a:t>
            </a:r>
          </a:p>
        </p:txBody>
      </p:sp>
      <p:cxnSp>
        <p:nvCxnSpPr>
          <p:cNvPr id="18" name="Straight Connector 17"/>
          <p:cNvCxnSpPr/>
          <p:nvPr/>
        </p:nvCxnSpPr>
        <p:spPr>
          <a:xfrm>
            <a:off x="784999" y="1535781"/>
            <a:ext cx="8128000"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9" name="Title 1"/>
          <p:cNvSpPr txBox="1">
            <a:spLocks/>
          </p:cNvSpPr>
          <p:nvPr/>
        </p:nvSpPr>
        <p:spPr bwMode="auto">
          <a:xfrm>
            <a:off x="841208" y="1500297"/>
            <a:ext cx="8302792" cy="3657600"/>
          </a:xfrm>
          <a:prstGeom prst="rect">
            <a:avLst/>
          </a:prstGeom>
          <a:noFill/>
          <a:ln w="9525">
            <a:noFill/>
            <a:miter lim="800000"/>
            <a:headEnd/>
            <a:tailEnd/>
          </a:ln>
        </p:spPr>
        <p:txBody>
          <a:bodyPr/>
          <a:lstStyle/>
          <a:p>
            <a:pPr>
              <a:lnSpc>
                <a:spcPts val="3200"/>
              </a:lnSpc>
              <a:buBlip>
                <a:blip r:embed="rId3"/>
              </a:buBlip>
            </a:pPr>
            <a:r>
              <a:rPr lang="it-IT" altLang="en-US" sz="1900" dirty="0" smtClean="0">
                <a:solidFill>
                  <a:srgbClr val="262626"/>
                </a:solidFill>
              </a:rPr>
              <a:t> </a:t>
            </a:r>
            <a:r>
              <a:rPr lang="it-IT" altLang="en-US" sz="1700" dirty="0" smtClean="0">
                <a:solidFill>
                  <a:srgbClr val="262626"/>
                </a:solidFill>
              </a:rPr>
              <a:t>aumento </a:t>
            </a:r>
            <a:r>
              <a:rPr lang="it-IT" altLang="en-US" sz="1700" b="1" dirty="0" smtClean="0">
                <a:solidFill>
                  <a:srgbClr val="262626"/>
                </a:solidFill>
              </a:rPr>
              <a:t>sensibilizzazione</a:t>
            </a:r>
            <a:r>
              <a:rPr lang="it-IT" altLang="en-US" sz="1700" dirty="0" smtClean="0">
                <a:solidFill>
                  <a:srgbClr val="262626"/>
                </a:solidFill>
              </a:rPr>
              <a:t> su problematiche ambientali (es. clima) e biodiversità;</a:t>
            </a:r>
          </a:p>
          <a:p>
            <a:pPr>
              <a:lnSpc>
                <a:spcPts val="3200"/>
              </a:lnSpc>
              <a:buBlip>
                <a:blip r:embed="rId3"/>
              </a:buBlip>
            </a:pPr>
            <a:r>
              <a:rPr lang="it-IT" altLang="en-US" sz="1700" dirty="0">
                <a:solidFill>
                  <a:srgbClr val="262626"/>
                </a:solidFill>
              </a:rPr>
              <a:t> </a:t>
            </a:r>
            <a:r>
              <a:rPr lang="it-IT" altLang="en-US" sz="1700" dirty="0" smtClean="0">
                <a:solidFill>
                  <a:srgbClr val="262626"/>
                </a:solidFill>
              </a:rPr>
              <a:t>costruzione patrimonio di </a:t>
            </a:r>
            <a:r>
              <a:rPr lang="it-IT" altLang="en-US" sz="1700" b="1" dirty="0" smtClean="0">
                <a:solidFill>
                  <a:srgbClr val="262626"/>
                </a:solidFill>
              </a:rPr>
              <a:t>esperienze locali e globali </a:t>
            </a:r>
            <a:r>
              <a:rPr lang="it-IT" altLang="en-US" sz="1700" dirty="0" smtClean="0">
                <a:solidFill>
                  <a:srgbClr val="262626"/>
                </a:solidFill>
              </a:rPr>
              <a:t>e credibilità internazionale (Global </a:t>
            </a:r>
            <a:r>
              <a:rPr lang="it-IT" altLang="en-US" sz="1700" dirty="0" err="1" smtClean="0">
                <a:solidFill>
                  <a:srgbClr val="262626"/>
                </a:solidFill>
              </a:rPr>
              <a:t>Scan</a:t>
            </a:r>
            <a:r>
              <a:rPr lang="it-IT" altLang="en-US" sz="1700" dirty="0" smtClean="0">
                <a:solidFill>
                  <a:srgbClr val="262626"/>
                </a:solidFill>
              </a:rPr>
              <a:t>, 2016);</a:t>
            </a:r>
          </a:p>
          <a:p>
            <a:pPr>
              <a:lnSpc>
                <a:spcPts val="3200"/>
              </a:lnSpc>
              <a:buBlip>
                <a:blip r:embed="rId3"/>
              </a:buBlip>
            </a:pPr>
            <a:r>
              <a:rPr lang="it-IT" altLang="en-US" sz="1700" dirty="0">
                <a:solidFill>
                  <a:srgbClr val="262626"/>
                </a:solidFill>
              </a:rPr>
              <a:t> </a:t>
            </a:r>
            <a:r>
              <a:rPr lang="it-IT" altLang="en-US" sz="1700" b="1" dirty="0" smtClean="0">
                <a:solidFill>
                  <a:srgbClr val="262626"/>
                </a:solidFill>
              </a:rPr>
              <a:t>comprensione</a:t>
            </a:r>
            <a:r>
              <a:rPr lang="it-IT" altLang="en-US" sz="1700" dirty="0" smtClean="0">
                <a:solidFill>
                  <a:srgbClr val="262626"/>
                </a:solidFill>
              </a:rPr>
              <a:t> dei </a:t>
            </a:r>
            <a:r>
              <a:rPr lang="it-IT" altLang="en-US" sz="1700" dirty="0">
                <a:solidFill>
                  <a:srgbClr val="262626"/>
                </a:solidFill>
              </a:rPr>
              <a:t>concetti ecologici (es. rete ecologica, </a:t>
            </a:r>
            <a:r>
              <a:rPr lang="it-IT" altLang="en-US" sz="1700" dirty="0" err="1" smtClean="0">
                <a:solidFill>
                  <a:srgbClr val="262626"/>
                </a:solidFill>
              </a:rPr>
              <a:t>etc</a:t>
            </a:r>
            <a:r>
              <a:rPr lang="it-IT" altLang="en-US" sz="1700" dirty="0" smtClean="0">
                <a:solidFill>
                  <a:srgbClr val="262626"/>
                </a:solidFill>
              </a:rPr>
              <a:t>); </a:t>
            </a:r>
          </a:p>
          <a:p>
            <a:pPr>
              <a:lnSpc>
                <a:spcPts val="3200"/>
              </a:lnSpc>
              <a:buBlip>
                <a:blip r:embed="rId3"/>
              </a:buBlip>
            </a:pPr>
            <a:r>
              <a:rPr lang="it-IT" altLang="en-US" sz="1700" dirty="0">
                <a:solidFill>
                  <a:srgbClr val="262626"/>
                </a:solidFill>
              </a:rPr>
              <a:t> </a:t>
            </a:r>
            <a:r>
              <a:rPr lang="it-IT" altLang="en-US" sz="1700" dirty="0" smtClean="0">
                <a:solidFill>
                  <a:srgbClr val="262626"/>
                </a:solidFill>
              </a:rPr>
              <a:t>contributo sostanziale per l’approvazione delle più importanti </a:t>
            </a:r>
            <a:r>
              <a:rPr lang="it-IT" altLang="en-US" sz="1700" b="1" dirty="0" smtClean="0">
                <a:solidFill>
                  <a:srgbClr val="262626"/>
                </a:solidFill>
              </a:rPr>
              <a:t>convenzioni internazionali </a:t>
            </a:r>
            <a:r>
              <a:rPr lang="it-IT" altLang="en-US" sz="1700" dirty="0" smtClean="0">
                <a:solidFill>
                  <a:srgbClr val="262626"/>
                </a:solidFill>
              </a:rPr>
              <a:t>(biodiversità, clima, sviluppo sostenibile, </a:t>
            </a:r>
            <a:r>
              <a:rPr lang="it-IT" altLang="en-US" sz="1700" dirty="0" err="1" smtClean="0">
                <a:solidFill>
                  <a:srgbClr val="262626"/>
                </a:solidFill>
              </a:rPr>
              <a:t>etc</a:t>
            </a:r>
            <a:r>
              <a:rPr lang="it-IT" altLang="en-US" sz="1700" dirty="0" smtClean="0">
                <a:solidFill>
                  <a:srgbClr val="262626"/>
                </a:solidFill>
              </a:rPr>
              <a:t>)</a:t>
            </a:r>
          </a:p>
          <a:p>
            <a:pPr>
              <a:lnSpc>
                <a:spcPts val="3200"/>
              </a:lnSpc>
              <a:buBlip>
                <a:blip r:embed="rId3"/>
              </a:buBlip>
            </a:pPr>
            <a:r>
              <a:rPr lang="it-IT" altLang="en-US" sz="1700" dirty="0">
                <a:solidFill>
                  <a:srgbClr val="262626"/>
                </a:solidFill>
              </a:rPr>
              <a:t> </a:t>
            </a:r>
            <a:r>
              <a:rPr lang="it-IT" altLang="en-US" sz="1700" dirty="0" err="1" smtClean="0">
                <a:solidFill>
                  <a:srgbClr val="262626"/>
                </a:solidFill>
              </a:rPr>
              <a:t>advocacy</a:t>
            </a:r>
            <a:r>
              <a:rPr lang="it-IT" altLang="en-US" sz="1700" dirty="0" smtClean="0">
                <a:solidFill>
                  <a:srgbClr val="262626"/>
                </a:solidFill>
              </a:rPr>
              <a:t> per 100 milioni di ettari di </a:t>
            </a:r>
            <a:r>
              <a:rPr lang="it-IT" altLang="en-US" sz="1700" b="1" dirty="0" smtClean="0">
                <a:solidFill>
                  <a:srgbClr val="262626"/>
                </a:solidFill>
              </a:rPr>
              <a:t>aree umide </a:t>
            </a:r>
            <a:r>
              <a:rPr lang="it-IT" altLang="en-US" sz="1700" dirty="0" smtClean="0">
                <a:solidFill>
                  <a:srgbClr val="262626"/>
                </a:solidFill>
              </a:rPr>
              <a:t>tutelate; avvio battaglie </a:t>
            </a:r>
            <a:r>
              <a:rPr lang="it-IT" altLang="en-US" sz="1700" dirty="0">
                <a:solidFill>
                  <a:srgbClr val="262626"/>
                </a:solidFill>
              </a:rPr>
              <a:t>per la protezione delle </a:t>
            </a:r>
            <a:r>
              <a:rPr lang="it-IT" altLang="en-US" sz="1700" b="1" dirty="0">
                <a:solidFill>
                  <a:srgbClr val="262626"/>
                </a:solidFill>
              </a:rPr>
              <a:t>foreste tropicali</a:t>
            </a:r>
            <a:r>
              <a:rPr lang="it-IT" altLang="en-US" sz="1700" dirty="0">
                <a:solidFill>
                  <a:srgbClr val="262626"/>
                </a:solidFill>
              </a:rPr>
              <a:t>, a partire da quella amazzonica; per la protezione dell’</a:t>
            </a:r>
            <a:r>
              <a:rPr lang="it-IT" altLang="en-US" sz="1700" b="1" dirty="0">
                <a:solidFill>
                  <a:srgbClr val="262626"/>
                </a:solidFill>
              </a:rPr>
              <a:t>Himalaya</a:t>
            </a:r>
            <a:r>
              <a:rPr lang="it-IT" altLang="en-US" sz="1700" dirty="0">
                <a:solidFill>
                  <a:srgbClr val="262626"/>
                </a:solidFill>
              </a:rPr>
              <a:t>, del </a:t>
            </a:r>
            <a:r>
              <a:rPr lang="it-IT" altLang="en-US" sz="1700" b="1" dirty="0">
                <a:solidFill>
                  <a:srgbClr val="262626"/>
                </a:solidFill>
              </a:rPr>
              <a:t>bacino del Mekong</a:t>
            </a:r>
            <a:r>
              <a:rPr lang="it-IT" altLang="en-US" sz="1700" dirty="0">
                <a:solidFill>
                  <a:srgbClr val="262626"/>
                </a:solidFill>
              </a:rPr>
              <a:t>, delle </a:t>
            </a:r>
            <a:r>
              <a:rPr lang="it-IT" altLang="en-US" sz="1700" b="1" dirty="0">
                <a:solidFill>
                  <a:srgbClr val="262626"/>
                </a:solidFill>
              </a:rPr>
              <a:t>acque internazionali</a:t>
            </a:r>
            <a:r>
              <a:rPr lang="it-IT" altLang="en-US" sz="1700" dirty="0">
                <a:solidFill>
                  <a:srgbClr val="262626"/>
                </a:solidFill>
              </a:rPr>
              <a:t>, </a:t>
            </a:r>
            <a:r>
              <a:rPr lang="it-IT" altLang="en-US" sz="1700" dirty="0" err="1" smtClean="0">
                <a:solidFill>
                  <a:srgbClr val="262626"/>
                </a:solidFill>
              </a:rPr>
              <a:t>etc</a:t>
            </a:r>
            <a:endParaRPr lang="it-IT" altLang="en-US" sz="1700" dirty="0" smtClean="0">
              <a:solidFill>
                <a:srgbClr val="262626"/>
              </a:solidFill>
            </a:endParaRPr>
          </a:p>
          <a:p>
            <a:pPr>
              <a:lnSpc>
                <a:spcPts val="3200"/>
              </a:lnSpc>
              <a:buBlip>
                <a:blip r:embed="rId3"/>
              </a:buBlip>
            </a:pPr>
            <a:r>
              <a:rPr lang="it-IT" altLang="en-US" sz="1700" dirty="0">
                <a:solidFill>
                  <a:srgbClr val="262626"/>
                </a:solidFill>
              </a:rPr>
              <a:t> </a:t>
            </a:r>
            <a:r>
              <a:rPr lang="it-IT" altLang="en-US" sz="1700" dirty="0" smtClean="0">
                <a:solidFill>
                  <a:srgbClr val="262626"/>
                </a:solidFill>
              </a:rPr>
              <a:t>conservazione di specie: es. </a:t>
            </a:r>
            <a:r>
              <a:rPr lang="it-IT" altLang="en-US" sz="1700" b="1" dirty="0" smtClean="0">
                <a:solidFill>
                  <a:srgbClr val="262626"/>
                </a:solidFill>
              </a:rPr>
              <a:t>orsi polari, tartarughe marine, panda, balene, gorilla di montagna</a:t>
            </a:r>
            <a:r>
              <a:rPr lang="it-IT" altLang="en-US" sz="1700" dirty="0" smtClean="0">
                <a:solidFill>
                  <a:srgbClr val="262626"/>
                </a:solidFill>
              </a:rPr>
              <a:t>; contenimento dei </a:t>
            </a:r>
            <a:r>
              <a:rPr lang="it-IT" altLang="en-US" sz="1700" b="1" dirty="0" smtClean="0">
                <a:solidFill>
                  <a:srgbClr val="262626"/>
                </a:solidFill>
              </a:rPr>
              <a:t>crimini di natura</a:t>
            </a:r>
            <a:r>
              <a:rPr lang="it-IT" altLang="en-US" sz="1700" dirty="0" smtClean="0">
                <a:solidFill>
                  <a:srgbClr val="262626"/>
                </a:solidFill>
              </a:rPr>
              <a:t>;</a:t>
            </a:r>
          </a:p>
          <a:p>
            <a:pPr>
              <a:lnSpc>
                <a:spcPts val="3200"/>
              </a:lnSpc>
              <a:buBlip>
                <a:blip r:embed="rId3"/>
              </a:buBlip>
            </a:pPr>
            <a:r>
              <a:rPr lang="it-IT" altLang="en-US" sz="1700" dirty="0">
                <a:solidFill>
                  <a:srgbClr val="262626"/>
                </a:solidFill>
              </a:rPr>
              <a:t> </a:t>
            </a:r>
            <a:r>
              <a:rPr lang="it-IT" altLang="en-US" sz="1700" dirty="0" smtClean="0">
                <a:solidFill>
                  <a:srgbClr val="262626"/>
                </a:solidFill>
              </a:rPr>
              <a:t>promozione dei </a:t>
            </a:r>
            <a:r>
              <a:rPr lang="it-IT" altLang="en-US" sz="1700" b="1" dirty="0" smtClean="0">
                <a:solidFill>
                  <a:srgbClr val="262626"/>
                </a:solidFill>
              </a:rPr>
              <a:t>sistemi di certificazione </a:t>
            </a:r>
            <a:r>
              <a:rPr lang="it-IT" altLang="en-US" sz="1700" dirty="0" smtClean="0">
                <a:solidFill>
                  <a:srgbClr val="262626"/>
                </a:solidFill>
              </a:rPr>
              <a:t>(FSC, MSC, </a:t>
            </a:r>
            <a:r>
              <a:rPr lang="it-IT" altLang="en-US" sz="1700" dirty="0" err="1" smtClean="0">
                <a:solidFill>
                  <a:srgbClr val="262626"/>
                </a:solidFill>
              </a:rPr>
              <a:t>etc</a:t>
            </a:r>
            <a:r>
              <a:rPr lang="it-IT" altLang="en-US" sz="1700" dirty="0" smtClean="0">
                <a:solidFill>
                  <a:srgbClr val="262626"/>
                </a:solidFill>
              </a:rPr>
              <a:t>);</a:t>
            </a:r>
          </a:p>
        </p:txBody>
      </p:sp>
      <p:cxnSp>
        <p:nvCxnSpPr>
          <p:cNvPr id="20" name="Straight Connector 19"/>
          <p:cNvCxnSpPr/>
          <p:nvPr/>
        </p:nvCxnSpPr>
        <p:spPr>
          <a:xfrm>
            <a:off x="441325" y="6513385"/>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pic>
        <p:nvPicPr>
          <p:cNvPr id="10" name="Picture 21"/>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472839" y="2366739"/>
            <a:ext cx="1440160" cy="850089"/>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Текст 4"/>
          <p:cNvSpPr txBox="1">
            <a:spLocks/>
          </p:cNvSpPr>
          <p:nvPr/>
        </p:nvSpPr>
        <p:spPr bwMode="auto">
          <a:xfrm>
            <a:off x="1644650" y="5192713"/>
            <a:ext cx="5872163" cy="828675"/>
          </a:xfrm>
          <a:prstGeom prst="rect">
            <a:avLst/>
          </a:prstGeom>
          <a:noFill/>
          <a:ln w="9525">
            <a:noFill/>
            <a:miter lim="800000"/>
            <a:headEnd/>
            <a:tailEnd/>
          </a:ln>
        </p:spPr>
        <p:txBody>
          <a:bodyPr/>
          <a:lstStyle/>
          <a:p>
            <a:pPr marL="342900" indent="-342900">
              <a:spcBef>
                <a:spcPct val="20000"/>
              </a:spcBef>
            </a:pPr>
            <a:r>
              <a:rPr lang="en-IE" sz="2400">
                <a:solidFill>
                  <a:schemeClr val="bg1"/>
                </a:solidFill>
              </a:rPr>
              <a:t>Graphics</a:t>
            </a:r>
          </a:p>
        </p:txBody>
      </p:sp>
      <p:pic>
        <p:nvPicPr>
          <p:cNvPr id="2" name="Picture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252248"/>
            <a:ext cx="9144000" cy="7110248"/>
          </a:xfrm>
          <a:prstGeom prst="rect">
            <a:avLst/>
          </a:prstGeom>
        </p:spPr>
      </p:pic>
    </p:spTree>
    <p:extLst>
      <p:ext uri="{BB962C8B-B14F-4D97-AF65-F5344CB8AC3E}">
        <p14:creationId xmlns:p14="http://schemas.microsoft.com/office/powerpoint/2010/main" val="17119963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p:cNvSpPr/>
          <p:nvPr/>
        </p:nvSpPr>
        <p:spPr>
          <a:xfrm>
            <a:off x="799243" y="185351"/>
            <a:ext cx="8196476" cy="6474941"/>
          </a:xfrm>
          <a:prstGeom prst="rect">
            <a:avLst/>
          </a:prstGeom>
          <a:solidFill>
            <a:srgbClr val="8ABE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
        <p:nvSpPr>
          <p:cNvPr id="7" name="CasellaDiTesto 6"/>
          <p:cNvSpPr txBox="1"/>
          <p:nvPr/>
        </p:nvSpPr>
        <p:spPr>
          <a:xfrm>
            <a:off x="1228962" y="2477631"/>
            <a:ext cx="7766757" cy="4247317"/>
          </a:xfrm>
          <a:prstGeom prst="rect">
            <a:avLst/>
          </a:prstGeom>
          <a:noFill/>
        </p:spPr>
        <p:txBody>
          <a:bodyPr wrap="square" rtlCol="0">
            <a:spAutoFit/>
          </a:bodyPr>
          <a:lstStyle/>
          <a:p>
            <a:pPr marL="285750" indent="-285750">
              <a:lnSpc>
                <a:spcPct val="150000"/>
              </a:lnSpc>
            </a:pPr>
            <a:r>
              <a:rPr lang="it-IT" sz="2000" dirty="0" smtClean="0">
                <a:latin typeface="+mn-lt"/>
              </a:rPr>
              <a:t>- Oltre </a:t>
            </a:r>
            <a:r>
              <a:rPr lang="it-IT" sz="2000" dirty="0">
                <a:latin typeface="+mn-lt"/>
              </a:rPr>
              <a:t>50 anni, la storia della fondazione del WWF Internazionale, del suo </a:t>
            </a:r>
            <a:r>
              <a:rPr lang="it-IT" sz="2000" dirty="0" smtClean="0">
                <a:latin typeface="+mn-lt"/>
              </a:rPr>
              <a:t>simbolo, della </a:t>
            </a:r>
            <a:r>
              <a:rPr lang="it-IT" sz="2000" dirty="0">
                <a:latin typeface="+mn-lt"/>
              </a:rPr>
              <a:t>sua </a:t>
            </a:r>
            <a:r>
              <a:rPr lang="it-IT" sz="2000" dirty="0" err="1" smtClean="0">
                <a:latin typeface="+mn-lt"/>
              </a:rPr>
              <a:t>mission</a:t>
            </a:r>
            <a:r>
              <a:rPr lang="it-IT" sz="2000" dirty="0" smtClean="0">
                <a:latin typeface="+mn-lt"/>
              </a:rPr>
              <a:t>, dei primi progetti e, in </a:t>
            </a:r>
            <a:r>
              <a:rPr lang="it-IT" sz="2000" dirty="0">
                <a:latin typeface="+mn-lt"/>
              </a:rPr>
              <a:t>velocità, </a:t>
            </a:r>
            <a:r>
              <a:rPr lang="it-IT" sz="2000" dirty="0" smtClean="0">
                <a:latin typeface="+mn-lt"/>
              </a:rPr>
              <a:t>di un’idea </a:t>
            </a:r>
            <a:r>
              <a:rPr lang="it-IT" sz="2000" dirty="0">
                <a:latin typeface="+mn-lt"/>
              </a:rPr>
              <a:t>di natura in evoluzione </a:t>
            </a:r>
            <a:endParaRPr lang="it-IT" sz="2000" dirty="0" smtClean="0">
              <a:latin typeface="+mn-lt"/>
            </a:endParaRPr>
          </a:p>
          <a:p>
            <a:pPr marL="285750" indent="-285750">
              <a:lnSpc>
                <a:spcPct val="150000"/>
              </a:lnSpc>
            </a:pPr>
            <a:r>
              <a:rPr lang="it-IT" sz="2000" dirty="0" smtClean="0">
                <a:latin typeface="+mn-lt"/>
              </a:rPr>
              <a:t>- </a:t>
            </a:r>
            <a:r>
              <a:rPr lang="it-IT" sz="2000" dirty="0">
                <a:latin typeface="+mn-lt"/>
              </a:rPr>
              <a:t>I</a:t>
            </a:r>
            <a:r>
              <a:rPr lang="it-IT" sz="2000" dirty="0" smtClean="0">
                <a:latin typeface="+mn-lt"/>
              </a:rPr>
              <a:t> valori e i principi fondanti</a:t>
            </a:r>
          </a:p>
          <a:p>
            <a:pPr marL="285750" indent="-285750">
              <a:lnSpc>
                <a:spcPct val="150000"/>
              </a:lnSpc>
            </a:pPr>
            <a:r>
              <a:rPr lang="it-IT" sz="2000" dirty="0" smtClean="0">
                <a:latin typeface="+mn-lt"/>
              </a:rPr>
              <a:t>- I risultati </a:t>
            </a:r>
            <a:r>
              <a:rPr lang="it-IT" sz="2000" dirty="0">
                <a:latin typeface="+mn-lt"/>
              </a:rPr>
              <a:t>e lo stato della biodiversità oggi</a:t>
            </a:r>
          </a:p>
          <a:p>
            <a:pPr marL="285750" indent="-285750">
              <a:lnSpc>
                <a:spcPct val="150000"/>
              </a:lnSpc>
            </a:pPr>
            <a:r>
              <a:rPr lang="it-IT" sz="2000" dirty="0" smtClean="0">
                <a:latin typeface="+mn-lt"/>
              </a:rPr>
              <a:t>- La definizione del Programma WWF e le modalità di azione </a:t>
            </a:r>
          </a:p>
          <a:p>
            <a:pPr marL="285750" indent="-285750">
              <a:lnSpc>
                <a:spcPct val="150000"/>
              </a:lnSpc>
            </a:pPr>
            <a:r>
              <a:rPr lang="it-IT" sz="2000" dirty="0" smtClean="0">
                <a:latin typeface="+mn-lt"/>
              </a:rPr>
              <a:t>- Il WWF Italia: storia e attività</a:t>
            </a:r>
          </a:p>
          <a:p>
            <a:pPr marL="285750" indent="-285750">
              <a:lnSpc>
                <a:spcPct val="150000"/>
              </a:lnSpc>
              <a:buFontTx/>
              <a:buChar char="-"/>
            </a:pPr>
            <a:r>
              <a:rPr lang="it-IT" sz="2000" dirty="0" smtClean="0">
                <a:solidFill>
                  <a:schemeClr val="bg1"/>
                </a:solidFill>
                <a:latin typeface="+mn-lt"/>
              </a:rPr>
              <a:t>L’OA  Caserta </a:t>
            </a:r>
            <a:r>
              <a:rPr lang="it-IT" sz="2000" dirty="0" smtClean="0">
                <a:latin typeface="+mn-lt"/>
              </a:rPr>
              <a:t>e i progetti sul territorio</a:t>
            </a:r>
          </a:p>
          <a:p>
            <a:pPr marL="285750" indent="-285750">
              <a:lnSpc>
                <a:spcPct val="150000"/>
              </a:lnSpc>
            </a:pPr>
            <a:r>
              <a:rPr lang="it-IT" sz="2000" dirty="0" smtClean="0">
                <a:latin typeface="+mn-lt"/>
              </a:rPr>
              <a:t>- </a:t>
            </a:r>
            <a:r>
              <a:rPr lang="it-IT" sz="2000" i="1" dirty="0" smtClean="0">
                <a:latin typeface="+mn-lt"/>
              </a:rPr>
              <a:t>Volete partecipare e contribuire?</a:t>
            </a:r>
            <a:endParaRPr lang="it-IT" sz="2000" i="1" dirty="0">
              <a:latin typeface="+mn-lt"/>
            </a:endParaRPr>
          </a:p>
        </p:txBody>
      </p:sp>
      <p:sp>
        <p:nvSpPr>
          <p:cNvPr id="5" name="CasellaDiTesto 4"/>
          <p:cNvSpPr txBox="1"/>
          <p:nvPr/>
        </p:nvSpPr>
        <p:spPr>
          <a:xfrm>
            <a:off x="5795322" y="185351"/>
            <a:ext cx="3200400" cy="1089529"/>
          </a:xfrm>
          <a:prstGeom prst="rect">
            <a:avLst/>
          </a:prstGeom>
          <a:noFill/>
        </p:spPr>
        <p:txBody>
          <a:bodyPr wrap="square" rtlCol="0">
            <a:spAutoFit/>
          </a:bodyPr>
          <a:lstStyle/>
          <a:p>
            <a:pPr algn="r">
              <a:lnSpc>
                <a:spcPct val="90000"/>
              </a:lnSpc>
            </a:pPr>
            <a:r>
              <a:rPr lang="en-GB" altLang="en-US" sz="2400" b="1" dirty="0" smtClean="0"/>
              <a:t>WWF:</a:t>
            </a:r>
          </a:p>
          <a:p>
            <a:pPr algn="r">
              <a:lnSpc>
                <a:spcPct val="90000"/>
              </a:lnSpc>
            </a:pPr>
            <a:r>
              <a:rPr lang="en-GB" altLang="en-US" sz="2400" b="1" dirty="0" err="1" smtClean="0"/>
              <a:t>l’organizzazione</a:t>
            </a:r>
            <a:r>
              <a:rPr lang="en-GB" altLang="en-US" sz="2400" b="1" dirty="0" smtClean="0"/>
              <a:t> </a:t>
            </a:r>
            <a:r>
              <a:rPr lang="en-GB" altLang="en-US" sz="2400" b="1" dirty="0" err="1" smtClean="0"/>
              <a:t>si</a:t>
            </a:r>
            <a:r>
              <a:rPr lang="en-GB" altLang="en-US" sz="2400" b="1" dirty="0" smtClean="0"/>
              <a:t> </a:t>
            </a:r>
            <a:r>
              <a:rPr lang="en-GB" altLang="en-US" sz="2400" b="1" dirty="0" err="1" smtClean="0"/>
              <a:t>presenta</a:t>
            </a:r>
            <a:endParaRPr lang="it-IT" sz="2400" b="1" dirty="0"/>
          </a:p>
        </p:txBody>
      </p:sp>
      <p:cxnSp>
        <p:nvCxnSpPr>
          <p:cNvPr id="8" name="Straight Connector 12"/>
          <p:cNvCxnSpPr/>
          <p:nvPr/>
        </p:nvCxnSpPr>
        <p:spPr>
          <a:xfrm>
            <a:off x="1320800" y="2500408"/>
            <a:ext cx="7467600"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9" name="Title 1"/>
          <p:cNvSpPr txBox="1">
            <a:spLocks/>
          </p:cNvSpPr>
          <p:nvPr/>
        </p:nvSpPr>
        <p:spPr bwMode="auto">
          <a:xfrm>
            <a:off x="1184275" y="1161214"/>
            <a:ext cx="6010275" cy="1470025"/>
          </a:xfrm>
          <a:prstGeom prst="rect">
            <a:avLst/>
          </a:prstGeom>
          <a:noFill/>
          <a:ln w="9525">
            <a:noFill/>
            <a:miter lim="800000"/>
            <a:headEnd/>
            <a:tailEnd/>
          </a:ln>
        </p:spPr>
        <p:txBody>
          <a:bodyPr anchor="ctr"/>
          <a:lstStyle/>
          <a:p>
            <a:r>
              <a:rPr lang="it-IT" altLang="en-US" dirty="0" smtClean="0">
                <a:solidFill>
                  <a:srgbClr val="F3F2E9"/>
                </a:solidFill>
              </a:rPr>
              <a:t>WWF: una storia, </a:t>
            </a:r>
          </a:p>
          <a:p>
            <a:r>
              <a:rPr lang="it-IT" altLang="en-US" dirty="0" smtClean="0">
                <a:solidFill>
                  <a:srgbClr val="F3F2E9"/>
                </a:solidFill>
              </a:rPr>
              <a:t>più racconti, un futuro comune</a:t>
            </a:r>
          </a:p>
        </p:txBody>
      </p:sp>
      <p:sp>
        <p:nvSpPr>
          <p:cNvPr id="10" name="Segnaposto numero diapositiva 9"/>
          <p:cNvSpPr>
            <a:spLocks noGrp="1"/>
          </p:cNvSpPr>
          <p:nvPr>
            <p:ph type="sldNum" sz="quarter" idx="12"/>
          </p:nvPr>
        </p:nvSpPr>
        <p:spPr>
          <a:xfrm>
            <a:off x="7127589" y="6615847"/>
            <a:ext cx="2010027" cy="365125"/>
          </a:xfrm>
        </p:spPr>
        <p:txBody>
          <a:bodyPr/>
          <a:lstStyle/>
          <a:p>
            <a:pPr algn="r">
              <a:defRPr/>
            </a:pPr>
            <a:fld id="{72E5B4E9-7217-471A-81BB-D945E218E382}" type="slidenum">
              <a:rPr lang="it-IT" sz="1000" smtClean="0"/>
              <a:pPr algn="r">
                <a:defRPr/>
              </a:pPr>
              <a:t>2</a:t>
            </a:fld>
            <a:endParaRPr lang="it-IT" sz="10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Content Placeholder 3"/>
          <p:cNvPicPr>
            <a:picLocks noGrp="1" noChangeAspect="1"/>
          </p:cNvPicPr>
          <p:nvPr>
            <p:ph sz="quarter" idx="13"/>
          </p:nvPr>
        </p:nvPicPr>
        <p:blipFill>
          <a:blip r:embed="rId3" cstate="screen"/>
          <a:srcRect/>
          <a:stretch>
            <a:fillRect/>
          </a:stretch>
        </p:blipFill>
        <p:spPr bwMode="auto">
          <a:xfrm>
            <a:off x="868029" y="1196752"/>
            <a:ext cx="6681936" cy="3917805"/>
          </a:xfrm>
          <a:noFill/>
          <a:ln>
            <a:miter lim="800000"/>
            <a:headEnd/>
            <a:tailEnd/>
          </a:ln>
        </p:spPr>
      </p:pic>
      <p:sp>
        <p:nvSpPr>
          <p:cNvPr id="17410" name="Title 1"/>
          <p:cNvSpPr>
            <a:spLocks noGrp="1"/>
          </p:cNvSpPr>
          <p:nvPr>
            <p:ph type="title"/>
          </p:nvPr>
        </p:nvSpPr>
        <p:spPr>
          <a:xfrm>
            <a:off x="3661153" y="175581"/>
            <a:ext cx="5758249" cy="565014"/>
          </a:xfrm>
        </p:spPr>
        <p:txBody>
          <a:bodyPr/>
          <a:lstStyle/>
          <a:p>
            <a:r>
              <a:rPr lang="fr-CH" sz="2000" b="1" dirty="0" smtClean="0">
                <a:solidFill>
                  <a:srgbClr val="83C937"/>
                </a:solidFill>
                <a:latin typeface="Arial" charset="0"/>
                <a:cs typeface="Arial" charset="0"/>
              </a:rPr>
              <a:t>Lo </a:t>
            </a:r>
            <a:r>
              <a:rPr lang="fr-CH" sz="2000" b="1" dirty="0" err="1" smtClean="0">
                <a:solidFill>
                  <a:srgbClr val="83C937"/>
                </a:solidFill>
                <a:latin typeface="Arial" charset="0"/>
                <a:cs typeface="Arial" charset="0"/>
              </a:rPr>
              <a:t>stato</a:t>
            </a:r>
            <a:r>
              <a:rPr lang="fr-CH" sz="2000" b="1" dirty="0" smtClean="0">
                <a:solidFill>
                  <a:srgbClr val="83C937"/>
                </a:solidFill>
                <a:latin typeface="Arial" charset="0"/>
                <a:cs typeface="Arial" charset="0"/>
              </a:rPr>
              <a:t> </a:t>
            </a:r>
            <a:r>
              <a:rPr lang="fr-CH" sz="2000" b="1" dirty="0" err="1" smtClean="0">
                <a:solidFill>
                  <a:srgbClr val="83C937"/>
                </a:solidFill>
                <a:latin typeface="Arial" charset="0"/>
                <a:cs typeface="Arial" charset="0"/>
              </a:rPr>
              <a:t>della</a:t>
            </a:r>
            <a:r>
              <a:rPr lang="fr-CH" sz="2000" b="1" dirty="0" smtClean="0">
                <a:solidFill>
                  <a:srgbClr val="83C937"/>
                </a:solidFill>
                <a:latin typeface="Arial" charset="0"/>
                <a:cs typeface="Arial" charset="0"/>
              </a:rPr>
              <a:t> </a:t>
            </a:r>
            <a:r>
              <a:rPr lang="fr-CH" sz="2000" b="1" dirty="0" err="1" smtClean="0">
                <a:solidFill>
                  <a:srgbClr val="83C937"/>
                </a:solidFill>
                <a:latin typeface="Arial" charset="0"/>
                <a:cs typeface="Arial" charset="0"/>
              </a:rPr>
              <a:t>biodiversità</a:t>
            </a:r>
            <a:r>
              <a:rPr lang="fr-CH" sz="2000" b="1" dirty="0" smtClean="0">
                <a:solidFill>
                  <a:srgbClr val="83C937"/>
                </a:solidFill>
                <a:latin typeface="Arial" charset="0"/>
                <a:cs typeface="Arial" charset="0"/>
              </a:rPr>
              <a:t> </a:t>
            </a:r>
            <a:r>
              <a:rPr lang="fr-CH" sz="2000" b="1" dirty="0" err="1" smtClean="0">
                <a:solidFill>
                  <a:srgbClr val="83C937"/>
                </a:solidFill>
                <a:latin typeface="Arial" charset="0"/>
                <a:cs typeface="Arial" charset="0"/>
              </a:rPr>
              <a:t>oggi</a:t>
            </a:r>
            <a:endParaRPr sz="2000" b="1" dirty="0" smtClean="0">
              <a:solidFill>
                <a:srgbClr val="83C937"/>
              </a:solidFill>
              <a:latin typeface="Arial" charset="0"/>
              <a:cs typeface="Arial" charset="0"/>
            </a:endParaRPr>
          </a:p>
        </p:txBody>
      </p:sp>
      <p:sp>
        <p:nvSpPr>
          <p:cNvPr id="17413" name="Text Placeholder 4"/>
          <p:cNvSpPr>
            <a:spLocks noGrp="1"/>
          </p:cNvSpPr>
          <p:nvPr>
            <p:ph type="body" sz="quarter" idx="4294967295"/>
          </p:nvPr>
        </p:nvSpPr>
        <p:spPr bwMode="auto">
          <a:xfrm>
            <a:off x="2537520" y="2017476"/>
            <a:ext cx="4795837" cy="460375"/>
          </a:xfrm>
          <a:prstGeom prst="rect">
            <a:avLst/>
          </a:prstGeom>
          <a:noFill/>
          <a:ln>
            <a:miter lim="800000"/>
            <a:headEnd/>
            <a:tailEnd/>
          </a:ln>
        </p:spPr>
        <p:txBody>
          <a:bodyPr/>
          <a:lstStyle/>
          <a:p>
            <a:pPr marL="0" indent="0">
              <a:buFont typeface="Arial" charset="0"/>
              <a:buNone/>
            </a:pPr>
            <a:r>
              <a:rPr lang="fr-CH" sz="1600" b="1" dirty="0" smtClean="0"/>
              <a:t>Il « Global Living </a:t>
            </a:r>
            <a:r>
              <a:rPr lang="fr-CH" sz="1600" b="1" dirty="0" err="1" smtClean="0"/>
              <a:t>Planet</a:t>
            </a:r>
            <a:r>
              <a:rPr lang="fr-CH" sz="1600" b="1" dirty="0" smtClean="0"/>
              <a:t> Index » </a:t>
            </a:r>
            <a:r>
              <a:rPr lang="fr-CH" sz="1600" b="1" dirty="0" err="1" smtClean="0"/>
              <a:t>mostra</a:t>
            </a:r>
            <a:r>
              <a:rPr lang="fr-CH" sz="1600" b="1" dirty="0" smtClean="0"/>
              <a:t> un </a:t>
            </a:r>
            <a:r>
              <a:rPr lang="fr-CH" sz="1600" b="1" dirty="0" err="1" smtClean="0"/>
              <a:t>declino</a:t>
            </a:r>
            <a:r>
              <a:rPr lang="fr-CH" sz="1600" b="1" dirty="0" smtClean="0"/>
              <a:t> </a:t>
            </a:r>
            <a:r>
              <a:rPr lang="fr-CH" sz="1600" b="1" dirty="0" err="1" smtClean="0"/>
              <a:t>del</a:t>
            </a:r>
            <a:r>
              <a:rPr lang="fr-CH" sz="1600" b="1" dirty="0" smtClean="0"/>
              <a:t> 58% </a:t>
            </a:r>
            <a:r>
              <a:rPr lang="fr-CH" sz="1600" b="1" dirty="0" err="1" smtClean="0"/>
              <a:t>tra</a:t>
            </a:r>
            <a:r>
              <a:rPr lang="fr-CH" sz="1600" b="1" dirty="0" smtClean="0"/>
              <a:t> il 1970 e il 2012</a:t>
            </a:r>
            <a:endParaRPr lang="en-GB" sz="1600" b="1" dirty="0" smtClean="0"/>
          </a:p>
        </p:txBody>
      </p:sp>
      <p:sp>
        <p:nvSpPr>
          <p:cNvPr id="8" name="Text Placeholder 4"/>
          <p:cNvSpPr>
            <a:spLocks noGrp="1"/>
          </p:cNvSpPr>
          <p:nvPr>
            <p:ph type="body" sz="quarter" idx="4294967295"/>
          </p:nvPr>
        </p:nvSpPr>
        <p:spPr bwMode="auto">
          <a:xfrm>
            <a:off x="1127855" y="5723066"/>
            <a:ext cx="3804186" cy="628308"/>
          </a:xfrm>
          <a:prstGeom prst="rect">
            <a:avLst/>
          </a:prstGeom>
          <a:solidFill>
            <a:srgbClr val="83C937"/>
          </a:solidFill>
          <a:ln>
            <a:miter lim="800000"/>
            <a:headEnd/>
            <a:tailEnd/>
          </a:ln>
        </p:spPr>
        <p:txBody>
          <a:bodyPr/>
          <a:lstStyle/>
          <a:p>
            <a:pPr marL="0" algn="just">
              <a:buNone/>
            </a:pPr>
            <a:r>
              <a:rPr lang="en-US" sz="1600" b="1" dirty="0" smtClean="0"/>
              <a:t>Le </a:t>
            </a:r>
            <a:r>
              <a:rPr lang="en-US" sz="1600" b="1" dirty="0" err="1" smtClean="0"/>
              <a:t>foreste</a:t>
            </a:r>
            <a:r>
              <a:rPr lang="en-US" sz="1600" b="1" dirty="0" smtClean="0"/>
              <a:t> </a:t>
            </a:r>
            <a:r>
              <a:rPr lang="en-US" sz="1600" b="1" dirty="0" err="1" smtClean="0"/>
              <a:t>tropicali</a:t>
            </a:r>
            <a:r>
              <a:rPr lang="en-US" sz="1600" b="1" dirty="0" smtClean="0"/>
              <a:t> </a:t>
            </a:r>
            <a:r>
              <a:rPr lang="en-US" sz="1600" b="1" dirty="0" err="1" smtClean="0"/>
              <a:t>hanno</a:t>
            </a:r>
            <a:r>
              <a:rPr lang="en-US" sz="1600" b="1" dirty="0" smtClean="0"/>
              <a:t> </a:t>
            </a:r>
            <a:r>
              <a:rPr lang="en-US" sz="1600" b="1" dirty="0" err="1" smtClean="0"/>
              <a:t>subito</a:t>
            </a:r>
            <a:r>
              <a:rPr lang="en-US" sz="1600" b="1" dirty="0" smtClean="0"/>
              <a:t> un </a:t>
            </a:r>
            <a:r>
              <a:rPr lang="en-US" sz="1600" b="1" dirty="0" err="1" smtClean="0"/>
              <a:t>declino</a:t>
            </a:r>
            <a:r>
              <a:rPr lang="en-US" sz="1600" b="1" dirty="0" smtClean="0"/>
              <a:t> del 41% </a:t>
            </a:r>
            <a:r>
              <a:rPr lang="en-US" sz="1600" b="1" dirty="0" err="1" smtClean="0"/>
              <a:t>dal</a:t>
            </a:r>
            <a:r>
              <a:rPr lang="en-US" sz="1600" b="1" dirty="0" smtClean="0"/>
              <a:t> 1970 al 2009</a:t>
            </a:r>
            <a:endParaRPr lang="it-IT" sz="1600" b="1" dirty="0"/>
          </a:p>
        </p:txBody>
      </p:sp>
      <p:sp>
        <p:nvSpPr>
          <p:cNvPr id="9" name="Segnaposto numero diapositiva 5"/>
          <p:cNvSpPr txBox="1">
            <a:spLocks/>
          </p:cNvSpPr>
          <p:nvPr/>
        </p:nvSpPr>
        <p:spPr>
          <a:xfrm>
            <a:off x="7010409" y="6554062"/>
            <a:ext cx="2133600" cy="365125"/>
          </a:xfrm>
          <a:prstGeom prst="rect">
            <a:avLst/>
          </a:prstGeo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2E5B4E9-7217-471A-81BB-D945E218E382}" type="slidenum">
              <a:rPr kumimoji="0" lang="it-IT" sz="1000" b="0" i="0" u="none" strike="noStrike" kern="1200" cap="none" spc="0" normalizeH="0" baseline="0" noProof="0" smtClean="0">
                <a:ln>
                  <a:noFill/>
                </a:ln>
                <a:effectLst/>
                <a:uLnTx/>
                <a:uFillTx/>
                <a:latin typeface="Arial" pitchFamily="34" charset="0"/>
                <a:ea typeface="Geneva"/>
                <a:cs typeface="Geneva"/>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it-IT" sz="1000" b="0" i="0" u="none" strike="noStrike" kern="1200" cap="none" spc="0" normalizeH="0" baseline="0" noProof="0" dirty="0">
              <a:ln>
                <a:noFill/>
              </a:ln>
              <a:effectLst/>
              <a:uLnTx/>
              <a:uFillTx/>
              <a:latin typeface="Arial" pitchFamily="34" charset="0"/>
              <a:ea typeface="Geneva"/>
              <a:cs typeface="Geneva"/>
            </a:endParaRPr>
          </a:p>
        </p:txBody>
      </p:sp>
      <p:pic>
        <p:nvPicPr>
          <p:cNvPr id="10" name="Picture 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500979" y="1844303"/>
            <a:ext cx="1496138" cy="1973936"/>
          </a:xfrm>
          <a:prstGeom prst="rect">
            <a:avLst/>
          </a:prstGeom>
        </p:spPr>
      </p:pic>
      <p:sp>
        <p:nvSpPr>
          <p:cNvPr id="12" name="CasellaDiTesto 11"/>
          <p:cNvSpPr txBox="1"/>
          <p:nvPr/>
        </p:nvSpPr>
        <p:spPr>
          <a:xfrm>
            <a:off x="1777377" y="458088"/>
            <a:ext cx="2394521" cy="738664"/>
          </a:xfrm>
          <a:prstGeom prst="rect">
            <a:avLst/>
          </a:prstGeom>
          <a:noFill/>
        </p:spPr>
        <p:txBody>
          <a:bodyPr wrap="square" rtlCol="0">
            <a:spAutoFit/>
          </a:bodyPr>
          <a:lstStyle/>
          <a:p>
            <a:r>
              <a:rPr lang="it-IT" sz="1400" b="1" dirty="0" smtClean="0"/>
              <a:t>Legenda</a:t>
            </a:r>
          </a:p>
          <a:p>
            <a:endParaRPr lang="it-IT" sz="1400" b="1" dirty="0" smtClean="0"/>
          </a:p>
          <a:p>
            <a:endParaRPr lang="it-IT" sz="1400" dirty="0"/>
          </a:p>
        </p:txBody>
      </p:sp>
      <p:pic>
        <p:nvPicPr>
          <p:cNvPr id="13" name="Picture 4"/>
          <p:cNvPicPr>
            <a:picLocks noChangeAspect="1"/>
          </p:cNvPicPr>
          <p:nvPr/>
        </p:nvPicPr>
        <p:blipFill>
          <a:blip r:embed="rId5" cstate="screen"/>
          <a:srcRect/>
          <a:stretch>
            <a:fillRect/>
          </a:stretch>
        </p:blipFill>
        <p:spPr bwMode="auto">
          <a:xfrm flipV="1">
            <a:off x="1828800" y="771968"/>
            <a:ext cx="377085" cy="283189"/>
          </a:xfrm>
          <a:prstGeom prst="rect">
            <a:avLst/>
          </a:prstGeom>
          <a:noFill/>
          <a:ln w="9525">
            <a:noFill/>
            <a:miter lim="800000"/>
            <a:headEnd/>
            <a:tailEnd/>
          </a:ln>
        </p:spPr>
      </p:pic>
      <p:sp>
        <p:nvSpPr>
          <p:cNvPr id="14" name="CasellaDiTesto 13"/>
          <p:cNvSpPr txBox="1"/>
          <p:nvPr/>
        </p:nvSpPr>
        <p:spPr>
          <a:xfrm>
            <a:off x="2205885" y="771968"/>
            <a:ext cx="1854800" cy="461665"/>
          </a:xfrm>
          <a:prstGeom prst="rect">
            <a:avLst/>
          </a:prstGeom>
          <a:noFill/>
        </p:spPr>
        <p:txBody>
          <a:bodyPr wrap="square" rtlCol="0">
            <a:spAutoFit/>
          </a:bodyPr>
          <a:lstStyle/>
          <a:p>
            <a:r>
              <a:rPr lang="it-IT" sz="1200" dirty="0" smtClean="0"/>
              <a:t>Andamento dell’Indice Globale Biodiversità</a:t>
            </a:r>
            <a:endParaRPr lang="it-IT" sz="1200" dirty="0"/>
          </a:p>
        </p:txBody>
      </p:sp>
      <p:pic>
        <p:nvPicPr>
          <p:cNvPr id="15" name="Picture 4"/>
          <p:cNvPicPr>
            <a:picLocks noChangeAspect="1"/>
          </p:cNvPicPr>
          <p:nvPr/>
        </p:nvPicPr>
        <p:blipFill>
          <a:blip r:embed="rId6" cstate="screen"/>
          <a:srcRect/>
          <a:stretch>
            <a:fillRect/>
          </a:stretch>
        </p:blipFill>
        <p:spPr bwMode="auto">
          <a:xfrm>
            <a:off x="1828800" y="1233633"/>
            <a:ext cx="401823" cy="173174"/>
          </a:xfrm>
          <a:prstGeom prst="rect">
            <a:avLst/>
          </a:prstGeom>
          <a:noFill/>
          <a:ln w="9525">
            <a:noFill/>
            <a:miter lim="800000"/>
            <a:headEnd/>
            <a:tailEnd/>
          </a:ln>
        </p:spPr>
      </p:pic>
      <p:sp>
        <p:nvSpPr>
          <p:cNvPr id="16" name="CasellaDiTesto 15"/>
          <p:cNvSpPr txBox="1"/>
          <p:nvPr/>
        </p:nvSpPr>
        <p:spPr>
          <a:xfrm>
            <a:off x="2247072" y="1171848"/>
            <a:ext cx="1854800" cy="276999"/>
          </a:xfrm>
          <a:prstGeom prst="rect">
            <a:avLst/>
          </a:prstGeom>
          <a:noFill/>
        </p:spPr>
        <p:txBody>
          <a:bodyPr wrap="square" rtlCol="0">
            <a:spAutoFit/>
          </a:bodyPr>
          <a:lstStyle/>
          <a:p>
            <a:r>
              <a:rPr lang="it-IT" sz="1200" dirty="0" smtClean="0"/>
              <a:t>Limiti di confidenza</a:t>
            </a:r>
            <a:endParaRPr lang="it-IT" sz="1200" dirty="0"/>
          </a:p>
        </p:txBody>
      </p:sp>
      <p:pic>
        <p:nvPicPr>
          <p:cNvPr id="17" name="Picture 2" descr="D:\Users\mlambertini\Desktop\109APPLE\IMG_9480.JPG"/>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a:stretch/>
        </p:blipFill>
        <p:spPr bwMode="auto">
          <a:xfrm>
            <a:off x="7602820" y="4414570"/>
            <a:ext cx="1377580" cy="2139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57590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92732" y="647544"/>
            <a:ext cx="8338360" cy="1949450"/>
          </a:xfrm>
        </p:spPr>
        <p:txBody>
          <a:bodyPr rtlCol="0">
            <a:normAutofit fontScale="90000"/>
          </a:bodyPr>
          <a:lstStyle/>
          <a:p>
            <a:pPr defTabSz="912813" fontAlgn="auto">
              <a:spcAft>
                <a:spcPts val="0"/>
              </a:spcAft>
              <a:defRPr/>
            </a:pPr>
            <a:r>
              <a:rPr lang="en-IE" sz="3100" dirty="0" err="1" smtClean="0">
                <a:solidFill>
                  <a:srgbClr val="83C937"/>
                </a:solidFill>
              </a:rPr>
              <a:t>Consumiamo</a:t>
            </a:r>
            <a:r>
              <a:rPr lang="en-IE" sz="3100" dirty="0" smtClean="0">
                <a:solidFill>
                  <a:srgbClr val="83C937"/>
                </a:solidFill>
              </a:rPr>
              <a:t> le </a:t>
            </a:r>
            <a:r>
              <a:rPr lang="en-IE" sz="3100" dirty="0" err="1" smtClean="0">
                <a:solidFill>
                  <a:srgbClr val="83C937"/>
                </a:solidFill>
              </a:rPr>
              <a:t>risorse</a:t>
            </a:r>
            <a:r>
              <a:rPr lang="en-IE" sz="3100" dirty="0" smtClean="0">
                <a:solidFill>
                  <a:srgbClr val="83C937"/>
                </a:solidFill>
              </a:rPr>
              <a:t> </a:t>
            </a:r>
            <a:r>
              <a:rPr lang="en-IE" sz="3100" dirty="0" err="1" smtClean="0">
                <a:solidFill>
                  <a:srgbClr val="83C937"/>
                </a:solidFill>
              </a:rPr>
              <a:t>naturali</a:t>
            </a:r>
            <a:r>
              <a:rPr lang="en-IE" sz="3100" dirty="0" smtClean="0">
                <a:solidFill>
                  <a:srgbClr val="83C937"/>
                </a:solidFill>
              </a:rPr>
              <a:t> di 1,5 </a:t>
            </a:r>
            <a:r>
              <a:rPr lang="en-IE" sz="3100" dirty="0" err="1">
                <a:solidFill>
                  <a:srgbClr val="83C937"/>
                </a:solidFill>
              </a:rPr>
              <a:t>p</a:t>
            </a:r>
            <a:r>
              <a:rPr lang="en-IE" sz="3100" dirty="0" err="1" smtClean="0">
                <a:solidFill>
                  <a:srgbClr val="83C937"/>
                </a:solidFill>
              </a:rPr>
              <a:t>ianeti</a:t>
            </a:r>
            <a:r>
              <a:rPr lang="en-IE" sz="3100" dirty="0" smtClean="0">
                <a:solidFill>
                  <a:srgbClr val="83C937"/>
                </a:solidFill>
              </a:rPr>
              <a:t> </a:t>
            </a:r>
            <a:r>
              <a:rPr lang="en-IE" sz="3100" dirty="0" err="1" smtClean="0">
                <a:solidFill>
                  <a:srgbClr val="83C937"/>
                </a:solidFill>
              </a:rPr>
              <a:t>all’anno</a:t>
            </a:r>
            <a:r>
              <a:rPr lang="en-IE" sz="3100" dirty="0" smtClean="0">
                <a:solidFill>
                  <a:srgbClr val="83C937"/>
                </a:solidFill>
              </a:rPr>
              <a:t> a </a:t>
            </a:r>
            <a:r>
              <a:rPr lang="en-IE" sz="3100" dirty="0" err="1" smtClean="0">
                <a:solidFill>
                  <a:srgbClr val="83C937"/>
                </a:solidFill>
              </a:rPr>
              <a:t>livello</a:t>
            </a:r>
            <a:r>
              <a:rPr lang="en-IE" sz="3100" dirty="0" smtClean="0">
                <a:solidFill>
                  <a:srgbClr val="83C937"/>
                </a:solidFill>
              </a:rPr>
              <a:t> </a:t>
            </a:r>
            <a:r>
              <a:rPr lang="en-IE" sz="3100" dirty="0" err="1" smtClean="0">
                <a:solidFill>
                  <a:srgbClr val="83C937"/>
                </a:solidFill>
              </a:rPr>
              <a:t>mondiale</a:t>
            </a:r>
            <a:r>
              <a:rPr lang="en-IE" sz="3100" dirty="0" smtClean="0">
                <a:solidFill>
                  <a:srgbClr val="83C937"/>
                </a:solidFill>
              </a:rPr>
              <a:t> ….. </a:t>
            </a:r>
            <a:r>
              <a:rPr lang="en-IE" sz="3600" dirty="0" smtClean="0">
                <a:solidFill>
                  <a:srgbClr val="83C937"/>
                </a:solidFill>
              </a:rPr>
              <a:t/>
            </a:r>
            <a:br>
              <a:rPr lang="en-IE" sz="3600" dirty="0" smtClean="0">
                <a:solidFill>
                  <a:srgbClr val="83C937"/>
                </a:solidFill>
              </a:rPr>
            </a:br>
            <a:r>
              <a:rPr lang="en-IE" sz="3600" dirty="0" smtClean="0">
                <a:solidFill>
                  <a:schemeClr val="bg1"/>
                </a:solidFill>
              </a:rPr>
              <a:t/>
            </a:r>
            <a:br>
              <a:rPr lang="en-IE" sz="3600" dirty="0" smtClean="0">
                <a:solidFill>
                  <a:schemeClr val="bg1"/>
                </a:solidFill>
              </a:rPr>
            </a:br>
            <a:endParaRPr lang="en-US" sz="3600" dirty="0" smtClean="0">
              <a:solidFill>
                <a:schemeClr val="bg1"/>
              </a:solidFill>
            </a:endParaRPr>
          </a:p>
        </p:txBody>
      </p:sp>
      <p:pic>
        <p:nvPicPr>
          <p:cNvPr id="23554" name="Picture 3" descr="WWF LOGO W GLOBE"/>
          <p:cNvPicPr>
            <a:picLocks noGrp="1" noChangeAspect="1" noChangeArrowheads="1"/>
          </p:cNvPicPr>
          <p:nvPr>
            <p:ph sz="quarter" idx="2"/>
          </p:nvPr>
        </p:nvPicPr>
        <p:blipFill rotWithShape="1">
          <a:blip r:embed="rId3" cstate="screen"/>
          <a:srcRect/>
          <a:stretch/>
        </p:blipFill>
        <p:spPr>
          <a:xfrm>
            <a:off x="4645025" y="1867834"/>
            <a:ext cx="4504815" cy="4265612"/>
          </a:xfrm>
        </p:spPr>
      </p:pic>
      <p:pic>
        <p:nvPicPr>
          <p:cNvPr id="23555" name="Picture 4" descr="WWF LOGO W GLOBE"/>
          <p:cNvPicPr>
            <a:picLocks noGrp="1" noChangeAspect="1" noChangeArrowheads="1"/>
          </p:cNvPicPr>
          <p:nvPr>
            <p:ph sz="quarter" idx="3"/>
          </p:nvPr>
        </p:nvPicPr>
        <p:blipFill>
          <a:blip r:embed="rId4" cstate="screen"/>
          <a:srcRect/>
          <a:stretch>
            <a:fillRect/>
          </a:stretch>
        </p:blipFill>
        <p:spPr>
          <a:xfrm>
            <a:off x="105381" y="1867834"/>
            <a:ext cx="6551613" cy="4265612"/>
          </a:xfrm>
        </p:spPr>
      </p:pic>
      <p:sp>
        <p:nvSpPr>
          <p:cNvPr id="23556" name="Text Box 5"/>
          <p:cNvSpPr txBox="1">
            <a:spLocks noChangeArrowheads="1"/>
          </p:cNvSpPr>
          <p:nvPr/>
        </p:nvSpPr>
        <p:spPr bwMode="auto">
          <a:xfrm>
            <a:off x="6300788" y="5516563"/>
            <a:ext cx="1223962" cy="366712"/>
          </a:xfrm>
          <a:prstGeom prst="rect">
            <a:avLst/>
          </a:prstGeom>
          <a:solidFill>
            <a:schemeClr val="tx1"/>
          </a:solidFill>
          <a:ln w="9525">
            <a:noFill/>
            <a:miter lim="800000"/>
            <a:headEnd/>
            <a:tailEnd/>
          </a:ln>
        </p:spPr>
        <p:txBody>
          <a:bodyPr>
            <a:spAutoFit/>
          </a:bodyPr>
          <a:lstStyle/>
          <a:p>
            <a:pPr>
              <a:spcBef>
                <a:spcPct val="50000"/>
              </a:spcBef>
            </a:pPr>
            <a:endParaRPr lang="en-GB">
              <a:latin typeface="Calibri" pitchFamily="34" charset="0"/>
            </a:endParaRPr>
          </a:p>
        </p:txBody>
      </p:sp>
      <p:sp>
        <p:nvSpPr>
          <p:cNvPr id="23557" name="Rectangle 6"/>
          <p:cNvSpPr>
            <a:spLocks noChangeArrowheads="1"/>
          </p:cNvSpPr>
          <p:nvPr/>
        </p:nvSpPr>
        <p:spPr bwMode="auto">
          <a:xfrm>
            <a:off x="934180" y="6200012"/>
            <a:ext cx="7826823" cy="523220"/>
          </a:xfrm>
          <a:prstGeom prst="rect">
            <a:avLst/>
          </a:prstGeom>
          <a:noFill/>
          <a:ln w="9525">
            <a:noFill/>
            <a:miter lim="800000"/>
            <a:headEnd/>
            <a:tailEnd/>
          </a:ln>
        </p:spPr>
        <p:txBody>
          <a:bodyPr wrap="none">
            <a:spAutoFit/>
          </a:bodyPr>
          <a:lstStyle/>
          <a:p>
            <a:r>
              <a:rPr lang="en-IE" sz="2800" dirty="0" smtClean="0">
                <a:solidFill>
                  <a:srgbClr val="83C937"/>
                </a:solidFill>
                <a:latin typeface="Calibri" pitchFamily="34" charset="0"/>
              </a:rPr>
              <a:t>In Europa, </a:t>
            </a:r>
            <a:r>
              <a:rPr lang="en-IE" sz="2800" dirty="0" err="1" smtClean="0">
                <a:solidFill>
                  <a:srgbClr val="83C937"/>
                </a:solidFill>
                <a:latin typeface="Calibri" pitchFamily="34" charset="0"/>
              </a:rPr>
              <a:t>consumiamo</a:t>
            </a:r>
            <a:r>
              <a:rPr lang="en-IE" sz="2800" dirty="0" smtClean="0">
                <a:solidFill>
                  <a:srgbClr val="83C937"/>
                </a:solidFill>
                <a:latin typeface="Calibri" pitchFamily="34" charset="0"/>
              </a:rPr>
              <a:t> le </a:t>
            </a:r>
            <a:r>
              <a:rPr lang="en-IE" sz="2800" dirty="0" err="1" smtClean="0">
                <a:solidFill>
                  <a:srgbClr val="83C937"/>
                </a:solidFill>
                <a:latin typeface="Calibri" pitchFamily="34" charset="0"/>
              </a:rPr>
              <a:t>risorse</a:t>
            </a:r>
            <a:r>
              <a:rPr lang="en-IE" sz="2800" dirty="0" smtClean="0">
                <a:solidFill>
                  <a:srgbClr val="83C937"/>
                </a:solidFill>
                <a:latin typeface="Calibri" pitchFamily="34" charset="0"/>
              </a:rPr>
              <a:t> </a:t>
            </a:r>
            <a:r>
              <a:rPr lang="en-IE" sz="2800" dirty="0" err="1" smtClean="0">
                <a:solidFill>
                  <a:srgbClr val="83C937"/>
                </a:solidFill>
                <a:latin typeface="Calibri" pitchFamily="34" charset="0"/>
              </a:rPr>
              <a:t>di</a:t>
            </a:r>
            <a:r>
              <a:rPr lang="en-IE" sz="2800" dirty="0" smtClean="0">
                <a:solidFill>
                  <a:srgbClr val="83C937"/>
                </a:solidFill>
                <a:latin typeface="Calibri" pitchFamily="34" charset="0"/>
              </a:rPr>
              <a:t> circa 3 </a:t>
            </a:r>
            <a:r>
              <a:rPr lang="en-IE" sz="2800" dirty="0" err="1" smtClean="0">
                <a:solidFill>
                  <a:srgbClr val="83C937"/>
                </a:solidFill>
                <a:latin typeface="Calibri" pitchFamily="34" charset="0"/>
              </a:rPr>
              <a:t>pianeti</a:t>
            </a:r>
            <a:r>
              <a:rPr lang="en-IE" sz="2800" dirty="0" smtClean="0">
                <a:solidFill>
                  <a:srgbClr val="83C937"/>
                </a:solidFill>
                <a:latin typeface="Calibri" pitchFamily="34" charset="0"/>
              </a:rPr>
              <a:t>….</a:t>
            </a:r>
            <a:endParaRPr lang="en-US" sz="2800" dirty="0">
              <a:solidFill>
                <a:srgbClr val="83C937"/>
              </a:solidFill>
              <a:latin typeface="Calibri" pitchFamily="34" charset="0"/>
            </a:endParaRPr>
          </a:p>
        </p:txBody>
      </p:sp>
      <p:sp>
        <p:nvSpPr>
          <p:cNvPr id="23558" name="Text Box 7"/>
          <p:cNvSpPr txBox="1">
            <a:spLocks noChangeArrowheads="1"/>
          </p:cNvSpPr>
          <p:nvPr/>
        </p:nvSpPr>
        <p:spPr bwMode="auto">
          <a:xfrm>
            <a:off x="323850" y="4437063"/>
            <a:ext cx="2087563" cy="1604962"/>
          </a:xfrm>
          <a:prstGeom prst="rect">
            <a:avLst/>
          </a:prstGeom>
          <a:solidFill>
            <a:schemeClr val="tx1"/>
          </a:solidFill>
          <a:ln w="9525">
            <a:noFill/>
            <a:miter lim="800000"/>
            <a:headEnd/>
            <a:tailEnd/>
          </a:ln>
        </p:spPr>
        <p:txBody>
          <a:bodyPr>
            <a:spAutoFit/>
          </a:bodyPr>
          <a:lstStyle/>
          <a:p>
            <a:pPr>
              <a:spcBef>
                <a:spcPct val="50000"/>
              </a:spcBef>
            </a:pPr>
            <a:endParaRPr lang="en-IE">
              <a:latin typeface="Calibri" pitchFamily="34" charset="0"/>
            </a:endParaRPr>
          </a:p>
          <a:p>
            <a:pPr>
              <a:spcBef>
                <a:spcPct val="50000"/>
              </a:spcBef>
            </a:pPr>
            <a:endParaRPr lang="en-IE">
              <a:latin typeface="Calibri" pitchFamily="34" charset="0"/>
            </a:endParaRPr>
          </a:p>
          <a:p>
            <a:pPr>
              <a:spcBef>
                <a:spcPct val="50000"/>
              </a:spcBef>
            </a:pPr>
            <a:endParaRPr lang="en-IE">
              <a:latin typeface="Calibri" pitchFamily="34" charset="0"/>
            </a:endParaRPr>
          </a:p>
          <a:p>
            <a:pPr>
              <a:spcBef>
                <a:spcPct val="50000"/>
              </a:spcBef>
            </a:pPr>
            <a:endParaRPr lang="en-US">
              <a:latin typeface="Calibri" pitchFamily="34" charset="0"/>
            </a:endParaRPr>
          </a:p>
        </p:txBody>
      </p:sp>
      <p:sp>
        <p:nvSpPr>
          <p:cNvPr id="23559" name="Text Box 8"/>
          <p:cNvSpPr txBox="1">
            <a:spLocks noChangeArrowheads="1"/>
          </p:cNvSpPr>
          <p:nvPr/>
        </p:nvSpPr>
        <p:spPr bwMode="auto">
          <a:xfrm>
            <a:off x="1908175" y="5445125"/>
            <a:ext cx="1223963" cy="366713"/>
          </a:xfrm>
          <a:prstGeom prst="rect">
            <a:avLst/>
          </a:prstGeom>
          <a:solidFill>
            <a:schemeClr val="tx1"/>
          </a:solidFill>
          <a:ln w="9525">
            <a:noFill/>
            <a:miter lim="800000"/>
            <a:headEnd/>
            <a:tailEnd/>
          </a:ln>
        </p:spPr>
        <p:txBody>
          <a:bodyPr>
            <a:spAutoFit/>
          </a:bodyPr>
          <a:lstStyle/>
          <a:p>
            <a:pPr>
              <a:spcBef>
                <a:spcPct val="50000"/>
              </a:spcBef>
            </a:pPr>
            <a:endParaRPr lang="en-GB">
              <a:latin typeface="Calibri" pitchFamily="34" charset="0"/>
            </a:endParaRPr>
          </a:p>
        </p:txBody>
      </p:sp>
    </p:spTree>
    <p:extLst>
      <p:ext uri="{BB962C8B-B14F-4D97-AF65-F5344CB8AC3E}">
        <p14:creationId xmlns:p14="http://schemas.microsoft.com/office/powerpoint/2010/main" val="27944012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109"/>
          <p:cNvSpPr txBox="1">
            <a:spLocks noChangeArrowheads="1"/>
          </p:cNvSpPr>
          <p:nvPr/>
        </p:nvSpPr>
        <p:spPr bwMode="auto">
          <a:xfrm>
            <a:off x="3738197" y="5256203"/>
            <a:ext cx="431528" cy="584775"/>
          </a:xfrm>
          <a:prstGeom prst="rect">
            <a:avLst/>
          </a:prstGeom>
          <a:noFill/>
          <a:ln w="25400">
            <a:noFill/>
            <a:miter lim="800000"/>
            <a:headEnd/>
            <a:tailEnd/>
          </a:ln>
        </p:spPr>
        <p:txBody>
          <a:bodyPr wrap="none" anchor="ctr">
            <a:spAutoFit/>
          </a:bodyPr>
          <a:lstStyle/>
          <a:p>
            <a:r>
              <a:rPr lang="en-US" sz="3200" b="1" dirty="0">
                <a:solidFill>
                  <a:srgbClr val="FF3300"/>
                </a:solidFill>
                <a:latin typeface="Bookman Old Style" pitchFamily="18" charset="0"/>
              </a:rPr>
              <a:t>+</a:t>
            </a:r>
            <a:endParaRPr lang="en-US" sz="3200" b="1" dirty="0">
              <a:latin typeface="Bookman Old Style" pitchFamily="18" charset="0"/>
            </a:endParaRPr>
          </a:p>
        </p:txBody>
      </p:sp>
      <p:sp>
        <p:nvSpPr>
          <p:cNvPr id="19459" name="Text Box 4110"/>
          <p:cNvSpPr txBox="1">
            <a:spLocks noChangeArrowheads="1"/>
          </p:cNvSpPr>
          <p:nvPr/>
        </p:nvSpPr>
        <p:spPr bwMode="auto">
          <a:xfrm>
            <a:off x="6400800" y="5210616"/>
            <a:ext cx="2180492" cy="738664"/>
          </a:xfrm>
          <a:prstGeom prst="rect">
            <a:avLst/>
          </a:prstGeom>
          <a:solidFill>
            <a:schemeClr val="bg1">
              <a:alpha val="46000"/>
            </a:schemeClr>
          </a:solidFill>
          <a:ln w="25400">
            <a:noFill/>
            <a:miter lim="800000"/>
            <a:headEnd/>
            <a:tailEnd/>
          </a:ln>
        </p:spPr>
        <p:txBody>
          <a:bodyPr anchor="ctr">
            <a:spAutoFit/>
          </a:bodyPr>
          <a:lstStyle/>
          <a:p>
            <a:r>
              <a:rPr lang="en-US" sz="1400" b="1" dirty="0">
                <a:solidFill>
                  <a:srgbClr val="C00000"/>
                </a:solidFill>
                <a:latin typeface="Bookman Old Style" pitchFamily="18" charset="0"/>
              </a:rPr>
              <a:t>LE PRIORITA’ DI CONSERVAZIONE </a:t>
            </a:r>
          </a:p>
          <a:p>
            <a:r>
              <a:rPr lang="en-US" sz="1400" b="1" dirty="0">
                <a:solidFill>
                  <a:srgbClr val="C00000"/>
                </a:solidFill>
                <a:latin typeface="Bookman Old Style" pitchFamily="18" charset="0"/>
              </a:rPr>
              <a:t>A LIVELLO GLOBALE</a:t>
            </a:r>
          </a:p>
        </p:txBody>
      </p:sp>
      <p:sp>
        <p:nvSpPr>
          <p:cNvPr id="785433" name="Oval 4121"/>
          <p:cNvSpPr>
            <a:spLocks noChangeArrowheads="1"/>
          </p:cNvSpPr>
          <p:nvPr/>
        </p:nvSpPr>
        <p:spPr bwMode="auto">
          <a:xfrm>
            <a:off x="1617785" y="5148163"/>
            <a:ext cx="1969477" cy="873125"/>
          </a:xfrm>
          <a:prstGeom prst="ellipse">
            <a:avLst/>
          </a:prstGeom>
          <a:solidFill>
            <a:srgbClr val="008000"/>
          </a:solidFill>
          <a:ln w="9525">
            <a:solidFill>
              <a:schemeClr val="tx1"/>
            </a:solidFill>
            <a:round/>
            <a:headEnd/>
            <a:tailEnd/>
          </a:ln>
        </p:spPr>
        <p:txBody>
          <a:bodyPr lIns="0" tIns="0" rIns="0" bIns="0" anchor="ctr">
            <a:spAutoFit/>
          </a:bodyPr>
          <a:lstStyle/>
          <a:p>
            <a:pPr algn="ctr"/>
            <a:r>
              <a:rPr lang="en-US" sz="2000" dirty="0" err="1">
                <a:solidFill>
                  <a:schemeClr val="bg1"/>
                </a:solidFill>
                <a:latin typeface="Arial Narrow" pitchFamily="34" charset="0"/>
              </a:rPr>
              <a:t>Cosa</a:t>
            </a:r>
            <a:r>
              <a:rPr lang="en-US" sz="2000" dirty="0">
                <a:solidFill>
                  <a:schemeClr val="bg1"/>
                </a:solidFill>
                <a:latin typeface="Arial Narrow" pitchFamily="34" charset="0"/>
              </a:rPr>
              <a:t>?</a:t>
            </a:r>
          </a:p>
          <a:p>
            <a:r>
              <a:rPr lang="en-US" sz="2000" dirty="0" err="1">
                <a:solidFill>
                  <a:schemeClr val="bg1"/>
                </a:solidFill>
                <a:latin typeface="Arial Narrow" pitchFamily="34" charset="0"/>
              </a:rPr>
              <a:t>Temi</a:t>
            </a:r>
            <a:r>
              <a:rPr lang="en-US" sz="2000" dirty="0">
                <a:solidFill>
                  <a:schemeClr val="bg1"/>
                </a:solidFill>
                <a:latin typeface="Arial Narrow" pitchFamily="34" charset="0"/>
              </a:rPr>
              <a:t> </a:t>
            </a:r>
            <a:r>
              <a:rPr lang="en-US" sz="2000" dirty="0" err="1">
                <a:solidFill>
                  <a:schemeClr val="bg1"/>
                </a:solidFill>
                <a:latin typeface="Arial Narrow" pitchFamily="34" charset="0"/>
              </a:rPr>
              <a:t>chiave</a:t>
            </a:r>
            <a:endParaRPr lang="en-US" sz="2000" dirty="0">
              <a:solidFill>
                <a:schemeClr val="bg1"/>
              </a:solidFill>
              <a:latin typeface="Arial Narrow" pitchFamily="34" charset="0"/>
            </a:endParaRPr>
          </a:p>
        </p:txBody>
      </p:sp>
      <p:sp>
        <p:nvSpPr>
          <p:cNvPr id="785434" name="Oval 4122"/>
          <p:cNvSpPr>
            <a:spLocks noChangeArrowheads="1"/>
          </p:cNvSpPr>
          <p:nvPr/>
        </p:nvSpPr>
        <p:spPr bwMode="auto">
          <a:xfrm>
            <a:off x="4149969" y="5157192"/>
            <a:ext cx="1969477" cy="873125"/>
          </a:xfrm>
          <a:prstGeom prst="ellipse">
            <a:avLst/>
          </a:prstGeom>
          <a:solidFill>
            <a:srgbClr val="008000"/>
          </a:solidFill>
          <a:ln w="9525">
            <a:solidFill>
              <a:schemeClr val="tx1"/>
            </a:solidFill>
            <a:round/>
            <a:headEnd/>
            <a:tailEnd/>
          </a:ln>
        </p:spPr>
        <p:txBody>
          <a:bodyPr lIns="0" tIns="0" rIns="0" bIns="0" anchor="ctr">
            <a:spAutoFit/>
          </a:bodyPr>
          <a:lstStyle/>
          <a:p>
            <a:pPr algn="ctr"/>
            <a:r>
              <a:rPr lang="en-US" sz="2000" dirty="0">
                <a:solidFill>
                  <a:schemeClr val="bg1"/>
                </a:solidFill>
                <a:latin typeface="Arial Narrow" pitchFamily="34" charset="0"/>
              </a:rPr>
              <a:t>Dove?</a:t>
            </a:r>
          </a:p>
          <a:p>
            <a:pPr algn="ctr"/>
            <a:r>
              <a:rPr lang="en-US" sz="2000" dirty="0">
                <a:solidFill>
                  <a:schemeClr val="bg1"/>
                </a:solidFill>
                <a:latin typeface="Arial Narrow" pitchFamily="34" charset="0"/>
              </a:rPr>
              <a:t>G 200</a:t>
            </a:r>
          </a:p>
        </p:txBody>
      </p:sp>
      <p:pic>
        <p:nvPicPr>
          <p:cNvPr id="25" name="Picture 2" descr="35%20NIs%20and%20Priority%20Places%20robinson%208[1]"/>
          <p:cNvPicPr>
            <a:picLocks noChangeAspect="1" noChangeArrowheads="1"/>
          </p:cNvPicPr>
          <p:nvPr/>
        </p:nvPicPr>
        <p:blipFill>
          <a:blip r:embed="rId3" cstate="email">
            <a:lum contrast="6000"/>
          </a:blip>
          <a:srcRect/>
          <a:stretch>
            <a:fillRect/>
          </a:stretch>
        </p:blipFill>
        <p:spPr bwMode="auto">
          <a:xfrm>
            <a:off x="790832" y="856015"/>
            <a:ext cx="8187335" cy="5417209"/>
          </a:xfrm>
          <a:prstGeom prst="rect">
            <a:avLst/>
          </a:prstGeom>
          <a:noFill/>
          <a:ln w="9525">
            <a:noFill/>
            <a:miter lim="800000"/>
            <a:headEnd/>
            <a:tailEnd/>
          </a:ln>
        </p:spPr>
      </p:pic>
      <p:sp>
        <p:nvSpPr>
          <p:cNvPr id="26" name="Rectangle 18"/>
          <p:cNvSpPr/>
          <p:nvPr/>
        </p:nvSpPr>
        <p:spPr>
          <a:xfrm flipH="1">
            <a:off x="-7938" y="0"/>
            <a:ext cx="111126" cy="6912000"/>
          </a:xfrm>
          <a:prstGeom prst="rect">
            <a:avLst/>
          </a:prstGeom>
          <a:solidFill>
            <a:srgbClr val="8ABE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
        <p:nvSpPr>
          <p:cNvPr id="27" name="CasellaDiTesto 26"/>
          <p:cNvSpPr txBox="1"/>
          <p:nvPr/>
        </p:nvSpPr>
        <p:spPr>
          <a:xfrm>
            <a:off x="790833" y="6273225"/>
            <a:ext cx="7241060" cy="584775"/>
          </a:xfrm>
          <a:prstGeom prst="rect">
            <a:avLst/>
          </a:prstGeom>
          <a:solidFill>
            <a:srgbClr val="8ABE34"/>
          </a:solidFill>
        </p:spPr>
        <p:txBody>
          <a:bodyPr wrap="square" rtlCol="0">
            <a:spAutoFit/>
          </a:bodyPr>
          <a:lstStyle/>
          <a:p>
            <a:r>
              <a:rPr lang="it-IT" b="1" i="1" dirty="0" smtClean="0"/>
              <a:t>I luoghi prioritari per la biodiversità</a:t>
            </a:r>
            <a:endParaRPr lang="it-IT" b="1" i="1" dirty="0"/>
          </a:p>
        </p:txBody>
      </p:sp>
      <p:sp>
        <p:nvSpPr>
          <p:cNvPr id="28" name="Segnaposto numero diapositiva 27"/>
          <p:cNvSpPr>
            <a:spLocks noGrp="1"/>
          </p:cNvSpPr>
          <p:nvPr>
            <p:ph type="sldNum" sz="quarter" idx="12"/>
          </p:nvPr>
        </p:nvSpPr>
        <p:spPr>
          <a:xfrm>
            <a:off x="7084551" y="6566419"/>
            <a:ext cx="2133600" cy="365125"/>
          </a:xfrm>
        </p:spPr>
        <p:txBody>
          <a:bodyPr/>
          <a:lstStyle/>
          <a:p>
            <a:pPr algn="r">
              <a:defRPr/>
            </a:pPr>
            <a:fld id="{72E5B4E9-7217-471A-81BB-D945E218E382}" type="slidenum">
              <a:rPr lang="it-IT" sz="1000" smtClean="0"/>
              <a:pPr algn="r">
                <a:defRPr/>
              </a:pPr>
              <a:t>22</a:t>
            </a:fld>
            <a:endParaRPr lang="it-IT" sz="1000" dirty="0"/>
          </a:p>
        </p:txBody>
      </p:sp>
      <p:sp>
        <p:nvSpPr>
          <p:cNvPr id="29" name="Title 1"/>
          <p:cNvSpPr txBox="1">
            <a:spLocks/>
          </p:cNvSpPr>
          <p:nvPr/>
        </p:nvSpPr>
        <p:spPr bwMode="auto">
          <a:xfrm>
            <a:off x="5414877" y="-2318"/>
            <a:ext cx="3711575" cy="693738"/>
          </a:xfrm>
          <a:prstGeom prst="rect">
            <a:avLst/>
          </a:prstGeom>
          <a:solidFill>
            <a:srgbClr val="8ABE34">
              <a:alpha val="54000"/>
            </a:srgbClr>
          </a:solidFill>
          <a:ln w="9525">
            <a:noFill/>
            <a:miter lim="800000"/>
            <a:headEnd/>
            <a:tailEnd/>
          </a:ln>
        </p:spPr>
        <p:txBody>
          <a:bodyPr/>
          <a:lstStyle/>
          <a:p>
            <a:pPr algn="r">
              <a:lnSpc>
                <a:spcPct val="90000"/>
              </a:lnSpc>
            </a:pPr>
            <a:r>
              <a:rPr lang="en-GB" altLang="en-US" sz="2400" b="1" dirty="0" smtClean="0"/>
              <a:t>Come WWF </a:t>
            </a:r>
            <a:r>
              <a:rPr lang="en-GB" altLang="en-US" sz="2400" b="1" dirty="0" err="1" smtClean="0"/>
              <a:t>organizza</a:t>
            </a:r>
            <a:r>
              <a:rPr lang="en-GB" altLang="en-US" sz="2400" b="1" dirty="0" smtClean="0"/>
              <a:t> </a:t>
            </a:r>
            <a:r>
              <a:rPr lang="en-GB" altLang="en-US" sz="2400" b="1" dirty="0" err="1" smtClean="0"/>
              <a:t>il</a:t>
            </a:r>
            <a:r>
              <a:rPr lang="en-GB" altLang="en-US" sz="2400" b="1" dirty="0" smtClean="0"/>
              <a:t> </a:t>
            </a:r>
            <a:r>
              <a:rPr lang="en-GB" altLang="en-US" sz="2400" b="1" dirty="0" err="1" smtClean="0"/>
              <a:t>suo</a:t>
            </a:r>
            <a:r>
              <a:rPr lang="en-GB" altLang="en-US" sz="2400" b="1" dirty="0" smtClean="0"/>
              <a:t> </a:t>
            </a:r>
            <a:r>
              <a:rPr lang="en-GB" altLang="en-US" sz="2400" b="1" dirty="0" err="1" smtClean="0"/>
              <a:t>lavoro</a:t>
            </a:r>
            <a:r>
              <a:rPr lang="en-GB" altLang="en-US" sz="2400" b="1" dirty="0" smtClean="0"/>
              <a:t>?</a:t>
            </a:r>
            <a:r>
              <a:rPr lang="en-GB" sz="2400" b="1" dirty="0" smtClean="0"/>
              <a:t> </a:t>
            </a:r>
            <a:endParaRPr lang="it-IT"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85433"/>
                                        </p:tgtEl>
                                        <p:attrNameLst>
                                          <p:attrName>style.visibility</p:attrName>
                                        </p:attrNameLst>
                                      </p:cBhvr>
                                      <p:to>
                                        <p:strVal val="visible"/>
                                      </p:to>
                                    </p:set>
                                    <p:anim calcmode="lin" valueType="num">
                                      <p:cBhvr additive="base">
                                        <p:cTn id="7" dur="500" fill="hold"/>
                                        <p:tgtEl>
                                          <p:spTgt spid="785433"/>
                                        </p:tgtEl>
                                        <p:attrNameLst>
                                          <p:attrName>ppt_x</p:attrName>
                                        </p:attrNameLst>
                                      </p:cBhvr>
                                      <p:tavLst>
                                        <p:tav tm="0">
                                          <p:val>
                                            <p:strVal val="0-#ppt_w/2"/>
                                          </p:val>
                                        </p:tav>
                                        <p:tav tm="100000">
                                          <p:val>
                                            <p:strVal val="#ppt_x"/>
                                          </p:val>
                                        </p:tav>
                                      </p:tavLst>
                                    </p:anim>
                                    <p:anim calcmode="lin" valueType="num">
                                      <p:cBhvr additive="base">
                                        <p:cTn id="8" dur="500" fill="hold"/>
                                        <p:tgtEl>
                                          <p:spTgt spid="7854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85434"/>
                                        </p:tgtEl>
                                        <p:attrNameLst>
                                          <p:attrName>style.visibility</p:attrName>
                                        </p:attrNameLst>
                                      </p:cBhvr>
                                      <p:to>
                                        <p:strVal val="visible"/>
                                      </p:to>
                                    </p:set>
                                    <p:anim calcmode="lin" valueType="num">
                                      <p:cBhvr additive="base">
                                        <p:cTn id="13" dur="500" fill="hold"/>
                                        <p:tgtEl>
                                          <p:spTgt spid="785434"/>
                                        </p:tgtEl>
                                        <p:attrNameLst>
                                          <p:attrName>ppt_x</p:attrName>
                                        </p:attrNameLst>
                                      </p:cBhvr>
                                      <p:tavLst>
                                        <p:tav tm="0">
                                          <p:val>
                                            <p:strVal val="0-#ppt_w/2"/>
                                          </p:val>
                                        </p:tav>
                                        <p:tav tm="100000">
                                          <p:val>
                                            <p:strVal val="#ppt_x"/>
                                          </p:val>
                                        </p:tav>
                                      </p:tavLst>
                                    </p:anim>
                                    <p:anim calcmode="lin" valueType="num">
                                      <p:cBhvr additive="base">
                                        <p:cTn id="14" dur="500" fill="hold"/>
                                        <p:tgtEl>
                                          <p:spTgt spid="7854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5433" grpId="0" animBg="1" autoUpdateAnimBg="0"/>
      <p:bldP spid="785434"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15"/>
          <p:cNvSpPr>
            <a:spLocks noChangeArrowheads="1"/>
          </p:cNvSpPr>
          <p:nvPr/>
        </p:nvSpPr>
        <p:spPr bwMode="auto">
          <a:xfrm>
            <a:off x="863873" y="285362"/>
            <a:ext cx="4588075" cy="678976"/>
          </a:xfrm>
          <a:prstGeom prst="rect">
            <a:avLst/>
          </a:prstGeom>
          <a:noFill/>
          <a:ln w="9525">
            <a:noFill/>
            <a:miter lim="800000"/>
            <a:headEnd/>
            <a:tailEnd/>
          </a:ln>
        </p:spPr>
        <p:txBody>
          <a:bodyPr anchor="b"/>
          <a:lstStyle/>
          <a:p>
            <a:pPr eaLnBrk="0" hangingPunct="0"/>
            <a:endParaRPr lang="en-US" sz="2000" b="1" dirty="0" smtClean="0">
              <a:latin typeface="Arial" pitchFamily="34" charset="0"/>
              <a:cs typeface="Arial" pitchFamily="34" charset="0"/>
            </a:endParaRPr>
          </a:p>
          <a:p>
            <a:pPr eaLnBrk="0" hangingPunct="0"/>
            <a:r>
              <a:rPr lang="en-US" sz="1800" i="1" dirty="0" smtClean="0">
                <a:cs typeface="Arial" pitchFamily="34" charset="0"/>
              </a:rPr>
              <a:t>Il </a:t>
            </a:r>
            <a:r>
              <a:rPr lang="en-US" sz="1800" i="1" dirty="0" err="1" smtClean="0">
                <a:cs typeface="Arial" pitchFamily="34" charset="0"/>
              </a:rPr>
              <a:t>nuovo</a:t>
            </a:r>
            <a:r>
              <a:rPr lang="en-US" sz="1800" i="1" dirty="0" smtClean="0">
                <a:cs typeface="Arial" pitchFamily="34" charset="0"/>
              </a:rPr>
              <a:t> </a:t>
            </a:r>
            <a:r>
              <a:rPr lang="en-US" sz="1800" i="1" dirty="0" err="1" smtClean="0">
                <a:cs typeface="Arial" pitchFamily="34" charset="0"/>
              </a:rPr>
              <a:t>Programma</a:t>
            </a:r>
            <a:r>
              <a:rPr lang="en-US" sz="1800" i="1" dirty="0" smtClean="0">
                <a:cs typeface="Arial" pitchFamily="34" charset="0"/>
              </a:rPr>
              <a:t> </a:t>
            </a:r>
            <a:r>
              <a:rPr lang="en-US" sz="1800" i="1" dirty="0" err="1" smtClean="0">
                <a:cs typeface="Arial" pitchFamily="34" charset="0"/>
              </a:rPr>
              <a:t>globale</a:t>
            </a:r>
            <a:r>
              <a:rPr lang="en-US" sz="1800" i="1" dirty="0" smtClean="0">
                <a:cs typeface="Arial" pitchFamily="34" charset="0"/>
              </a:rPr>
              <a:t> del WWF:</a:t>
            </a:r>
          </a:p>
          <a:p>
            <a:pPr eaLnBrk="0" hangingPunct="0"/>
            <a:r>
              <a:rPr lang="en-US" sz="1800" i="1" dirty="0" smtClean="0">
                <a:cs typeface="Arial" pitchFamily="34" charset="0"/>
              </a:rPr>
              <a:t>per </a:t>
            </a:r>
            <a:r>
              <a:rPr lang="en-US" sz="1800" i="1" dirty="0" err="1" smtClean="0">
                <a:cs typeface="Arial" pitchFamily="34" charset="0"/>
              </a:rPr>
              <a:t>raggiungere</a:t>
            </a:r>
            <a:r>
              <a:rPr lang="en-US" sz="1800" i="1" dirty="0" smtClean="0">
                <a:cs typeface="Arial" pitchFamily="34" charset="0"/>
              </a:rPr>
              <a:t> </a:t>
            </a:r>
            <a:r>
              <a:rPr lang="en-US" sz="1800" i="1" dirty="0" err="1" smtClean="0">
                <a:cs typeface="Arial" pitchFamily="34" charset="0"/>
              </a:rPr>
              <a:t>reali</a:t>
            </a:r>
            <a:r>
              <a:rPr lang="en-US" sz="1800" i="1" dirty="0" smtClean="0">
                <a:cs typeface="Arial" pitchFamily="34" charset="0"/>
              </a:rPr>
              <a:t> </a:t>
            </a:r>
            <a:r>
              <a:rPr lang="en-US" sz="1800" i="1" dirty="0" err="1" smtClean="0">
                <a:cs typeface="Arial" pitchFamily="34" charset="0"/>
              </a:rPr>
              <a:t>risultati</a:t>
            </a:r>
            <a:r>
              <a:rPr lang="en-US" sz="1800" i="1" dirty="0" smtClean="0">
                <a:cs typeface="Arial" pitchFamily="34" charset="0"/>
              </a:rPr>
              <a:t> </a:t>
            </a:r>
            <a:r>
              <a:rPr lang="en-US" sz="1800" i="1" dirty="0" err="1" smtClean="0">
                <a:cs typeface="Arial" pitchFamily="34" charset="0"/>
              </a:rPr>
              <a:t>di</a:t>
            </a:r>
            <a:r>
              <a:rPr lang="en-US" sz="1800" i="1" dirty="0" smtClean="0">
                <a:cs typeface="Arial" pitchFamily="34" charset="0"/>
              </a:rPr>
              <a:t> </a:t>
            </a:r>
            <a:r>
              <a:rPr lang="en-US" sz="1800" i="1" dirty="0" err="1" smtClean="0">
                <a:cs typeface="Arial" pitchFamily="34" charset="0"/>
              </a:rPr>
              <a:t>conservazione</a:t>
            </a:r>
            <a:r>
              <a:rPr lang="en-US" sz="1800" i="1" dirty="0" smtClean="0">
                <a:cs typeface="Arial" pitchFamily="34" charset="0"/>
              </a:rPr>
              <a:t> </a:t>
            </a:r>
            <a:r>
              <a:rPr lang="en-US" sz="1800" i="1" dirty="0" err="1" smtClean="0">
                <a:cs typeface="Arial" pitchFamily="34" charset="0"/>
              </a:rPr>
              <a:t>della</a:t>
            </a:r>
            <a:r>
              <a:rPr lang="en-US" sz="1800" i="1" dirty="0" smtClean="0">
                <a:cs typeface="Arial" pitchFamily="34" charset="0"/>
              </a:rPr>
              <a:t> </a:t>
            </a:r>
            <a:r>
              <a:rPr lang="en-US" sz="1800" i="1" dirty="0" err="1" smtClean="0">
                <a:cs typeface="Arial" pitchFamily="34" charset="0"/>
              </a:rPr>
              <a:t>biodiversità</a:t>
            </a:r>
            <a:r>
              <a:rPr lang="en-US" sz="1800" i="1" dirty="0" smtClean="0">
                <a:cs typeface="Arial" pitchFamily="34" charset="0"/>
              </a:rPr>
              <a:t> </a:t>
            </a:r>
            <a:endParaRPr lang="en-US" sz="1800" i="1" dirty="0">
              <a:cs typeface="Arial" pitchFamily="34" charset="0"/>
            </a:endParaRPr>
          </a:p>
        </p:txBody>
      </p:sp>
      <p:pic>
        <p:nvPicPr>
          <p:cNvPr id="17" name="Picture 14" descr="master panda.jpg"/>
          <p:cNvPicPr>
            <a:picLocks noChangeAspect="1"/>
          </p:cNvPicPr>
          <p:nvPr/>
        </p:nvPicPr>
        <p:blipFill>
          <a:blip r:embed="rId3" cstate="screen">
            <a:clrChange>
              <a:clrFrom>
                <a:srgbClr val="F1F1E7"/>
              </a:clrFrom>
              <a:clrTo>
                <a:srgbClr val="F1F1E7">
                  <a:alpha val="0"/>
                </a:srgbClr>
              </a:clrTo>
            </a:clrChange>
          </a:blip>
          <a:srcRect/>
          <a:stretch>
            <a:fillRect/>
          </a:stretch>
        </p:blipFill>
        <p:spPr bwMode="auto">
          <a:xfrm>
            <a:off x="171450" y="114300"/>
            <a:ext cx="527050" cy="836613"/>
          </a:xfrm>
          <a:prstGeom prst="rect">
            <a:avLst/>
          </a:prstGeom>
          <a:noFill/>
          <a:ln w="9525">
            <a:noFill/>
            <a:miter lim="800000"/>
            <a:headEnd/>
            <a:tailEnd/>
          </a:ln>
        </p:spPr>
      </p:pic>
      <p:sp>
        <p:nvSpPr>
          <p:cNvPr id="18" name="Rectangle 17"/>
          <p:cNvSpPr/>
          <p:nvPr/>
        </p:nvSpPr>
        <p:spPr>
          <a:xfrm flipH="1">
            <a:off x="0" y="0"/>
            <a:ext cx="111125" cy="6858000"/>
          </a:xfrm>
          <a:prstGeom prst="rect">
            <a:avLst/>
          </a:prstGeom>
          <a:solidFill>
            <a:srgbClr val="8ABE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IE">
              <a:solidFill>
                <a:srgbClr val="FFFFFF"/>
              </a:solidFill>
              <a:ea typeface="Geneva" pitchFamily="-106" charset="-128"/>
            </a:endParaRPr>
          </a:p>
        </p:txBody>
      </p:sp>
      <p:sp>
        <p:nvSpPr>
          <p:cNvPr id="3" name="TextBox 2"/>
          <p:cNvSpPr txBox="1"/>
          <p:nvPr/>
        </p:nvSpPr>
        <p:spPr>
          <a:xfrm>
            <a:off x="899592" y="992638"/>
            <a:ext cx="7200800" cy="430887"/>
          </a:xfrm>
          <a:prstGeom prst="rect">
            <a:avLst/>
          </a:prstGeom>
          <a:noFill/>
        </p:spPr>
        <p:txBody>
          <a:bodyPr wrap="square" rtlCol="0">
            <a:spAutoFit/>
          </a:bodyPr>
          <a:lstStyle/>
          <a:p>
            <a:r>
              <a:rPr lang="it-IT" sz="2200" b="1" dirty="0" smtClean="0">
                <a:solidFill>
                  <a:srgbClr val="8ABE34"/>
                </a:solidFill>
              </a:rPr>
              <a:t>6 Nuovi Obiettivi globali tematici &gt; al 2025</a:t>
            </a:r>
            <a:endParaRPr lang="fr-FR" sz="2200" b="1" dirty="0">
              <a:solidFill>
                <a:srgbClr val="8ABE34"/>
              </a:solidFill>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88298" y="1459041"/>
            <a:ext cx="8676190" cy="4257143"/>
          </a:xfrm>
          <a:prstGeom prst="rect">
            <a:avLst/>
          </a:prstGeom>
        </p:spPr>
      </p:pic>
      <p:sp>
        <p:nvSpPr>
          <p:cNvPr id="7" name="CasellaDiTesto 6"/>
          <p:cNvSpPr txBox="1"/>
          <p:nvPr/>
        </p:nvSpPr>
        <p:spPr>
          <a:xfrm>
            <a:off x="1532237" y="1527756"/>
            <a:ext cx="3027406" cy="1446550"/>
          </a:xfrm>
          <a:prstGeom prst="rect">
            <a:avLst/>
          </a:prstGeom>
          <a:solidFill>
            <a:schemeClr val="bg1">
              <a:lumMod val="95000"/>
            </a:schemeClr>
          </a:solidFill>
        </p:spPr>
        <p:txBody>
          <a:bodyPr wrap="square" rtlCol="0">
            <a:spAutoFit/>
          </a:bodyPr>
          <a:lstStyle/>
          <a:p>
            <a:r>
              <a:rPr lang="it-IT" sz="1800" b="1" dirty="0" smtClean="0">
                <a:solidFill>
                  <a:srgbClr val="83C937"/>
                </a:solidFill>
              </a:rPr>
              <a:t>Oceani</a:t>
            </a:r>
          </a:p>
          <a:p>
            <a:r>
              <a:rPr lang="it-IT" sz="1400" b="1" dirty="0"/>
              <a:t>L</a:t>
            </a:r>
            <a:r>
              <a:rPr lang="it-IT" sz="1400" b="1" dirty="0" smtClean="0"/>
              <a:t>e più importanti risorse ittiche e gli ecosistemi oceanici saranno produttivi e resilienti e aumenterà la prosperità delle comunità e della biodiversità </a:t>
            </a:r>
            <a:endParaRPr lang="it-IT" sz="1400" b="1" dirty="0"/>
          </a:p>
        </p:txBody>
      </p:sp>
      <p:sp>
        <p:nvSpPr>
          <p:cNvPr id="8" name="CasellaDiTesto 7"/>
          <p:cNvSpPr txBox="1"/>
          <p:nvPr/>
        </p:nvSpPr>
        <p:spPr>
          <a:xfrm>
            <a:off x="1532237" y="3085519"/>
            <a:ext cx="3027406" cy="1446550"/>
          </a:xfrm>
          <a:prstGeom prst="rect">
            <a:avLst/>
          </a:prstGeom>
          <a:solidFill>
            <a:schemeClr val="bg1">
              <a:lumMod val="95000"/>
            </a:schemeClr>
          </a:solidFill>
        </p:spPr>
        <p:txBody>
          <a:bodyPr wrap="square" rtlCol="0">
            <a:spAutoFit/>
          </a:bodyPr>
          <a:lstStyle/>
          <a:p>
            <a:r>
              <a:rPr lang="it-IT" sz="1800" b="1" dirty="0" smtClean="0">
                <a:solidFill>
                  <a:srgbClr val="83C937"/>
                </a:solidFill>
              </a:rPr>
              <a:t>Acque</a:t>
            </a:r>
          </a:p>
          <a:p>
            <a:r>
              <a:rPr lang="it-IT" sz="1400" b="1" dirty="0"/>
              <a:t>G</a:t>
            </a:r>
            <a:r>
              <a:rPr lang="it-IT" sz="1400" b="1" dirty="0" smtClean="0"/>
              <a:t>li ecosistemi di acqua dolce e i regimi dei bacini idrici più importanti provvederanno a fornire acqua per </a:t>
            </a:r>
            <a:r>
              <a:rPr lang="it-IT" sz="1400" b="1" dirty="0" err="1" smtClean="0"/>
              <a:t>popolazioni&amp;natura</a:t>
            </a:r>
            <a:r>
              <a:rPr lang="it-IT" sz="1400" b="1" dirty="0" smtClean="0"/>
              <a:t> </a:t>
            </a:r>
            <a:endParaRPr lang="it-IT" sz="1400" b="1" dirty="0"/>
          </a:p>
        </p:txBody>
      </p:sp>
      <p:sp>
        <p:nvSpPr>
          <p:cNvPr id="9" name="CasellaDiTesto 8"/>
          <p:cNvSpPr txBox="1"/>
          <p:nvPr/>
        </p:nvSpPr>
        <p:spPr>
          <a:xfrm>
            <a:off x="1594022" y="4571984"/>
            <a:ext cx="3027406" cy="1231106"/>
          </a:xfrm>
          <a:prstGeom prst="rect">
            <a:avLst/>
          </a:prstGeom>
          <a:solidFill>
            <a:schemeClr val="bg1">
              <a:lumMod val="95000"/>
            </a:schemeClr>
          </a:solidFill>
        </p:spPr>
        <p:txBody>
          <a:bodyPr wrap="square" rtlCol="0">
            <a:spAutoFit/>
          </a:bodyPr>
          <a:lstStyle/>
          <a:p>
            <a:r>
              <a:rPr lang="it-IT" sz="1800" b="1" dirty="0" smtClean="0">
                <a:solidFill>
                  <a:srgbClr val="83C937"/>
                </a:solidFill>
              </a:rPr>
              <a:t>Clima &amp; Energia</a:t>
            </a:r>
          </a:p>
          <a:p>
            <a:r>
              <a:rPr lang="it-IT" sz="1400" b="1" dirty="0"/>
              <a:t>S</a:t>
            </a:r>
            <a:r>
              <a:rPr lang="it-IT" sz="1400" b="1" dirty="0" smtClean="0"/>
              <a:t>i raggiungerà la transizione a livello globale in un futuro </a:t>
            </a:r>
            <a:r>
              <a:rPr lang="it-IT" sz="1400" b="1" dirty="0" err="1" smtClean="0"/>
              <a:t>decarbonizzato</a:t>
            </a:r>
            <a:r>
              <a:rPr lang="it-IT" sz="1400" b="1" dirty="0" smtClean="0"/>
              <a:t> e resiliente dal punto di vista climatico </a:t>
            </a:r>
            <a:endParaRPr lang="it-IT" sz="1400" b="1" dirty="0"/>
          </a:p>
        </p:txBody>
      </p:sp>
      <p:sp>
        <p:nvSpPr>
          <p:cNvPr id="10" name="CasellaDiTesto 9"/>
          <p:cNvSpPr txBox="1"/>
          <p:nvPr/>
        </p:nvSpPr>
        <p:spPr>
          <a:xfrm>
            <a:off x="5937082" y="1703090"/>
            <a:ext cx="3027406" cy="1015663"/>
          </a:xfrm>
          <a:prstGeom prst="rect">
            <a:avLst/>
          </a:prstGeom>
          <a:solidFill>
            <a:schemeClr val="bg1">
              <a:lumMod val="95000"/>
            </a:schemeClr>
          </a:solidFill>
        </p:spPr>
        <p:txBody>
          <a:bodyPr wrap="square" rtlCol="0">
            <a:spAutoFit/>
          </a:bodyPr>
          <a:lstStyle/>
          <a:p>
            <a:r>
              <a:rPr lang="it-IT" sz="1800" b="1" dirty="0" smtClean="0">
                <a:solidFill>
                  <a:srgbClr val="83C937"/>
                </a:solidFill>
              </a:rPr>
              <a:t>Foreste</a:t>
            </a:r>
          </a:p>
          <a:p>
            <a:r>
              <a:rPr lang="it-IT" sz="1400" b="1" dirty="0"/>
              <a:t>L</a:t>
            </a:r>
            <a:r>
              <a:rPr lang="it-IT" sz="1400" b="1" dirty="0" smtClean="0"/>
              <a:t>’integrità delle più importanti foreste mondiali sarà garantita</a:t>
            </a:r>
          </a:p>
          <a:p>
            <a:r>
              <a:rPr lang="it-IT" sz="1400" b="1" dirty="0" smtClean="0"/>
              <a:t> </a:t>
            </a:r>
            <a:endParaRPr lang="it-IT" sz="1400" b="1" dirty="0"/>
          </a:p>
        </p:txBody>
      </p:sp>
      <p:sp>
        <p:nvSpPr>
          <p:cNvPr id="11" name="CasellaDiTesto 10"/>
          <p:cNvSpPr txBox="1"/>
          <p:nvPr/>
        </p:nvSpPr>
        <p:spPr>
          <a:xfrm>
            <a:off x="5937082" y="3027830"/>
            <a:ext cx="3027406" cy="1231106"/>
          </a:xfrm>
          <a:prstGeom prst="rect">
            <a:avLst/>
          </a:prstGeom>
          <a:solidFill>
            <a:schemeClr val="bg1">
              <a:lumMod val="95000"/>
            </a:schemeClr>
          </a:solidFill>
        </p:spPr>
        <p:txBody>
          <a:bodyPr wrap="square" rtlCol="0">
            <a:spAutoFit/>
          </a:bodyPr>
          <a:lstStyle/>
          <a:p>
            <a:r>
              <a:rPr lang="it-IT" sz="1800" b="1" dirty="0" smtClean="0">
                <a:solidFill>
                  <a:srgbClr val="83C937"/>
                </a:solidFill>
              </a:rPr>
              <a:t>Vita selvatica (</a:t>
            </a:r>
            <a:r>
              <a:rPr lang="it-IT" sz="1800" b="1" i="1" dirty="0" err="1" smtClean="0">
                <a:solidFill>
                  <a:srgbClr val="83C937"/>
                </a:solidFill>
              </a:rPr>
              <a:t>Wildlife</a:t>
            </a:r>
            <a:r>
              <a:rPr lang="it-IT" sz="1800" b="1" dirty="0" smtClean="0">
                <a:solidFill>
                  <a:srgbClr val="83C937"/>
                </a:solidFill>
              </a:rPr>
              <a:t>)</a:t>
            </a:r>
          </a:p>
          <a:p>
            <a:r>
              <a:rPr lang="it-IT" sz="1400" b="1" dirty="0"/>
              <a:t>L</a:t>
            </a:r>
            <a:r>
              <a:rPr lang="it-IT" sz="1400" b="1" dirty="0" smtClean="0"/>
              <a:t>e specie più iconiche e minacciate a livello mondiale saranno tutelate e prospereranno in ambiti naturali </a:t>
            </a:r>
            <a:endParaRPr lang="it-IT" sz="1400" b="1" dirty="0"/>
          </a:p>
        </p:txBody>
      </p:sp>
      <p:sp>
        <p:nvSpPr>
          <p:cNvPr id="12" name="CasellaDiTesto 11"/>
          <p:cNvSpPr txBox="1"/>
          <p:nvPr/>
        </p:nvSpPr>
        <p:spPr>
          <a:xfrm>
            <a:off x="5937082" y="4534913"/>
            <a:ext cx="3027406" cy="1231106"/>
          </a:xfrm>
          <a:prstGeom prst="rect">
            <a:avLst/>
          </a:prstGeom>
          <a:solidFill>
            <a:schemeClr val="bg1">
              <a:lumMod val="95000"/>
            </a:schemeClr>
          </a:solidFill>
        </p:spPr>
        <p:txBody>
          <a:bodyPr wrap="square" rtlCol="0">
            <a:spAutoFit/>
          </a:bodyPr>
          <a:lstStyle/>
          <a:p>
            <a:r>
              <a:rPr lang="it-IT" sz="1800" b="1" dirty="0" smtClean="0">
                <a:solidFill>
                  <a:srgbClr val="83C937"/>
                </a:solidFill>
              </a:rPr>
              <a:t>Cibo/Risorse alimentari</a:t>
            </a:r>
          </a:p>
          <a:p>
            <a:r>
              <a:rPr lang="it-IT" sz="1400" b="1" dirty="0"/>
              <a:t>I</a:t>
            </a:r>
            <a:r>
              <a:rPr lang="it-IT" sz="1400" b="1" dirty="0" smtClean="0"/>
              <a:t> sistemi alimentari sostenibili conserveranno la natura e supporteranno la sicurezza alimentare </a:t>
            </a:r>
            <a:endParaRPr lang="it-IT" sz="1400" b="1" dirty="0"/>
          </a:p>
        </p:txBody>
      </p:sp>
      <p:sp>
        <p:nvSpPr>
          <p:cNvPr id="13" name="Title 1"/>
          <p:cNvSpPr txBox="1">
            <a:spLocks/>
          </p:cNvSpPr>
          <p:nvPr/>
        </p:nvSpPr>
        <p:spPr bwMode="auto">
          <a:xfrm>
            <a:off x="5451948" y="-2318"/>
            <a:ext cx="3711575" cy="693738"/>
          </a:xfrm>
          <a:prstGeom prst="rect">
            <a:avLst/>
          </a:prstGeom>
          <a:solidFill>
            <a:srgbClr val="8ABE34">
              <a:alpha val="54000"/>
            </a:srgbClr>
          </a:solidFill>
          <a:ln w="9525">
            <a:noFill/>
            <a:miter lim="800000"/>
            <a:headEnd/>
            <a:tailEnd/>
          </a:ln>
        </p:spPr>
        <p:txBody>
          <a:bodyPr/>
          <a:lstStyle/>
          <a:p>
            <a:pPr algn="r">
              <a:lnSpc>
                <a:spcPct val="90000"/>
              </a:lnSpc>
            </a:pPr>
            <a:r>
              <a:rPr lang="en-GB" altLang="en-US" sz="2400" b="1" dirty="0" smtClean="0"/>
              <a:t>Come WWF </a:t>
            </a:r>
            <a:r>
              <a:rPr lang="en-GB" altLang="en-US" sz="2400" b="1" dirty="0" err="1" smtClean="0"/>
              <a:t>organizza</a:t>
            </a:r>
            <a:r>
              <a:rPr lang="en-GB" altLang="en-US" sz="2400" b="1" dirty="0" smtClean="0"/>
              <a:t> </a:t>
            </a:r>
            <a:r>
              <a:rPr lang="en-GB" altLang="en-US" sz="2400" b="1" dirty="0" err="1" smtClean="0"/>
              <a:t>il</a:t>
            </a:r>
            <a:r>
              <a:rPr lang="en-GB" altLang="en-US" sz="2400" b="1" dirty="0" smtClean="0"/>
              <a:t> </a:t>
            </a:r>
            <a:r>
              <a:rPr lang="en-GB" altLang="en-US" sz="2400" b="1" dirty="0" err="1" smtClean="0"/>
              <a:t>suo</a:t>
            </a:r>
            <a:r>
              <a:rPr lang="en-GB" altLang="en-US" sz="2400" b="1" dirty="0" smtClean="0"/>
              <a:t> </a:t>
            </a:r>
            <a:r>
              <a:rPr lang="en-GB" altLang="en-US" sz="2400" b="1" dirty="0" err="1" smtClean="0"/>
              <a:t>lavoro</a:t>
            </a:r>
            <a:r>
              <a:rPr lang="en-GB" altLang="en-US" sz="2400" b="1" dirty="0" smtClean="0"/>
              <a:t>?</a:t>
            </a:r>
            <a:r>
              <a:rPr lang="en-GB" sz="2400" b="1" dirty="0" smtClean="0"/>
              <a:t> </a:t>
            </a:r>
            <a:endParaRPr lang="it-IT" sz="2400" b="1" dirty="0"/>
          </a:p>
        </p:txBody>
      </p:sp>
      <p:sp>
        <p:nvSpPr>
          <p:cNvPr id="14" name="TextBox 13"/>
          <p:cNvSpPr txBox="1"/>
          <p:nvPr/>
        </p:nvSpPr>
        <p:spPr>
          <a:xfrm>
            <a:off x="408250" y="6158473"/>
            <a:ext cx="8735749" cy="430887"/>
          </a:xfrm>
          <a:prstGeom prst="rect">
            <a:avLst/>
          </a:prstGeom>
          <a:noFill/>
        </p:spPr>
        <p:txBody>
          <a:bodyPr wrap="square" rtlCol="0">
            <a:spAutoFit/>
          </a:bodyPr>
          <a:lstStyle/>
          <a:p>
            <a:r>
              <a:rPr lang="it-IT" sz="2200" b="1" dirty="0" smtClean="0">
                <a:solidFill>
                  <a:srgbClr val="8ABE34"/>
                </a:solidFill>
              </a:rPr>
              <a:t>+ 3 Obiettivi trasversali: </a:t>
            </a:r>
            <a:r>
              <a:rPr lang="it-IT" sz="2200" b="1" dirty="0" err="1" smtClean="0">
                <a:solidFill>
                  <a:srgbClr val="8ABE34"/>
                </a:solidFill>
              </a:rPr>
              <a:t>Governance</a:t>
            </a:r>
            <a:r>
              <a:rPr lang="it-IT" sz="2200" b="1" dirty="0" smtClean="0">
                <a:solidFill>
                  <a:srgbClr val="8ABE34"/>
                </a:solidFill>
              </a:rPr>
              <a:t>, Mercati, Finanza</a:t>
            </a:r>
            <a:endParaRPr lang="fr-FR" sz="2200" b="1" dirty="0">
              <a:solidFill>
                <a:srgbClr val="8ABE34"/>
              </a:solidFill>
            </a:endParaRPr>
          </a:p>
        </p:txBody>
      </p:sp>
      <p:sp>
        <p:nvSpPr>
          <p:cNvPr id="15" name="Segnaposto numero diapositiva 27"/>
          <p:cNvSpPr txBox="1">
            <a:spLocks/>
          </p:cNvSpPr>
          <p:nvPr/>
        </p:nvSpPr>
        <p:spPr>
          <a:xfrm>
            <a:off x="7084551" y="6566419"/>
            <a:ext cx="2133600" cy="365125"/>
          </a:xfrm>
          <a:prstGeom prst="rect">
            <a:avLst/>
          </a:prstGeom>
        </p:spPr>
        <p:txBody>
          <a:bodyPr/>
          <a:lstStyle>
            <a:defPPr>
              <a:defRPr lang="en-IE"/>
            </a:defPPr>
            <a:lvl1pPr algn="l" defTabSz="457200" rtl="0" fontAlgn="base">
              <a:spcBef>
                <a:spcPct val="0"/>
              </a:spcBef>
              <a:spcAft>
                <a:spcPct val="0"/>
              </a:spcAft>
              <a:defRPr sz="3200" kern="1200">
                <a:solidFill>
                  <a:schemeClr val="tx1"/>
                </a:solidFill>
                <a:latin typeface="Arial" pitchFamily="34" charset="0"/>
                <a:ea typeface="Geneva"/>
                <a:cs typeface="Geneva"/>
              </a:defRPr>
            </a:lvl1pPr>
            <a:lvl2pPr marL="457200" algn="l" defTabSz="457200" rtl="0" fontAlgn="base">
              <a:spcBef>
                <a:spcPct val="0"/>
              </a:spcBef>
              <a:spcAft>
                <a:spcPct val="0"/>
              </a:spcAft>
              <a:defRPr sz="3200" kern="1200">
                <a:solidFill>
                  <a:schemeClr val="tx1"/>
                </a:solidFill>
                <a:latin typeface="Arial" pitchFamily="34" charset="0"/>
                <a:ea typeface="Geneva"/>
                <a:cs typeface="Geneva"/>
              </a:defRPr>
            </a:lvl2pPr>
            <a:lvl3pPr marL="914400" algn="l" defTabSz="457200" rtl="0" fontAlgn="base">
              <a:spcBef>
                <a:spcPct val="0"/>
              </a:spcBef>
              <a:spcAft>
                <a:spcPct val="0"/>
              </a:spcAft>
              <a:defRPr sz="3200" kern="1200">
                <a:solidFill>
                  <a:schemeClr val="tx1"/>
                </a:solidFill>
                <a:latin typeface="Arial" pitchFamily="34" charset="0"/>
                <a:ea typeface="Geneva"/>
                <a:cs typeface="Geneva"/>
              </a:defRPr>
            </a:lvl3pPr>
            <a:lvl4pPr marL="1371600" algn="l" defTabSz="457200" rtl="0" fontAlgn="base">
              <a:spcBef>
                <a:spcPct val="0"/>
              </a:spcBef>
              <a:spcAft>
                <a:spcPct val="0"/>
              </a:spcAft>
              <a:defRPr sz="3200" kern="1200">
                <a:solidFill>
                  <a:schemeClr val="tx1"/>
                </a:solidFill>
                <a:latin typeface="Arial" pitchFamily="34" charset="0"/>
                <a:ea typeface="Geneva"/>
                <a:cs typeface="Geneva"/>
              </a:defRPr>
            </a:lvl4pPr>
            <a:lvl5pPr marL="1828800" algn="l" defTabSz="457200" rtl="0" fontAlgn="base">
              <a:spcBef>
                <a:spcPct val="0"/>
              </a:spcBef>
              <a:spcAft>
                <a:spcPct val="0"/>
              </a:spcAft>
              <a:defRPr sz="3200" kern="1200">
                <a:solidFill>
                  <a:schemeClr val="tx1"/>
                </a:solidFill>
                <a:latin typeface="Arial" pitchFamily="34" charset="0"/>
                <a:ea typeface="Geneva"/>
                <a:cs typeface="Geneva"/>
              </a:defRPr>
            </a:lvl5pPr>
            <a:lvl6pPr marL="2286000" algn="l" defTabSz="914400" rtl="0" eaLnBrk="1" latinLnBrk="0" hangingPunct="1">
              <a:defRPr sz="3200" kern="1200">
                <a:solidFill>
                  <a:schemeClr val="tx1"/>
                </a:solidFill>
                <a:latin typeface="Arial" pitchFamily="34" charset="0"/>
                <a:ea typeface="Geneva"/>
                <a:cs typeface="Geneva"/>
              </a:defRPr>
            </a:lvl6pPr>
            <a:lvl7pPr marL="2743200" algn="l" defTabSz="914400" rtl="0" eaLnBrk="1" latinLnBrk="0" hangingPunct="1">
              <a:defRPr sz="3200" kern="1200">
                <a:solidFill>
                  <a:schemeClr val="tx1"/>
                </a:solidFill>
                <a:latin typeface="Arial" pitchFamily="34" charset="0"/>
                <a:ea typeface="Geneva"/>
                <a:cs typeface="Geneva"/>
              </a:defRPr>
            </a:lvl7pPr>
            <a:lvl8pPr marL="3200400" algn="l" defTabSz="914400" rtl="0" eaLnBrk="1" latinLnBrk="0" hangingPunct="1">
              <a:defRPr sz="3200" kern="1200">
                <a:solidFill>
                  <a:schemeClr val="tx1"/>
                </a:solidFill>
                <a:latin typeface="Arial" pitchFamily="34" charset="0"/>
                <a:ea typeface="Geneva"/>
                <a:cs typeface="Geneva"/>
              </a:defRPr>
            </a:lvl8pPr>
            <a:lvl9pPr marL="3657600" algn="l" defTabSz="914400" rtl="0" eaLnBrk="1" latinLnBrk="0" hangingPunct="1">
              <a:defRPr sz="3200" kern="1200">
                <a:solidFill>
                  <a:schemeClr val="tx1"/>
                </a:solidFill>
                <a:latin typeface="Arial" pitchFamily="34" charset="0"/>
                <a:ea typeface="Geneva"/>
                <a:cs typeface="Geneva"/>
              </a:defRPr>
            </a:lvl9pPr>
          </a:lstStyle>
          <a:p>
            <a:pPr algn="r">
              <a:defRPr/>
            </a:pPr>
            <a:fld id="{72E5B4E9-7217-471A-81BB-D945E218E382}" type="slidenum">
              <a:rPr lang="it-IT" sz="1000" smtClean="0"/>
              <a:pPr algn="r">
                <a:defRPr/>
              </a:pPr>
              <a:t>23</a:t>
            </a:fld>
            <a:endParaRPr lang="it-IT" sz="1000" dirty="0"/>
          </a:p>
        </p:txBody>
      </p:sp>
    </p:spTree>
    <p:extLst>
      <p:ext uri="{BB962C8B-B14F-4D97-AF65-F5344CB8AC3E}">
        <p14:creationId xmlns:p14="http://schemas.microsoft.com/office/powerpoint/2010/main" val="1367524051"/>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4"/>
          <p:cNvSpPr>
            <a:spLocks noChangeArrowheads="1"/>
          </p:cNvSpPr>
          <p:nvPr/>
        </p:nvSpPr>
        <p:spPr bwMode="auto">
          <a:xfrm>
            <a:off x="846343" y="1885378"/>
            <a:ext cx="8297657" cy="4251701"/>
          </a:xfrm>
          <a:prstGeom prst="rect">
            <a:avLst/>
          </a:prstGeom>
          <a:noFill/>
          <a:ln w="38100">
            <a:noFill/>
            <a:miter lim="800000"/>
            <a:headEnd/>
            <a:tailEnd/>
          </a:ln>
        </p:spPr>
        <p:txBody>
          <a:bodyPr wrap="square" lIns="95781" tIns="47891" rIns="95781" bIns="47891">
            <a:spAutoFit/>
          </a:bodyPr>
          <a:lstStyle/>
          <a:p>
            <a:pPr marL="342900" indent="-342900" algn="l" defTabSz="957263">
              <a:lnSpc>
                <a:spcPct val="150000"/>
              </a:lnSpc>
              <a:spcBef>
                <a:spcPts val="600"/>
              </a:spcBef>
              <a:spcAft>
                <a:spcPts val="600"/>
              </a:spcAft>
              <a:buClr>
                <a:schemeClr val="hlink"/>
              </a:buClr>
              <a:buBlip>
                <a:blip r:embed="rId3"/>
              </a:buBlip>
            </a:pPr>
            <a:r>
              <a:rPr lang="it-IT" altLang="en-US" sz="2000" dirty="0" smtClean="0">
                <a:solidFill>
                  <a:srgbClr val="262626"/>
                </a:solidFill>
              </a:rPr>
              <a:t>Progetti </a:t>
            </a:r>
            <a:r>
              <a:rPr lang="it-IT" altLang="en-US" sz="2000" dirty="0">
                <a:solidFill>
                  <a:srgbClr val="262626"/>
                </a:solidFill>
              </a:rPr>
              <a:t>sul campo </a:t>
            </a:r>
          </a:p>
          <a:p>
            <a:pPr marL="342900" indent="-342900" algn="l" defTabSz="957263">
              <a:lnSpc>
                <a:spcPct val="150000"/>
              </a:lnSpc>
              <a:spcBef>
                <a:spcPts val="600"/>
              </a:spcBef>
              <a:spcAft>
                <a:spcPts val="600"/>
              </a:spcAft>
              <a:buClr>
                <a:schemeClr val="hlink"/>
              </a:buClr>
              <a:buBlip>
                <a:blip r:embed="rId3"/>
              </a:buBlip>
            </a:pPr>
            <a:r>
              <a:rPr lang="it-IT" altLang="en-US" sz="2000" dirty="0" smtClean="0">
                <a:solidFill>
                  <a:srgbClr val="262626"/>
                </a:solidFill>
              </a:rPr>
              <a:t> Relazioni istituzionali e attivazione (</a:t>
            </a:r>
            <a:r>
              <a:rPr lang="it-IT" altLang="en-US" sz="2000" dirty="0" err="1" smtClean="0">
                <a:solidFill>
                  <a:srgbClr val="262626"/>
                </a:solidFill>
              </a:rPr>
              <a:t>Policy&amp;</a:t>
            </a:r>
            <a:r>
              <a:rPr lang="it-IT" altLang="en-US" sz="2000" dirty="0" smtClean="0">
                <a:solidFill>
                  <a:srgbClr val="262626"/>
                </a:solidFill>
              </a:rPr>
              <a:t> </a:t>
            </a:r>
            <a:r>
              <a:rPr lang="it-IT" altLang="en-US" sz="2000" dirty="0" err="1">
                <a:solidFill>
                  <a:srgbClr val="262626"/>
                </a:solidFill>
              </a:rPr>
              <a:t>A</a:t>
            </a:r>
            <a:r>
              <a:rPr lang="it-IT" altLang="en-US" sz="2000" dirty="0" err="1" smtClean="0">
                <a:solidFill>
                  <a:srgbClr val="262626"/>
                </a:solidFill>
              </a:rPr>
              <a:t>dvocacy</a:t>
            </a:r>
            <a:r>
              <a:rPr lang="it-IT" altLang="en-US" sz="2000" dirty="0" smtClean="0">
                <a:solidFill>
                  <a:srgbClr val="262626"/>
                </a:solidFill>
              </a:rPr>
              <a:t>)</a:t>
            </a:r>
            <a:endParaRPr lang="it-IT" altLang="en-US" sz="2000" dirty="0">
              <a:solidFill>
                <a:srgbClr val="262626"/>
              </a:solidFill>
            </a:endParaRPr>
          </a:p>
          <a:p>
            <a:pPr marL="342900" indent="-342900" algn="l" defTabSz="957263">
              <a:lnSpc>
                <a:spcPct val="150000"/>
              </a:lnSpc>
              <a:spcBef>
                <a:spcPts val="600"/>
              </a:spcBef>
              <a:spcAft>
                <a:spcPts val="600"/>
              </a:spcAft>
              <a:buClr>
                <a:schemeClr val="hlink"/>
              </a:buClr>
              <a:buBlip>
                <a:blip r:embed="rId3"/>
              </a:buBlip>
            </a:pPr>
            <a:r>
              <a:rPr lang="it-IT" altLang="en-US" sz="2000" dirty="0" smtClean="0">
                <a:solidFill>
                  <a:srgbClr val="262626"/>
                </a:solidFill>
              </a:rPr>
              <a:t> Sensibilizzazione, Comunicazione ed Educazione (Campagne)</a:t>
            </a:r>
          </a:p>
          <a:p>
            <a:pPr marL="342900" indent="-342900" algn="l" defTabSz="957263">
              <a:lnSpc>
                <a:spcPct val="150000"/>
              </a:lnSpc>
              <a:spcBef>
                <a:spcPts val="600"/>
              </a:spcBef>
              <a:spcAft>
                <a:spcPts val="600"/>
              </a:spcAft>
              <a:buClr>
                <a:schemeClr val="hlink"/>
              </a:buClr>
              <a:buBlip>
                <a:blip r:embed="rId3"/>
              </a:buBlip>
            </a:pPr>
            <a:r>
              <a:rPr lang="it-IT" altLang="en-US" sz="2000" dirty="0">
                <a:solidFill>
                  <a:srgbClr val="262626"/>
                </a:solidFill>
              </a:rPr>
              <a:t> </a:t>
            </a:r>
            <a:r>
              <a:rPr lang="it-IT" altLang="en-US" sz="2000" dirty="0" smtClean="0">
                <a:solidFill>
                  <a:srgbClr val="262626"/>
                </a:solidFill>
              </a:rPr>
              <a:t>Promozione Ricerca </a:t>
            </a:r>
            <a:r>
              <a:rPr lang="it-IT" altLang="en-US" sz="2000" dirty="0">
                <a:solidFill>
                  <a:srgbClr val="262626"/>
                </a:solidFill>
              </a:rPr>
              <a:t>Scientifica</a:t>
            </a:r>
          </a:p>
          <a:p>
            <a:pPr marL="342900" indent="-342900" algn="l" defTabSz="957263">
              <a:lnSpc>
                <a:spcPct val="150000"/>
              </a:lnSpc>
              <a:spcBef>
                <a:spcPts val="600"/>
              </a:spcBef>
              <a:spcAft>
                <a:spcPts val="600"/>
              </a:spcAft>
              <a:buClr>
                <a:schemeClr val="hlink"/>
              </a:buClr>
              <a:buBlip>
                <a:blip r:embed="rId3"/>
              </a:buBlip>
            </a:pPr>
            <a:r>
              <a:rPr lang="it-IT" altLang="en-US" sz="2000" dirty="0" smtClean="0">
                <a:solidFill>
                  <a:srgbClr val="262626"/>
                </a:solidFill>
              </a:rPr>
              <a:t> Tutela </a:t>
            </a:r>
            <a:r>
              <a:rPr lang="it-IT" altLang="en-US" sz="2000" dirty="0">
                <a:solidFill>
                  <a:srgbClr val="262626"/>
                </a:solidFill>
              </a:rPr>
              <a:t>giuridica e </a:t>
            </a:r>
            <a:r>
              <a:rPr lang="it-IT" altLang="en-US" sz="2000" dirty="0" smtClean="0">
                <a:solidFill>
                  <a:srgbClr val="262626"/>
                </a:solidFill>
              </a:rPr>
              <a:t>giudiziaria</a:t>
            </a:r>
          </a:p>
          <a:p>
            <a:pPr marL="342900" indent="-342900" algn="l" defTabSz="957263">
              <a:lnSpc>
                <a:spcPct val="150000"/>
              </a:lnSpc>
              <a:spcBef>
                <a:spcPts val="600"/>
              </a:spcBef>
              <a:spcAft>
                <a:spcPts val="600"/>
              </a:spcAft>
              <a:buClr>
                <a:schemeClr val="hlink"/>
              </a:buClr>
              <a:buBlip>
                <a:blip r:embed="rId3"/>
              </a:buBlip>
            </a:pPr>
            <a:r>
              <a:rPr lang="it-IT" altLang="en-US" sz="2000" dirty="0">
                <a:solidFill>
                  <a:srgbClr val="262626"/>
                </a:solidFill>
              </a:rPr>
              <a:t> </a:t>
            </a:r>
            <a:r>
              <a:rPr lang="it-IT" altLang="en-US" sz="2000" dirty="0" smtClean="0">
                <a:solidFill>
                  <a:srgbClr val="262626"/>
                </a:solidFill>
              </a:rPr>
              <a:t>Alleanze, Partenariati, Cittadinanza attiva &amp; Volontariato</a:t>
            </a:r>
          </a:p>
          <a:p>
            <a:pPr marL="342900" indent="-342900" algn="l" defTabSz="957263">
              <a:lnSpc>
                <a:spcPct val="150000"/>
              </a:lnSpc>
              <a:spcBef>
                <a:spcPts val="600"/>
              </a:spcBef>
              <a:spcAft>
                <a:spcPts val="600"/>
              </a:spcAft>
              <a:buClr>
                <a:schemeClr val="hlink"/>
              </a:buClr>
              <a:buBlip>
                <a:blip r:embed="rId3"/>
              </a:buBlip>
            </a:pPr>
            <a:r>
              <a:rPr lang="it-IT" altLang="en-US" sz="2000" dirty="0" smtClean="0">
                <a:solidFill>
                  <a:srgbClr val="262626"/>
                </a:solidFill>
              </a:rPr>
              <a:t>Marketing, Soci &amp; Raccolta fondi</a:t>
            </a:r>
          </a:p>
        </p:txBody>
      </p:sp>
      <p:sp>
        <p:nvSpPr>
          <p:cNvPr id="3" name="Segnaposto numero diapositiva 2"/>
          <p:cNvSpPr>
            <a:spLocks noGrp="1"/>
          </p:cNvSpPr>
          <p:nvPr>
            <p:ph type="sldNum" sz="quarter" idx="12"/>
          </p:nvPr>
        </p:nvSpPr>
        <p:spPr>
          <a:xfrm>
            <a:off x="6985695" y="6615847"/>
            <a:ext cx="2133600" cy="365125"/>
          </a:xfrm>
        </p:spPr>
        <p:txBody>
          <a:bodyPr/>
          <a:lstStyle/>
          <a:p>
            <a:pPr algn="r">
              <a:defRPr/>
            </a:pPr>
            <a:fld id="{76496C65-41E9-4474-A69A-F4C2C2C91004}" type="slidenum">
              <a:rPr lang="it-IT" sz="1000" smtClean="0"/>
              <a:pPr algn="r">
                <a:defRPr/>
              </a:pPr>
              <a:t>24</a:t>
            </a:fld>
            <a:endParaRPr lang="it-IT" sz="1000" dirty="0"/>
          </a:p>
        </p:txBody>
      </p:sp>
      <p:cxnSp>
        <p:nvCxnSpPr>
          <p:cNvPr id="5" name="Straight Connector 4"/>
          <p:cNvCxnSpPr/>
          <p:nvPr/>
        </p:nvCxnSpPr>
        <p:spPr>
          <a:xfrm>
            <a:off x="698500" y="1891571"/>
            <a:ext cx="8128000"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846342" y="1141045"/>
            <a:ext cx="8581437" cy="669414"/>
          </a:xfrm>
          <a:prstGeom prst="rect">
            <a:avLst/>
          </a:prstGeom>
        </p:spPr>
        <p:txBody>
          <a:bodyPr wrap="square">
            <a:spAutoFit/>
          </a:bodyPr>
          <a:lstStyle/>
          <a:p>
            <a:pPr defTabSz="957263">
              <a:lnSpc>
                <a:spcPct val="150000"/>
              </a:lnSpc>
              <a:buClr>
                <a:schemeClr val="hlink"/>
              </a:buClr>
            </a:pPr>
            <a:r>
              <a:rPr lang="it-IT" sz="2500" dirty="0">
                <a:solidFill>
                  <a:srgbClr val="83C937"/>
                </a:solidFill>
              </a:rPr>
              <a:t>Gli strumenti per la realizzazione del Programma WWF:</a:t>
            </a:r>
          </a:p>
        </p:txBody>
      </p:sp>
    </p:spTree>
    <p:extLst>
      <p:ext uri="{BB962C8B-B14F-4D97-AF65-F5344CB8AC3E}">
        <p14:creationId xmlns:p14="http://schemas.microsoft.com/office/powerpoint/2010/main" val="1330718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magine 15" descr="MID_287340.jpg"/>
          <p:cNvPicPr>
            <a:picLocks noChangeAspect="1"/>
          </p:cNvPicPr>
          <p:nvPr/>
        </p:nvPicPr>
        <p:blipFill>
          <a:blip r:embed="rId3" cstate="screen"/>
          <a:stretch>
            <a:fillRect/>
          </a:stretch>
        </p:blipFill>
        <p:spPr>
          <a:xfrm>
            <a:off x="0" y="389106"/>
            <a:ext cx="9144000" cy="6079787"/>
          </a:xfrm>
          <a:prstGeom prst="rect">
            <a:avLst/>
          </a:prstGeom>
        </p:spPr>
      </p:pic>
      <p:sp>
        <p:nvSpPr>
          <p:cNvPr id="15" name="Rectangle 14"/>
          <p:cNvSpPr/>
          <p:nvPr/>
        </p:nvSpPr>
        <p:spPr>
          <a:xfrm>
            <a:off x="5311610" y="-9525"/>
            <a:ext cx="2609850" cy="687442"/>
          </a:xfrm>
          <a:prstGeom prst="rect">
            <a:avLst/>
          </a:prstGeom>
          <a:solidFill>
            <a:srgbClr val="8ABE34">
              <a:alpha val="5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rgbClr val="FFFFFF"/>
              </a:solidFill>
              <a:cs typeface="Geneva"/>
            </a:endParaRPr>
          </a:p>
        </p:txBody>
      </p:sp>
      <p:sp>
        <p:nvSpPr>
          <p:cNvPr id="22" name="Title 1"/>
          <p:cNvSpPr txBox="1">
            <a:spLocks/>
          </p:cNvSpPr>
          <p:nvPr/>
        </p:nvSpPr>
        <p:spPr>
          <a:xfrm>
            <a:off x="5283888" y="69242"/>
            <a:ext cx="2614916" cy="1462995"/>
          </a:xfrm>
          <a:prstGeom prst="rect">
            <a:avLst/>
          </a:prstGeom>
        </p:spPr>
        <p:txBody>
          <a:bodyPr/>
          <a:lstStyle>
            <a:lvl1pPr algn="l">
              <a:defRPr sz="3500">
                <a:solidFill>
                  <a:srgbClr val="FF6600"/>
                </a:solidFill>
                <a:latin typeface="Arial"/>
                <a:cs typeface="Arial"/>
              </a:defRPr>
            </a:lvl1pPr>
          </a:lstStyle>
          <a:p>
            <a:pPr fontAlgn="auto">
              <a:spcAft>
                <a:spcPts val="0"/>
              </a:spcAft>
              <a:defRPr/>
            </a:pPr>
            <a:r>
              <a:rPr lang="en-GB" sz="1800" b="1" dirty="0" smtClean="0">
                <a:solidFill>
                  <a:srgbClr val="F3F2E9"/>
                </a:solidFill>
                <a:ea typeface="+mj-ea"/>
              </a:rPr>
              <a:t>IL WWF IN ITALIA</a:t>
            </a:r>
          </a:p>
        </p:txBody>
      </p:sp>
      <p:sp>
        <p:nvSpPr>
          <p:cNvPr id="5" name="Segnaposto numero diapositiva 4"/>
          <p:cNvSpPr txBox="1">
            <a:spLocks/>
          </p:cNvSpPr>
          <p:nvPr/>
        </p:nvSpPr>
        <p:spPr>
          <a:xfrm>
            <a:off x="7500095" y="6566419"/>
            <a:ext cx="1619200" cy="365125"/>
          </a:xfrm>
          <a:prstGeom prst="rect">
            <a:avLst/>
          </a:prstGeom>
        </p:spPr>
        <p:txBody>
          <a:bodyPr/>
          <a:lstStyle>
            <a:defPPr>
              <a:defRPr lang="en-IE"/>
            </a:defPPr>
            <a:lvl1pPr algn="l" defTabSz="457200" rtl="0" fontAlgn="base">
              <a:spcBef>
                <a:spcPct val="0"/>
              </a:spcBef>
              <a:spcAft>
                <a:spcPct val="0"/>
              </a:spcAft>
              <a:defRPr sz="3200" kern="1200">
                <a:solidFill>
                  <a:schemeClr val="tx1"/>
                </a:solidFill>
                <a:latin typeface="Arial" pitchFamily="34" charset="0"/>
                <a:ea typeface="Geneva"/>
                <a:cs typeface="Geneva"/>
              </a:defRPr>
            </a:lvl1pPr>
            <a:lvl2pPr marL="457200" algn="l" defTabSz="457200" rtl="0" fontAlgn="base">
              <a:spcBef>
                <a:spcPct val="0"/>
              </a:spcBef>
              <a:spcAft>
                <a:spcPct val="0"/>
              </a:spcAft>
              <a:defRPr sz="3200" kern="1200">
                <a:solidFill>
                  <a:schemeClr val="tx1"/>
                </a:solidFill>
                <a:latin typeface="Arial" pitchFamily="34" charset="0"/>
                <a:ea typeface="Geneva"/>
                <a:cs typeface="Geneva"/>
              </a:defRPr>
            </a:lvl2pPr>
            <a:lvl3pPr marL="914400" algn="l" defTabSz="457200" rtl="0" fontAlgn="base">
              <a:spcBef>
                <a:spcPct val="0"/>
              </a:spcBef>
              <a:spcAft>
                <a:spcPct val="0"/>
              </a:spcAft>
              <a:defRPr sz="3200" kern="1200">
                <a:solidFill>
                  <a:schemeClr val="tx1"/>
                </a:solidFill>
                <a:latin typeface="Arial" pitchFamily="34" charset="0"/>
                <a:ea typeface="Geneva"/>
                <a:cs typeface="Geneva"/>
              </a:defRPr>
            </a:lvl3pPr>
            <a:lvl4pPr marL="1371600" algn="l" defTabSz="457200" rtl="0" fontAlgn="base">
              <a:spcBef>
                <a:spcPct val="0"/>
              </a:spcBef>
              <a:spcAft>
                <a:spcPct val="0"/>
              </a:spcAft>
              <a:defRPr sz="3200" kern="1200">
                <a:solidFill>
                  <a:schemeClr val="tx1"/>
                </a:solidFill>
                <a:latin typeface="Arial" pitchFamily="34" charset="0"/>
                <a:ea typeface="Geneva"/>
                <a:cs typeface="Geneva"/>
              </a:defRPr>
            </a:lvl4pPr>
            <a:lvl5pPr marL="1828800" algn="l" defTabSz="457200" rtl="0" fontAlgn="base">
              <a:spcBef>
                <a:spcPct val="0"/>
              </a:spcBef>
              <a:spcAft>
                <a:spcPct val="0"/>
              </a:spcAft>
              <a:defRPr sz="3200" kern="1200">
                <a:solidFill>
                  <a:schemeClr val="tx1"/>
                </a:solidFill>
                <a:latin typeface="Arial" pitchFamily="34" charset="0"/>
                <a:ea typeface="Geneva"/>
                <a:cs typeface="Geneva"/>
              </a:defRPr>
            </a:lvl5pPr>
            <a:lvl6pPr marL="2286000" algn="l" defTabSz="914400" rtl="0" eaLnBrk="1" latinLnBrk="0" hangingPunct="1">
              <a:defRPr sz="3200" kern="1200">
                <a:solidFill>
                  <a:schemeClr val="tx1"/>
                </a:solidFill>
                <a:latin typeface="Arial" pitchFamily="34" charset="0"/>
                <a:ea typeface="Geneva"/>
                <a:cs typeface="Geneva"/>
              </a:defRPr>
            </a:lvl6pPr>
            <a:lvl7pPr marL="2743200" algn="l" defTabSz="914400" rtl="0" eaLnBrk="1" latinLnBrk="0" hangingPunct="1">
              <a:defRPr sz="3200" kern="1200">
                <a:solidFill>
                  <a:schemeClr val="tx1"/>
                </a:solidFill>
                <a:latin typeface="Arial" pitchFamily="34" charset="0"/>
                <a:ea typeface="Geneva"/>
                <a:cs typeface="Geneva"/>
              </a:defRPr>
            </a:lvl7pPr>
            <a:lvl8pPr marL="3200400" algn="l" defTabSz="914400" rtl="0" eaLnBrk="1" latinLnBrk="0" hangingPunct="1">
              <a:defRPr sz="3200" kern="1200">
                <a:solidFill>
                  <a:schemeClr val="tx1"/>
                </a:solidFill>
                <a:latin typeface="Arial" pitchFamily="34" charset="0"/>
                <a:ea typeface="Geneva"/>
                <a:cs typeface="Geneva"/>
              </a:defRPr>
            </a:lvl8pPr>
            <a:lvl9pPr marL="3657600" algn="l" defTabSz="914400" rtl="0" eaLnBrk="1" latinLnBrk="0" hangingPunct="1">
              <a:defRPr sz="3200" kern="1200">
                <a:solidFill>
                  <a:schemeClr val="tx1"/>
                </a:solidFill>
                <a:latin typeface="Arial" pitchFamily="34" charset="0"/>
                <a:ea typeface="Geneva"/>
                <a:cs typeface="Geneva"/>
              </a:defRPr>
            </a:lvl9pPr>
          </a:lstStyle>
          <a:p>
            <a:pPr algn="r"/>
            <a:fld id="{11D21674-6E44-4EFA-A82E-B883355A05D6}" type="slidenum">
              <a:rPr lang="en-GB" sz="1000" smtClean="0"/>
              <a:pPr algn="r"/>
              <a:t>25</a:t>
            </a:fld>
            <a:endParaRPr lang="en-GB" sz="1000" dirty="0"/>
          </a:p>
        </p:txBody>
      </p:sp>
      <p:sp>
        <p:nvSpPr>
          <p:cNvPr id="6" name="Rectangle 14"/>
          <p:cNvSpPr/>
          <p:nvPr/>
        </p:nvSpPr>
        <p:spPr>
          <a:xfrm rot="5400000">
            <a:off x="952676" y="5935973"/>
            <a:ext cx="101599" cy="147479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vert="vert270" anchor="ctr"/>
          <a:lstStyle/>
          <a:p>
            <a:pPr lvl="0" algn="ctr">
              <a:defRPr/>
            </a:pPr>
            <a:r>
              <a:rPr lang="en-GB" sz="800" dirty="0" smtClean="0">
                <a:solidFill>
                  <a:schemeClr val="tx1"/>
                </a:solidFill>
              </a:rPr>
              <a:t>© WWF Italia</a:t>
            </a:r>
          </a:p>
          <a:p>
            <a:pPr algn="ctr">
              <a:defRPr/>
            </a:pPr>
            <a:endParaRPr lang="en-US" sz="1800" dirty="0">
              <a:solidFill>
                <a:srgbClr val="FFFFFF"/>
              </a:solidFill>
              <a:cs typeface="Geneva"/>
            </a:endParaRPr>
          </a:p>
        </p:txBody>
      </p:sp>
    </p:spTree>
    <p:extLst>
      <p:ext uri="{BB962C8B-B14F-4D97-AF65-F5344CB8AC3E}">
        <p14:creationId xmlns:p14="http://schemas.microsoft.com/office/powerpoint/2010/main" val="36244097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sz="quarter" idx="11"/>
          </p:nvPr>
        </p:nvSpPr>
        <p:spPr>
          <a:xfrm>
            <a:off x="971600" y="941523"/>
            <a:ext cx="7560840" cy="5328592"/>
          </a:xfrm>
        </p:spPr>
        <p:txBody>
          <a:bodyPr/>
          <a:lstStyle/>
          <a:p>
            <a:pPr defTabSz="957263">
              <a:buClr>
                <a:schemeClr val="hlink"/>
              </a:buClr>
            </a:pPr>
            <a:r>
              <a:rPr lang="it-IT" sz="2000" b="1" dirty="0">
                <a:solidFill>
                  <a:srgbClr val="8ABE34"/>
                </a:solidFill>
              </a:rPr>
              <a:t>Il WWF </a:t>
            </a:r>
            <a:r>
              <a:rPr lang="it-IT" sz="2000" b="1" dirty="0" smtClean="0">
                <a:solidFill>
                  <a:srgbClr val="8ABE34"/>
                </a:solidFill>
              </a:rPr>
              <a:t>Italia nasce nel 1966 e tra i fondatori ricordiamo Fulco Pratesi.</a:t>
            </a:r>
          </a:p>
          <a:p>
            <a:pPr algn="just" defTabSz="957263">
              <a:buClr>
                <a:schemeClr val="hlink"/>
              </a:buClr>
            </a:pPr>
            <a:r>
              <a:rPr lang="it-IT" sz="1800" i="1" dirty="0" smtClean="0"/>
              <a:t>«...</a:t>
            </a:r>
            <a:r>
              <a:rPr lang="it-IT" sz="1800" i="1" dirty="0"/>
              <a:t>Tanti anni fa io ero un cacciatore. Un giorno, mentre mi trovavo a caccia di orsi nei boschi della Turchia, ho assistito ad una scena che mi ha cambiato la vita: un'orsa con i suoi tre cuccioli, a pochi metri da me. In una manciata di secondi ho capito che stavo facendo una follia. Sono tornato in Italia, ho venduto i fucili e, con un gruppo di amici appassionati di natura, ho fondato il WWF. In me era nato un sogno: proteggere gli animali, gli ambienti, fare qualcosa per costruire un mondo di armonia tra uomo e </a:t>
            </a:r>
            <a:r>
              <a:rPr lang="it-IT" sz="1800" i="1" dirty="0" smtClean="0"/>
              <a:t>natura»</a:t>
            </a:r>
            <a:endParaRPr lang="it-IT" sz="1800" i="1" dirty="0"/>
          </a:p>
          <a:p>
            <a:pPr defTabSz="957263">
              <a:buClr>
                <a:schemeClr val="hlink"/>
              </a:buClr>
            </a:pPr>
            <a:endParaRPr lang="it-IT" sz="1800" b="1" dirty="0"/>
          </a:p>
        </p:txBody>
      </p:sp>
      <p:sp>
        <p:nvSpPr>
          <p:cNvPr id="4" name="Title 1"/>
          <p:cNvSpPr txBox="1">
            <a:spLocks noGrp="1"/>
          </p:cNvSpPr>
          <p:nvPr>
            <p:ph type="title"/>
          </p:nvPr>
        </p:nvSpPr>
        <p:spPr bwMode="auto">
          <a:xfrm>
            <a:off x="1520360" y="-252256"/>
            <a:ext cx="7452568" cy="980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GB" altLang="it-IT" sz="2400" b="1" dirty="0" smtClean="0">
                <a:solidFill>
                  <a:srgbClr val="0D0D0D"/>
                </a:solidFill>
                <a:latin typeface="+mn-lt"/>
              </a:rPr>
              <a:t/>
            </a:r>
            <a:br>
              <a:rPr lang="en-GB" altLang="it-IT" sz="2400" b="1" dirty="0" smtClean="0">
                <a:solidFill>
                  <a:srgbClr val="0D0D0D"/>
                </a:solidFill>
                <a:latin typeface="+mn-lt"/>
              </a:rPr>
            </a:br>
            <a:r>
              <a:rPr lang="en-GB" altLang="it-IT" sz="2400" b="1" dirty="0" smtClean="0">
                <a:latin typeface="+mn-lt"/>
                <a:ea typeface="+mn-ea"/>
              </a:rPr>
              <a:t>Il WWF Italia</a:t>
            </a:r>
          </a:p>
        </p:txBody>
      </p:sp>
      <p:pic>
        <p:nvPicPr>
          <p:cNvPr id="2" name="Immagine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677049" y="4130566"/>
            <a:ext cx="4464728" cy="2511409"/>
          </a:xfrm>
          <a:prstGeom prst="rect">
            <a:avLst/>
          </a:prstGeom>
        </p:spPr>
      </p:pic>
      <p:sp>
        <p:nvSpPr>
          <p:cNvPr id="5" name="Segnaposto numero diapositiva 4"/>
          <p:cNvSpPr>
            <a:spLocks noGrp="1"/>
          </p:cNvSpPr>
          <p:nvPr>
            <p:ph type="sldNum" sz="quarter" idx="4"/>
          </p:nvPr>
        </p:nvSpPr>
        <p:spPr>
          <a:xfrm>
            <a:off x="7500095" y="6566419"/>
            <a:ext cx="1619200" cy="365125"/>
          </a:xfrm>
        </p:spPr>
        <p:txBody>
          <a:bodyPr/>
          <a:lstStyle/>
          <a:p>
            <a:fld id="{11D21674-6E44-4EFA-A82E-B883355A05D6}" type="slidenum">
              <a:rPr lang="en-GB" sz="1000" smtClean="0">
                <a:solidFill>
                  <a:schemeClr val="tx1"/>
                </a:solidFill>
              </a:rPr>
              <a:pPr/>
              <a:t>26</a:t>
            </a:fld>
            <a:endParaRPr lang="en-GB" sz="1000" dirty="0">
              <a:solidFill>
                <a:schemeClr val="tx1"/>
              </a:solidFill>
            </a:endParaRPr>
          </a:p>
        </p:txBody>
      </p:sp>
      <p:sp>
        <p:nvSpPr>
          <p:cNvPr id="6" name="Rectangle 14"/>
          <p:cNvSpPr/>
          <p:nvPr/>
        </p:nvSpPr>
        <p:spPr>
          <a:xfrm>
            <a:off x="2686936" y="5620653"/>
            <a:ext cx="101599" cy="147479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vert="vert270" anchor="ctr"/>
          <a:lstStyle/>
          <a:p>
            <a:pPr lvl="0" algn="ctr">
              <a:defRPr/>
            </a:pPr>
            <a:r>
              <a:rPr lang="en-GB" sz="800" dirty="0" smtClean="0">
                <a:solidFill>
                  <a:schemeClr val="tx1"/>
                </a:solidFill>
              </a:rPr>
              <a:t>© WWF Italia</a:t>
            </a:r>
          </a:p>
          <a:p>
            <a:pPr algn="ctr">
              <a:defRPr/>
            </a:pPr>
            <a:endParaRPr lang="en-US" sz="1800" dirty="0">
              <a:solidFill>
                <a:srgbClr val="FFFFFF"/>
              </a:solidFill>
              <a:cs typeface="Geneva"/>
            </a:endParaRPr>
          </a:p>
        </p:txBody>
      </p:sp>
    </p:spTree>
    <p:extLst>
      <p:ext uri="{BB962C8B-B14F-4D97-AF65-F5344CB8AC3E}">
        <p14:creationId xmlns:p14="http://schemas.microsoft.com/office/powerpoint/2010/main" val="18516708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sz="quarter" idx="11"/>
          </p:nvPr>
        </p:nvSpPr>
        <p:spPr>
          <a:xfrm>
            <a:off x="851338" y="1639315"/>
            <a:ext cx="8176182" cy="5184576"/>
          </a:xfrm>
        </p:spPr>
        <p:txBody>
          <a:bodyPr/>
          <a:lstStyle/>
          <a:p>
            <a:pPr algn="just" defTabSz="957263">
              <a:buClr>
                <a:schemeClr val="hlink"/>
              </a:buClr>
            </a:pPr>
            <a:r>
              <a:rPr lang="it-IT" sz="2200" dirty="0"/>
              <a:t>U</a:t>
            </a:r>
            <a:r>
              <a:rPr lang="it-IT" sz="2200" dirty="0" smtClean="0"/>
              <a:t>n’associazione </a:t>
            </a:r>
            <a:r>
              <a:rPr lang="it-IT" sz="2200" b="1" dirty="0"/>
              <a:t>senza scopo di lucro, indipendente,  aconfessionale e</a:t>
            </a:r>
            <a:r>
              <a:rPr lang="it-IT" sz="2200" b="1" dirty="0" smtClean="0"/>
              <a:t> </a:t>
            </a:r>
            <a:r>
              <a:rPr lang="it-IT" sz="2200" b="1" dirty="0"/>
              <a:t>apartitica</a:t>
            </a:r>
            <a:r>
              <a:rPr lang="it-IT" sz="2200" dirty="0"/>
              <a:t>. </a:t>
            </a:r>
          </a:p>
          <a:p>
            <a:pPr algn="just" defTabSz="957263">
              <a:buClr>
                <a:schemeClr val="hlink"/>
              </a:buClr>
            </a:pPr>
            <a:r>
              <a:rPr lang="it-IT" sz="2200" dirty="0"/>
              <a:t>R</a:t>
            </a:r>
            <a:r>
              <a:rPr lang="it-IT" sz="2200" dirty="0" smtClean="0"/>
              <a:t>iconosciuta </a:t>
            </a:r>
            <a:r>
              <a:rPr lang="it-IT" sz="2200" dirty="0"/>
              <a:t>come </a:t>
            </a:r>
            <a:r>
              <a:rPr lang="it-IT" sz="2200" b="1" dirty="0"/>
              <a:t>Organizzazione Non Governativa; </a:t>
            </a:r>
            <a:r>
              <a:rPr lang="it-IT" sz="2200" dirty="0"/>
              <a:t>è </a:t>
            </a:r>
            <a:r>
              <a:rPr lang="it-IT" sz="2200" b="1" dirty="0"/>
              <a:t>ONLUS </a:t>
            </a:r>
            <a:r>
              <a:rPr lang="it-IT" sz="2200" dirty="0"/>
              <a:t>di diritto</a:t>
            </a:r>
            <a:r>
              <a:rPr lang="it-IT" sz="2200" b="1" dirty="0" smtClean="0"/>
              <a:t>.</a:t>
            </a:r>
            <a:r>
              <a:rPr lang="it-IT" sz="2200" dirty="0"/>
              <a:t> </a:t>
            </a:r>
          </a:p>
          <a:p>
            <a:pPr algn="just" defTabSz="957263">
              <a:buClr>
                <a:schemeClr val="hlink"/>
              </a:buClr>
            </a:pPr>
            <a:r>
              <a:rPr lang="it-IT" sz="2200" dirty="0"/>
              <a:t>U</a:t>
            </a:r>
            <a:r>
              <a:rPr lang="it-IT" sz="2200" dirty="0" smtClean="0"/>
              <a:t>n’organizzazione </a:t>
            </a:r>
            <a:r>
              <a:rPr lang="it-IT" sz="2200" dirty="0"/>
              <a:t>che, </a:t>
            </a:r>
            <a:r>
              <a:rPr lang="it-IT" sz="2200" b="1" dirty="0"/>
              <a:t>con l’aiuto dei cittadini </a:t>
            </a:r>
            <a:r>
              <a:rPr lang="it-IT" sz="2200" b="1" dirty="0" smtClean="0"/>
              <a:t>e </a:t>
            </a:r>
            <a:r>
              <a:rPr lang="it-IT" sz="2200" b="1" dirty="0"/>
              <a:t>il coinvolgimento delle </a:t>
            </a:r>
            <a:r>
              <a:rPr lang="it-IT" sz="2200" b="1" dirty="0" smtClean="0"/>
              <a:t>comunità, delle imprese e delle istituzioni</a:t>
            </a:r>
            <a:r>
              <a:rPr lang="it-IT" sz="2200" dirty="0" smtClean="0"/>
              <a:t>:</a:t>
            </a:r>
          </a:p>
          <a:p>
            <a:pPr algn="just" defTabSz="957263">
              <a:spcBef>
                <a:spcPts val="300"/>
              </a:spcBef>
              <a:spcAft>
                <a:spcPts val="300"/>
              </a:spcAft>
              <a:buClr>
                <a:schemeClr val="hlink"/>
              </a:buClr>
              <a:buBlip>
                <a:blip r:embed="rId3"/>
              </a:buBlip>
            </a:pPr>
            <a:r>
              <a:rPr lang="it-IT" sz="2200" dirty="0"/>
              <a:t> </a:t>
            </a:r>
            <a:r>
              <a:rPr lang="it-IT" sz="1800" dirty="0" smtClean="0"/>
              <a:t>contribuisce </a:t>
            </a:r>
            <a:r>
              <a:rPr lang="it-IT" sz="1800" dirty="0"/>
              <a:t>incisivamente a conservare i sistemi naturali in Italia e nel </a:t>
            </a:r>
            <a:r>
              <a:rPr lang="it-IT" sz="1800" dirty="0" smtClean="0"/>
              <a:t>mondo </a:t>
            </a:r>
            <a:endParaRPr lang="it-IT" sz="1800" dirty="0"/>
          </a:p>
          <a:p>
            <a:pPr algn="just" defTabSz="957263">
              <a:spcBef>
                <a:spcPts val="300"/>
              </a:spcBef>
              <a:spcAft>
                <a:spcPts val="300"/>
              </a:spcAft>
              <a:buBlip>
                <a:blip r:embed="rId3"/>
              </a:buBlip>
            </a:pPr>
            <a:r>
              <a:rPr lang="it-IT" sz="1800" dirty="0"/>
              <a:t> </a:t>
            </a:r>
            <a:r>
              <a:rPr lang="it-IT" sz="1800" dirty="0" smtClean="0"/>
              <a:t>opera </a:t>
            </a:r>
            <a:r>
              <a:rPr lang="it-IT" sz="1800" dirty="0"/>
              <a:t>per avviare </a:t>
            </a:r>
            <a:r>
              <a:rPr lang="it-IT" sz="1800" b="1" dirty="0"/>
              <a:t>processi di cambiamento che conducano a un vivere sostenibile</a:t>
            </a:r>
            <a:r>
              <a:rPr lang="it-IT" sz="1800" dirty="0"/>
              <a:t>.</a:t>
            </a:r>
          </a:p>
          <a:p>
            <a:pPr algn="just" defTabSz="957263">
              <a:spcBef>
                <a:spcPts val="300"/>
              </a:spcBef>
              <a:spcAft>
                <a:spcPts val="300"/>
              </a:spcAft>
              <a:buBlip>
                <a:blip r:embed="rId3"/>
              </a:buBlip>
            </a:pPr>
            <a:r>
              <a:rPr lang="it-IT" sz="1800" dirty="0"/>
              <a:t> </a:t>
            </a:r>
            <a:r>
              <a:rPr lang="it-IT" sz="1800" dirty="0" smtClean="0"/>
              <a:t>agisce </a:t>
            </a:r>
            <a:r>
              <a:rPr lang="it-IT" sz="1800" dirty="0"/>
              <a:t>con </a:t>
            </a:r>
            <a:r>
              <a:rPr lang="it-IT" sz="1800" b="1" dirty="0"/>
              <a:t>metodi innovativi</a:t>
            </a:r>
            <a:r>
              <a:rPr lang="it-IT" sz="1800" dirty="0"/>
              <a:t> capaci di aggregare le migliori risorse culturali, sociali, economiche.</a:t>
            </a:r>
          </a:p>
          <a:p>
            <a:pPr defTabSz="957263">
              <a:buClr>
                <a:schemeClr val="hlink"/>
              </a:buClr>
              <a:buFont typeface="Wingdings" pitchFamily="2" charset="2"/>
              <a:buChar char="v"/>
            </a:pPr>
            <a:endParaRPr lang="it-IT" sz="1800" b="1" dirty="0"/>
          </a:p>
        </p:txBody>
      </p:sp>
      <p:sp>
        <p:nvSpPr>
          <p:cNvPr id="4" name="Title 1"/>
          <p:cNvSpPr txBox="1">
            <a:spLocks noGrp="1"/>
          </p:cNvSpPr>
          <p:nvPr>
            <p:ph type="title"/>
          </p:nvPr>
        </p:nvSpPr>
        <p:spPr bwMode="auto">
          <a:xfrm>
            <a:off x="1534008" y="-252256"/>
            <a:ext cx="7452568" cy="980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GB" altLang="it-IT" sz="2400" b="1" dirty="0" smtClean="0">
                <a:solidFill>
                  <a:srgbClr val="0D0D0D"/>
                </a:solidFill>
                <a:latin typeface="+mn-lt"/>
              </a:rPr>
              <a:t/>
            </a:r>
            <a:br>
              <a:rPr lang="en-GB" altLang="it-IT" sz="2400" b="1" dirty="0" smtClean="0">
                <a:solidFill>
                  <a:srgbClr val="0D0D0D"/>
                </a:solidFill>
                <a:latin typeface="+mn-lt"/>
              </a:rPr>
            </a:br>
            <a:r>
              <a:rPr lang="en-GB" altLang="it-IT" sz="2400" b="1" dirty="0" smtClean="0">
                <a:latin typeface="+mn-lt"/>
                <a:ea typeface="+mn-ea"/>
              </a:rPr>
              <a:t>Il WWF Italia</a:t>
            </a:r>
          </a:p>
        </p:txBody>
      </p:sp>
      <p:sp>
        <p:nvSpPr>
          <p:cNvPr id="5" name="Segnaposto numero diapositiva 4"/>
          <p:cNvSpPr>
            <a:spLocks noGrp="1"/>
          </p:cNvSpPr>
          <p:nvPr>
            <p:ph type="sldNum" sz="quarter" idx="4"/>
          </p:nvPr>
        </p:nvSpPr>
        <p:spPr>
          <a:xfrm>
            <a:off x="7500095" y="6566419"/>
            <a:ext cx="1619200" cy="365125"/>
          </a:xfrm>
        </p:spPr>
        <p:txBody>
          <a:bodyPr/>
          <a:lstStyle/>
          <a:p>
            <a:fld id="{11D21674-6E44-4EFA-A82E-B883355A05D6}" type="slidenum">
              <a:rPr lang="en-GB" sz="1000" smtClean="0">
                <a:solidFill>
                  <a:schemeClr val="tx1"/>
                </a:solidFill>
              </a:rPr>
              <a:pPr/>
              <a:t>27</a:t>
            </a:fld>
            <a:endParaRPr lang="en-GB" sz="1000" dirty="0">
              <a:solidFill>
                <a:schemeClr val="tx1"/>
              </a:solidFill>
            </a:endParaRPr>
          </a:p>
        </p:txBody>
      </p:sp>
      <p:sp>
        <p:nvSpPr>
          <p:cNvPr id="2" name="Rectangle 1"/>
          <p:cNvSpPr/>
          <p:nvPr/>
        </p:nvSpPr>
        <p:spPr>
          <a:xfrm>
            <a:off x="728506" y="1020082"/>
            <a:ext cx="8024648" cy="598177"/>
          </a:xfrm>
          <a:prstGeom prst="rect">
            <a:avLst/>
          </a:prstGeom>
        </p:spPr>
        <p:txBody>
          <a:bodyPr wrap="square">
            <a:spAutoFit/>
          </a:bodyPr>
          <a:lstStyle/>
          <a:p>
            <a:pPr defTabSz="957263">
              <a:lnSpc>
                <a:spcPct val="150000"/>
              </a:lnSpc>
              <a:buClr>
                <a:schemeClr val="hlink"/>
              </a:buClr>
            </a:pPr>
            <a:r>
              <a:rPr lang="it-IT" sz="2500" dirty="0" smtClean="0">
                <a:solidFill>
                  <a:srgbClr val="83C937"/>
                </a:solidFill>
              </a:rPr>
              <a:t>Un’associazione in una Rete Internazionale</a:t>
            </a:r>
            <a:endParaRPr lang="it-IT" sz="2500" dirty="0">
              <a:solidFill>
                <a:srgbClr val="83C937"/>
              </a:solidFill>
            </a:endParaRPr>
          </a:p>
        </p:txBody>
      </p:sp>
      <p:cxnSp>
        <p:nvCxnSpPr>
          <p:cNvPr id="6" name="Straight Connector 5"/>
          <p:cNvCxnSpPr/>
          <p:nvPr/>
        </p:nvCxnSpPr>
        <p:spPr>
          <a:xfrm>
            <a:off x="698500" y="1639315"/>
            <a:ext cx="8128000"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98594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txBox="1">
            <a:spLocks/>
          </p:cNvSpPr>
          <p:nvPr/>
        </p:nvSpPr>
        <p:spPr bwMode="auto">
          <a:xfrm>
            <a:off x="606424" y="1900603"/>
            <a:ext cx="8018591" cy="517525"/>
          </a:xfrm>
          <a:prstGeom prst="rect">
            <a:avLst/>
          </a:prstGeom>
          <a:noFill/>
          <a:ln w="9525">
            <a:noFill/>
            <a:miter lim="800000"/>
            <a:headEnd/>
            <a:tailEnd/>
          </a:ln>
        </p:spPr>
        <p:txBody>
          <a:bodyPr/>
          <a:lstStyle/>
          <a:p>
            <a:r>
              <a:rPr lang="it-IT" altLang="en-US" sz="2500" dirty="0" smtClean="0">
                <a:solidFill>
                  <a:srgbClr val="8ABE34"/>
                </a:solidFill>
              </a:rPr>
              <a:t>Esempi di Iniziative globali partecipate da WWF Italia </a:t>
            </a:r>
          </a:p>
          <a:p>
            <a:r>
              <a:rPr lang="it-IT" altLang="en-US" sz="2500" dirty="0" smtClean="0">
                <a:solidFill>
                  <a:srgbClr val="8ABE34"/>
                </a:solidFill>
              </a:rPr>
              <a:t> </a:t>
            </a:r>
          </a:p>
        </p:txBody>
      </p:sp>
      <p:cxnSp>
        <p:nvCxnSpPr>
          <p:cNvPr id="13" name="Straight Connector 12"/>
          <p:cNvCxnSpPr/>
          <p:nvPr/>
        </p:nvCxnSpPr>
        <p:spPr>
          <a:xfrm>
            <a:off x="698500" y="2474913"/>
            <a:ext cx="8128000"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flipH="1">
            <a:off x="-7938" y="0"/>
            <a:ext cx="111126" cy="6858000"/>
          </a:xfrm>
          <a:prstGeom prst="rect">
            <a:avLst/>
          </a:prstGeom>
          <a:solidFill>
            <a:srgbClr val="8ABE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cxnSp>
        <p:nvCxnSpPr>
          <p:cNvPr id="12" name="Straight Connector 11"/>
          <p:cNvCxnSpPr/>
          <p:nvPr/>
        </p:nvCxnSpPr>
        <p:spPr>
          <a:xfrm>
            <a:off x="441325" y="6513385"/>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pic>
        <p:nvPicPr>
          <p:cNvPr id="23559" name="Picture 14" descr="master panda.jpg"/>
          <p:cNvPicPr>
            <a:picLocks noChangeAspect="1"/>
          </p:cNvPicPr>
          <p:nvPr/>
        </p:nvPicPr>
        <p:blipFill>
          <a:blip r:embed="rId3" cstate="screen">
            <a:clrChange>
              <a:clrFrom>
                <a:srgbClr val="F1F1E7"/>
              </a:clrFrom>
              <a:clrTo>
                <a:srgbClr val="F1F1E7">
                  <a:alpha val="0"/>
                </a:srgbClr>
              </a:clrTo>
            </a:clrChange>
          </a:blip>
          <a:srcRect/>
          <a:stretch>
            <a:fillRect/>
          </a:stretch>
        </p:blipFill>
        <p:spPr bwMode="auto">
          <a:xfrm>
            <a:off x="171450" y="114300"/>
            <a:ext cx="527050" cy="836613"/>
          </a:xfrm>
          <a:prstGeom prst="rect">
            <a:avLst/>
          </a:prstGeom>
          <a:noFill/>
          <a:ln w="9525">
            <a:noFill/>
            <a:miter lim="800000"/>
            <a:headEnd/>
            <a:tailEnd/>
          </a:ln>
        </p:spPr>
      </p:pic>
      <p:sp>
        <p:nvSpPr>
          <p:cNvPr id="23560" name="Title 1"/>
          <p:cNvSpPr txBox="1">
            <a:spLocks/>
          </p:cNvSpPr>
          <p:nvPr/>
        </p:nvSpPr>
        <p:spPr bwMode="auto">
          <a:xfrm>
            <a:off x="4906963" y="205617"/>
            <a:ext cx="3995737" cy="693738"/>
          </a:xfrm>
          <a:prstGeom prst="rect">
            <a:avLst/>
          </a:prstGeom>
          <a:noFill/>
          <a:ln w="9525">
            <a:noFill/>
            <a:miter lim="800000"/>
            <a:headEnd/>
            <a:tailEnd/>
          </a:ln>
        </p:spPr>
        <p:txBody>
          <a:bodyPr/>
          <a:lstStyle/>
          <a:p>
            <a:pPr algn="r">
              <a:lnSpc>
                <a:spcPct val="90000"/>
              </a:lnSpc>
            </a:pPr>
            <a:r>
              <a:rPr lang="en-GB" altLang="en-US" sz="2400" b="1" dirty="0" smtClean="0"/>
              <a:t>Il WWF Italia</a:t>
            </a:r>
          </a:p>
        </p:txBody>
      </p:sp>
      <p:pic>
        <p:nvPicPr>
          <p:cNvPr id="9" name="Picture 1"/>
          <p:cNvPicPr>
            <a:picLocks noChangeAspect="1" noChangeArrowheads="1"/>
          </p:cNvPicPr>
          <p:nvPr/>
        </p:nvPicPr>
        <p:blipFill>
          <a:blip r:embed="rId4" cstate="email"/>
          <a:srcRect/>
          <a:stretch>
            <a:fillRect/>
          </a:stretch>
        </p:blipFill>
        <p:spPr bwMode="auto">
          <a:xfrm>
            <a:off x="2131912" y="2767914"/>
            <a:ext cx="3546389" cy="1570939"/>
          </a:xfrm>
          <a:prstGeom prst="rect">
            <a:avLst/>
          </a:prstGeom>
          <a:noFill/>
          <a:ln w="9525">
            <a:noFill/>
            <a:miter lim="800000"/>
            <a:headEnd/>
            <a:tailEnd/>
          </a:ln>
        </p:spPr>
      </p:pic>
      <p:pic>
        <p:nvPicPr>
          <p:cNvPr id="10" name="Picture 1"/>
          <p:cNvPicPr>
            <a:picLocks noChangeAspect="1" noChangeArrowheads="1"/>
          </p:cNvPicPr>
          <p:nvPr/>
        </p:nvPicPr>
        <p:blipFill>
          <a:blip r:embed="rId5" cstate="email"/>
          <a:srcRect/>
          <a:stretch>
            <a:fillRect/>
          </a:stretch>
        </p:blipFill>
        <p:spPr bwMode="auto">
          <a:xfrm>
            <a:off x="6886631" y="2739966"/>
            <a:ext cx="1738385" cy="3419362"/>
          </a:xfrm>
          <a:prstGeom prst="rect">
            <a:avLst/>
          </a:prstGeom>
          <a:noFill/>
          <a:ln w="9525">
            <a:noFill/>
            <a:miter lim="800000"/>
            <a:headEnd/>
            <a:tailEnd/>
          </a:ln>
        </p:spPr>
      </p:pic>
      <p:pic>
        <p:nvPicPr>
          <p:cNvPr id="11" name="Picture 1"/>
          <p:cNvPicPr>
            <a:picLocks noChangeAspect="1" noChangeArrowheads="1"/>
          </p:cNvPicPr>
          <p:nvPr/>
        </p:nvPicPr>
        <p:blipFill>
          <a:blip r:embed="rId6" cstate="email"/>
          <a:srcRect/>
          <a:stretch>
            <a:fillRect/>
          </a:stretch>
        </p:blipFill>
        <p:spPr bwMode="auto">
          <a:xfrm>
            <a:off x="441325" y="4510216"/>
            <a:ext cx="1742303" cy="1544594"/>
          </a:xfrm>
          <a:prstGeom prst="rect">
            <a:avLst/>
          </a:prstGeom>
          <a:noFill/>
          <a:ln w="9525">
            <a:noFill/>
            <a:miter lim="800000"/>
            <a:headEnd/>
            <a:tailEnd/>
          </a:ln>
        </p:spPr>
      </p:pic>
      <p:pic>
        <p:nvPicPr>
          <p:cNvPr id="14" name="Picture 1"/>
          <p:cNvPicPr>
            <a:picLocks noChangeAspect="1" noChangeArrowheads="1"/>
          </p:cNvPicPr>
          <p:nvPr/>
        </p:nvPicPr>
        <p:blipFill>
          <a:blip r:embed="rId7" cstate="email"/>
          <a:srcRect/>
          <a:stretch>
            <a:fillRect/>
          </a:stretch>
        </p:blipFill>
        <p:spPr bwMode="auto">
          <a:xfrm>
            <a:off x="2751226" y="4516910"/>
            <a:ext cx="3438180" cy="1587328"/>
          </a:xfrm>
          <a:prstGeom prst="rect">
            <a:avLst/>
          </a:prstGeom>
          <a:noFill/>
          <a:ln w="9525">
            <a:noFill/>
            <a:miter lim="800000"/>
            <a:headEnd/>
            <a:tailEnd/>
          </a:ln>
        </p:spPr>
      </p:pic>
      <p:sp>
        <p:nvSpPr>
          <p:cNvPr id="15" name="Segnaposto numero diapositiva 5"/>
          <p:cNvSpPr txBox="1">
            <a:spLocks/>
          </p:cNvSpPr>
          <p:nvPr/>
        </p:nvSpPr>
        <p:spPr>
          <a:xfrm>
            <a:off x="7010409" y="6529348"/>
            <a:ext cx="2133600" cy="365125"/>
          </a:xfrm>
          <a:prstGeom prst="rect">
            <a:avLst/>
          </a:prstGeo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2E5B4E9-7217-471A-81BB-D945E218E382}" type="slidenum">
              <a:rPr kumimoji="0" lang="it-IT" sz="1000" b="0" i="0" u="none" strike="noStrike" kern="1200" cap="none" spc="0" normalizeH="0" baseline="0" noProof="0" smtClean="0">
                <a:ln>
                  <a:noFill/>
                </a:ln>
                <a:solidFill>
                  <a:schemeClr val="tx1"/>
                </a:solidFill>
                <a:effectLst/>
                <a:uLnTx/>
                <a:uFillTx/>
                <a:latin typeface="Arial" pitchFamily="34" charset="0"/>
                <a:ea typeface="Geneva"/>
                <a:cs typeface="Geneva"/>
              </a:rPr>
              <a:pPr marL="0" marR="0" lvl="0" indent="0" algn="r" defTabSz="457200" rtl="0" eaLnBrk="1" fontAlgn="base" latinLnBrk="0" hangingPunct="1">
                <a:lnSpc>
                  <a:spcPct val="100000"/>
                </a:lnSpc>
                <a:spcBef>
                  <a:spcPct val="0"/>
                </a:spcBef>
                <a:spcAft>
                  <a:spcPct val="0"/>
                </a:spcAft>
                <a:buClrTx/>
                <a:buSzTx/>
                <a:buFontTx/>
                <a:buNone/>
                <a:tabLst/>
                <a:defRPr/>
              </a:pPr>
              <a:t>28</a:t>
            </a:fld>
            <a:endParaRPr kumimoji="0" lang="it-IT" sz="1000" b="0" i="0" u="none" strike="noStrike" kern="1200" cap="none" spc="0" normalizeH="0" baseline="0" noProof="0" dirty="0">
              <a:ln>
                <a:noFill/>
              </a:ln>
              <a:solidFill>
                <a:schemeClr val="tx1"/>
              </a:solidFill>
              <a:effectLst/>
              <a:uLnTx/>
              <a:uFillTx/>
              <a:latin typeface="Arial" pitchFamily="34" charset="0"/>
              <a:ea typeface="Geneva"/>
              <a:cs typeface="Geneva"/>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bwMode="auto">
          <a:xfrm>
            <a:off x="768843" y="836712"/>
            <a:ext cx="9071694" cy="864096"/>
          </a:xfrm>
          <a:prstGeom prst="rect">
            <a:avLst/>
          </a:prstGeom>
          <a:noFill/>
          <a:ln w="9525">
            <a:noFill/>
            <a:miter lim="800000"/>
            <a:headEnd/>
            <a:tailEnd/>
          </a:ln>
        </p:spPr>
        <p:txBody>
          <a:bodyPr anchor="ctr"/>
          <a:lstStyle/>
          <a:p>
            <a:pPr defTabSz="457200" fontAlgn="base">
              <a:spcBef>
                <a:spcPct val="0"/>
              </a:spcBef>
              <a:spcAft>
                <a:spcPct val="0"/>
              </a:spcAft>
              <a:defRPr/>
            </a:pPr>
            <a:r>
              <a:rPr lang="it-IT" sz="2400" b="1" dirty="0">
                <a:solidFill>
                  <a:srgbClr val="8ABE34"/>
                </a:solidFill>
                <a:ea typeface="Geneva" pitchFamily="-106" charset="-128"/>
                <a:cs typeface="Arial" charset="0"/>
              </a:rPr>
              <a:t>50 anni di WWF in Italia</a:t>
            </a:r>
          </a:p>
        </p:txBody>
      </p:sp>
      <p:pic>
        <p:nvPicPr>
          <p:cNvPr id="5" name="Picture 2" descr="http://awsassets.wwfit.panda.org/img/original/gruppo__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05118" y="4397634"/>
            <a:ext cx="3187193" cy="21234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4" descr="http://www.foxsresearch.com/wp-content/uploads/2016/02/wwf_vertici_2.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750700" y="1700808"/>
            <a:ext cx="1893308" cy="1708063"/>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pic>
        <p:nvPicPr>
          <p:cNvPr id="1026" name="Picture 2" descr="Risultati immagini per wwf laura boldrini 50 wwf italia"/>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6948264" y="1700808"/>
            <a:ext cx="2029923" cy="1728191"/>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pic>
        <p:nvPicPr>
          <p:cNvPr id="1028" name="Picture 4" descr="Risultati immagini per wwf sergio mattarella 50 wwf italia"/>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4752644" y="1700808"/>
            <a:ext cx="2051604" cy="1708063"/>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sp>
        <p:nvSpPr>
          <p:cNvPr id="10" name="Rettangolo 9"/>
          <p:cNvSpPr/>
          <p:nvPr/>
        </p:nvSpPr>
        <p:spPr>
          <a:xfrm>
            <a:off x="768842" y="3645024"/>
            <a:ext cx="8195645" cy="584775"/>
          </a:xfrm>
          <a:prstGeom prst="rect">
            <a:avLst/>
          </a:prstGeom>
        </p:spPr>
        <p:txBody>
          <a:bodyPr wrap="square">
            <a:spAutoFit/>
          </a:bodyPr>
          <a:lstStyle/>
          <a:p>
            <a:pPr algn="ctr"/>
            <a:r>
              <a:rPr lang="it-IT" sz="1600" i="1" dirty="0">
                <a:solidFill>
                  <a:prstClr val="black">
                    <a:lumMod val="75000"/>
                    <a:lumOff val="25000"/>
                  </a:prstClr>
                </a:solidFill>
              </a:rPr>
              <a:t>Appuntamenti  e iniziative per celebrare i risultati ottenuti dal WWF in Italia durante i suoi primi 50 anni di attività.</a:t>
            </a:r>
          </a:p>
        </p:txBody>
      </p:sp>
      <p:pic>
        <p:nvPicPr>
          <p:cNvPr id="1030" name="Picture 6" descr="Risultati immagini per 50 wwf italia"/>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418923" y="4413401"/>
            <a:ext cx="1795822" cy="2123466"/>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pic>
        <p:nvPicPr>
          <p:cNvPr id="1032" name="Picture 8" descr="Risultati immagini per 50 wwf italia"/>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5883454" y="4375963"/>
            <a:ext cx="1515337" cy="2123465"/>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pic>
        <p:nvPicPr>
          <p:cNvPr id="4" name="Picture 2" descr="Risultati immagini per wwf papa francesco"/>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a:stretch/>
        </p:blipFill>
        <p:spPr bwMode="auto">
          <a:xfrm>
            <a:off x="284573" y="1700808"/>
            <a:ext cx="2343211" cy="1728190"/>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sp>
        <p:nvSpPr>
          <p:cNvPr id="11" name="Segnaposto numero diapositiva 10"/>
          <p:cNvSpPr>
            <a:spLocks noGrp="1"/>
          </p:cNvSpPr>
          <p:nvPr>
            <p:ph type="sldNum" sz="quarter" idx="12"/>
          </p:nvPr>
        </p:nvSpPr>
        <p:spPr>
          <a:xfrm>
            <a:off x="6985695" y="6603490"/>
            <a:ext cx="2133600" cy="365125"/>
          </a:xfrm>
        </p:spPr>
        <p:txBody>
          <a:bodyPr/>
          <a:lstStyle/>
          <a:p>
            <a:pPr algn="r">
              <a:defRPr/>
            </a:pPr>
            <a:fld id="{D45F5AC9-07B0-413D-9AE5-CB613F14F76A}" type="slidenum">
              <a:rPr lang="it-IT" sz="1000" smtClean="0"/>
              <a:pPr algn="r">
                <a:defRPr/>
              </a:pPr>
              <a:t>29</a:t>
            </a:fld>
            <a:endParaRPr lang="it-IT" sz="1000" dirty="0"/>
          </a:p>
        </p:txBody>
      </p:sp>
      <p:pic>
        <p:nvPicPr>
          <p:cNvPr id="12" name="Picture 2" descr="R:\EDITORIA\BRAND WWF\50 anni WWF\badge_50anni_together possible\Solo Together Possible.tif"/>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7620464" y="4298704"/>
            <a:ext cx="1129406" cy="2212947"/>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p:cNvSpPr txBox="1">
            <a:spLocks/>
          </p:cNvSpPr>
          <p:nvPr/>
        </p:nvSpPr>
        <p:spPr bwMode="auto">
          <a:xfrm>
            <a:off x="4906963" y="221383"/>
            <a:ext cx="3995737" cy="693738"/>
          </a:xfrm>
          <a:prstGeom prst="rect">
            <a:avLst/>
          </a:prstGeom>
          <a:noFill/>
          <a:ln w="9525">
            <a:noFill/>
            <a:miter lim="800000"/>
            <a:headEnd/>
            <a:tailEnd/>
          </a:ln>
        </p:spPr>
        <p:txBody>
          <a:bodyPr/>
          <a:lstStyle/>
          <a:p>
            <a:pPr algn="r">
              <a:lnSpc>
                <a:spcPct val="90000"/>
              </a:lnSpc>
            </a:pPr>
            <a:r>
              <a:rPr lang="en-GB" altLang="en-US" sz="2400" b="1" dirty="0" smtClean="0"/>
              <a:t>Il WWF Italia</a:t>
            </a:r>
          </a:p>
        </p:txBody>
      </p:sp>
    </p:spTree>
    <p:extLst>
      <p:ext uri="{BB962C8B-B14F-4D97-AF65-F5344CB8AC3E}">
        <p14:creationId xmlns:p14="http://schemas.microsoft.com/office/powerpoint/2010/main" val="2194734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113974"/>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346"/>
          <a:stretch/>
        </p:blipFill>
        <p:spPr bwMode="auto">
          <a:xfrm>
            <a:off x="-110359" y="331079"/>
            <a:ext cx="9254360" cy="619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egnaposto numero diapositiva 5"/>
          <p:cNvSpPr txBox="1">
            <a:spLocks/>
          </p:cNvSpPr>
          <p:nvPr/>
        </p:nvSpPr>
        <p:spPr bwMode="auto">
          <a:xfrm>
            <a:off x="7010409" y="6603490"/>
            <a:ext cx="21336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marL="0" marR="0" lvl="0" indent="0" algn="r" defTabSz="457200" rtl="0" eaLnBrk="0" fontAlgn="base" latinLnBrk="0" hangingPunct="0">
              <a:lnSpc>
                <a:spcPct val="80000"/>
              </a:lnSpc>
              <a:spcBef>
                <a:spcPct val="20000"/>
              </a:spcBef>
              <a:spcAft>
                <a:spcPct val="0"/>
              </a:spcAft>
              <a:buClrTx/>
              <a:buSzTx/>
              <a:buFont typeface="Arial" pitchFamily="34" charset="0"/>
              <a:buNone/>
              <a:tabLst/>
              <a:defRPr/>
            </a:pPr>
            <a:fld id="{72E5B4E9-7217-471A-81BB-D945E218E382}" type="slidenum">
              <a:rPr kumimoji="0" lang="it-IT" sz="1000" b="0" i="0" u="none" strike="noStrike" kern="1200" cap="none" spc="0" normalizeH="0" baseline="0" noProof="0" smtClean="0">
                <a:ln>
                  <a:noFill/>
                </a:ln>
                <a:effectLst/>
                <a:uLnTx/>
                <a:uFillTx/>
                <a:latin typeface="+mn-lt"/>
                <a:ea typeface="+mn-ea"/>
                <a:cs typeface="+mn-cs"/>
              </a:rPr>
              <a:pPr marL="0" marR="0" lvl="0" indent="0" algn="r" defTabSz="457200" rtl="0" eaLnBrk="0" fontAlgn="base" latinLnBrk="0" hangingPunct="0">
                <a:lnSpc>
                  <a:spcPct val="80000"/>
                </a:lnSpc>
                <a:spcBef>
                  <a:spcPct val="20000"/>
                </a:spcBef>
                <a:spcAft>
                  <a:spcPct val="0"/>
                </a:spcAft>
                <a:buClrTx/>
                <a:buSzTx/>
                <a:buFont typeface="Arial" pitchFamily="34" charset="0"/>
                <a:buNone/>
                <a:tabLst/>
                <a:defRPr/>
              </a:pPr>
              <a:t>3</a:t>
            </a:fld>
            <a:endParaRPr kumimoji="0" lang="it-IT" sz="1000" b="0" i="0" u="none" strike="noStrike" kern="1200" cap="none" spc="0" normalizeH="0" baseline="0" noProof="0" dirty="0">
              <a:ln>
                <a:noFill/>
              </a:ln>
              <a:effectLst/>
              <a:uLnTx/>
              <a:uFillTx/>
              <a:latin typeface="+mn-lt"/>
              <a:ea typeface="+mn-ea"/>
              <a:cs typeface="+mn-cs"/>
            </a:endParaRPr>
          </a:p>
        </p:txBody>
      </p:sp>
      <p:sp>
        <p:nvSpPr>
          <p:cNvPr id="9" name="Title 1"/>
          <p:cNvSpPr txBox="1">
            <a:spLocks/>
          </p:cNvSpPr>
          <p:nvPr/>
        </p:nvSpPr>
        <p:spPr>
          <a:xfrm>
            <a:off x="6135252" y="6179"/>
            <a:ext cx="2614916" cy="782098"/>
          </a:xfrm>
          <a:prstGeom prst="rect">
            <a:avLst/>
          </a:prstGeom>
          <a:solidFill>
            <a:srgbClr val="8ABE34">
              <a:alpha val="52000"/>
            </a:srgbClr>
          </a:solidFill>
        </p:spPr>
        <p:txBody>
          <a:bodyPr/>
          <a:lstStyle>
            <a:lvl1pPr algn="l">
              <a:defRPr sz="3500">
                <a:solidFill>
                  <a:srgbClr val="FF6600"/>
                </a:solidFill>
                <a:latin typeface="Arial"/>
                <a:cs typeface="Arial"/>
              </a:defRPr>
            </a:lvl1pPr>
          </a:lstStyle>
          <a:p>
            <a:pPr fontAlgn="auto">
              <a:spcAft>
                <a:spcPts val="0"/>
              </a:spcAft>
              <a:defRPr/>
            </a:pPr>
            <a:r>
              <a:rPr lang="en-GB" sz="1800" b="1" dirty="0" smtClean="0">
                <a:solidFill>
                  <a:schemeClr val="bg1"/>
                </a:solidFill>
                <a:ea typeface="+mj-ea"/>
              </a:rPr>
              <a:t>IL WWF NEL MONDO</a:t>
            </a:r>
          </a:p>
        </p:txBody>
      </p:sp>
      <p:sp>
        <p:nvSpPr>
          <p:cNvPr id="5" name="Text Placeholder 6"/>
          <p:cNvSpPr txBox="1">
            <a:spLocks/>
          </p:cNvSpPr>
          <p:nvPr/>
        </p:nvSpPr>
        <p:spPr>
          <a:xfrm>
            <a:off x="0" y="6515512"/>
            <a:ext cx="4855075" cy="175955"/>
          </a:xfrm>
          <a:prstGeom prst="rect">
            <a:avLst/>
          </a:prstGeom>
        </p:spPr>
        <p:txBody>
          <a:bodyPr>
            <a:normAutofit fontScale="25000" lnSpcReduction="20000"/>
          </a:bodyPr>
          <a:lstStyle/>
          <a:p>
            <a:pPr marL="342900" marR="0" lvl="0" indent="-342900" algn="l" defTabSz="457200" rtl="0" eaLnBrk="0" fontAlgn="base" latinLnBrk="0" hangingPunct="0">
              <a:lnSpc>
                <a:spcPct val="100000"/>
              </a:lnSpc>
              <a:spcBef>
                <a:spcPct val="20000"/>
              </a:spcBef>
              <a:spcAft>
                <a:spcPct val="0"/>
              </a:spcAft>
              <a:buClrTx/>
              <a:buSzTx/>
              <a:tabLst/>
              <a:defRPr/>
            </a:pPr>
            <a:r>
              <a:rPr kumimoji="0" lang="fr-CH" sz="3200" b="0" i="0" u="none" strike="noStrike" kern="1200" cap="none" spc="0" normalizeH="0" baseline="0" noProof="0" dirty="0" smtClean="0">
                <a:ln>
                  <a:noFill/>
                </a:ln>
                <a:solidFill>
                  <a:schemeClr val="tx1"/>
                </a:solidFill>
                <a:effectLst/>
                <a:uLnTx/>
                <a:uFillTx/>
                <a:latin typeface="+mn-lt"/>
                <a:ea typeface="+mn-ea"/>
                <a:cs typeface="+mn-cs"/>
              </a:rPr>
              <a:t>	© WWF</a:t>
            </a:r>
            <a:endParaRPr kumimoji="0" lang="en-GB" sz="3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6345376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8" name="Text Box 2"/>
          <p:cNvSpPr txBox="1">
            <a:spLocks noChangeArrowheads="1"/>
          </p:cNvSpPr>
          <p:nvPr/>
        </p:nvSpPr>
        <p:spPr bwMode="auto">
          <a:xfrm>
            <a:off x="2794388" y="3148634"/>
            <a:ext cx="3938954" cy="954107"/>
          </a:xfrm>
          <a:prstGeom prst="rect">
            <a:avLst/>
          </a:prstGeom>
          <a:noFill/>
          <a:ln w="9525">
            <a:noFill/>
            <a:miter lim="800000"/>
            <a:headEnd/>
            <a:tailEnd/>
          </a:ln>
          <a:effectLst/>
        </p:spPr>
        <p:txBody>
          <a:bodyPr>
            <a:spAutoFit/>
          </a:bodyPr>
          <a:lstStyle/>
          <a:p>
            <a:pPr algn="ctr">
              <a:spcBef>
                <a:spcPct val="50000"/>
              </a:spcBef>
              <a:defRPr/>
            </a:pPr>
            <a:r>
              <a:rPr kumimoji="1" lang="it-IT" sz="2800" b="1" dirty="0">
                <a:solidFill>
                  <a:srgbClr val="83C937"/>
                </a:solidFill>
                <a:latin typeface="+mj-lt"/>
              </a:rPr>
              <a:t>L’Associazione </a:t>
            </a:r>
            <a:r>
              <a:rPr kumimoji="1" lang="it-IT" sz="2800" b="1" dirty="0" smtClean="0">
                <a:solidFill>
                  <a:srgbClr val="83C937"/>
                </a:solidFill>
                <a:latin typeface="+mj-lt"/>
              </a:rPr>
              <a:t>sul territorio in Italia</a:t>
            </a:r>
            <a:endParaRPr kumimoji="1" lang="it-IT" sz="2800" b="1" dirty="0">
              <a:solidFill>
                <a:srgbClr val="83C937"/>
              </a:solidFill>
              <a:latin typeface="+mj-lt"/>
            </a:endParaRPr>
          </a:p>
        </p:txBody>
      </p:sp>
      <p:sp>
        <p:nvSpPr>
          <p:cNvPr id="782339" name="Oval 3" descr="C:\Documents and Settings\Paolar\Desktop\michele la paglia ed il suo gruppo (foto S Chiti).jpg"/>
          <p:cNvSpPr>
            <a:spLocks noChangeArrowheads="1"/>
          </p:cNvSpPr>
          <p:nvPr/>
        </p:nvSpPr>
        <p:spPr bwMode="auto">
          <a:xfrm>
            <a:off x="956858" y="441433"/>
            <a:ext cx="3993514" cy="2612606"/>
          </a:xfrm>
          <a:prstGeom prst="ellipse">
            <a:avLst/>
          </a:prstGeom>
          <a:blipFill dpi="0" rotWithShape="0">
            <a:blip r:embed="rId3" cstate="email"/>
            <a:srcRect/>
            <a:stretch>
              <a:fillRect/>
            </a:stretch>
          </a:blipFill>
          <a:ln w="9525">
            <a:solidFill>
              <a:schemeClr val="tx1"/>
            </a:solidFill>
            <a:round/>
            <a:headEnd/>
            <a:tailEnd/>
          </a:ln>
        </p:spPr>
        <p:txBody>
          <a:bodyPr anchor="ctr"/>
          <a:lstStyle/>
          <a:p>
            <a:endParaRPr lang="it-IT" dirty="0"/>
          </a:p>
          <a:p>
            <a:endParaRPr lang="it-IT" dirty="0"/>
          </a:p>
          <a:p>
            <a:pPr algn="ctr"/>
            <a:r>
              <a:rPr lang="it-IT" sz="2800" b="1" dirty="0" smtClean="0">
                <a:solidFill>
                  <a:schemeClr val="bg1"/>
                </a:solidFill>
                <a:latin typeface="+mj-lt"/>
              </a:rPr>
              <a:t>Organizzazioni Aggregate</a:t>
            </a:r>
            <a:endParaRPr lang="it-IT" sz="2800" b="1" dirty="0">
              <a:solidFill>
                <a:schemeClr val="bg1"/>
              </a:solidFill>
              <a:latin typeface="+mj-lt"/>
            </a:endParaRPr>
          </a:p>
          <a:p>
            <a:endParaRPr lang="it-IT" dirty="0">
              <a:solidFill>
                <a:schemeClr val="bg1"/>
              </a:solidFill>
            </a:endParaRPr>
          </a:p>
          <a:p>
            <a:endParaRPr lang="it-IT" dirty="0"/>
          </a:p>
        </p:txBody>
      </p:sp>
      <p:sp>
        <p:nvSpPr>
          <p:cNvPr id="782341" name="Oval 5" descr="C:\Documents and Settings\Paolar\Desktop\Panorama capanni (foto F Muzzi).jpg"/>
          <p:cNvSpPr>
            <a:spLocks noChangeArrowheads="1"/>
          </p:cNvSpPr>
          <p:nvPr/>
        </p:nvSpPr>
        <p:spPr bwMode="auto">
          <a:xfrm>
            <a:off x="5159220" y="4102741"/>
            <a:ext cx="3822932" cy="2537820"/>
          </a:xfrm>
          <a:prstGeom prst="ellipse">
            <a:avLst/>
          </a:prstGeom>
          <a:blipFill dpi="0" rotWithShape="0">
            <a:blip r:embed="rId4" cstate="email"/>
            <a:srcRect/>
            <a:stretch>
              <a:fillRect/>
            </a:stretch>
          </a:blipFill>
          <a:ln w="9525">
            <a:solidFill>
              <a:schemeClr val="tx1"/>
            </a:solidFill>
            <a:round/>
            <a:headEnd/>
            <a:tailEnd/>
          </a:ln>
        </p:spPr>
        <p:txBody>
          <a:bodyPr anchor="ctr"/>
          <a:lstStyle/>
          <a:p>
            <a:endParaRPr lang="it-IT" dirty="0"/>
          </a:p>
          <a:p>
            <a:endParaRPr lang="it-IT" dirty="0"/>
          </a:p>
          <a:p>
            <a:pPr algn="ctr"/>
            <a:r>
              <a:rPr lang="it-IT" b="1" dirty="0">
                <a:solidFill>
                  <a:schemeClr val="bg1"/>
                </a:solidFill>
                <a:latin typeface="+mj-lt"/>
              </a:rPr>
              <a:t>Oasi</a:t>
            </a:r>
          </a:p>
          <a:p>
            <a:endParaRPr lang="it-IT" dirty="0"/>
          </a:p>
          <a:p>
            <a:endParaRPr lang="it-IT" dirty="0"/>
          </a:p>
        </p:txBody>
      </p:sp>
      <p:sp>
        <p:nvSpPr>
          <p:cNvPr id="7" name="Segnaposto numero diapositiva 6"/>
          <p:cNvSpPr>
            <a:spLocks noGrp="1"/>
          </p:cNvSpPr>
          <p:nvPr>
            <p:ph type="sldNum" sz="quarter" idx="12"/>
          </p:nvPr>
        </p:nvSpPr>
        <p:spPr>
          <a:xfrm>
            <a:off x="6985695" y="6640561"/>
            <a:ext cx="2133600" cy="365125"/>
          </a:xfrm>
        </p:spPr>
        <p:txBody>
          <a:bodyPr/>
          <a:lstStyle/>
          <a:p>
            <a:pPr algn="r">
              <a:defRPr/>
            </a:pPr>
            <a:fld id="{72E5B4E9-7217-471A-81BB-D945E218E382}" type="slidenum">
              <a:rPr lang="it-IT" sz="1000" smtClean="0"/>
              <a:pPr algn="r">
                <a:defRPr/>
              </a:pPr>
              <a:t>30</a:t>
            </a:fld>
            <a:endParaRPr lang="it-IT" sz="1000" dirty="0"/>
          </a:p>
        </p:txBody>
      </p:sp>
      <p:sp>
        <p:nvSpPr>
          <p:cNvPr id="8" name="Title 1"/>
          <p:cNvSpPr txBox="1">
            <a:spLocks/>
          </p:cNvSpPr>
          <p:nvPr/>
        </p:nvSpPr>
        <p:spPr bwMode="auto">
          <a:xfrm>
            <a:off x="5014267" y="207735"/>
            <a:ext cx="3995737" cy="693738"/>
          </a:xfrm>
          <a:prstGeom prst="rect">
            <a:avLst/>
          </a:prstGeom>
          <a:noFill/>
          <a:ln w="9525">
            <a:noFill/>
            <a:miter lim="800000"/>
            <a:headEnd/>
            <a:tailEnd/>
          </a:ln>
        </p:spPr>
        <p:txBody>
          <a:bodyPr/>
          <a:lstStyle/>
          <a:p>
            <a:pPr algn="r">
              <a:lnSpc>
                <a:spcPct val="90000"/>
              </a:lnSpc>
            </a:pPr>
            <a:r>
              <a:rPr lang="en-GB" altLang="en-US" sz="2400" b="1" dirty="0" smtClean="0"/>
              <a:t>Il WWF Italia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2000"/>
                                  </p:stCondLst>
                                  <p:childTnLst>
                                    <p:set>
                                      <p:cBhvr>
                                        <p:cTn id="6" dur="1" fill="hold">
                                          <p:stCondLst>
                                            <p:cond delay="0"/>
                                          </p:stCondLst>
                                        </p:cTn>
                                        <p:tgtEl>
                                          <p:spTgt spid="782339"/>
                                        </p:tgtEl>
                                        <p:attrNameLst>
                                          <p:attrName>style.visibility</p:attrName>
                                        </p:attrNameLst>
                                      </p:cBhvr>
                                      <p:to>
                                        <p:strVal val="visible"/>
                                      </p:to>
                                    </p:set>
                                    <p:anim calcmode="lin" valueType="num">
                                      <p:cBhvr additive="base">
                                        <p:cTn id="7" dur="500" fill="hold"/>
                                        <p:tgtEl>
                                          <p:spTgt spid="782339"/>
                                        </p:tgtEl>
                                        <p:attrNameLst>
                                          <p:attrName>ppt_x</p:attrName>
                                        </p:attrNameLst>
                                      </p:cBhvr>
                                      <p:tavLst>
                                        <p:tav tm="0">
                                          <p:val>
                                            <p:strVal val="0-#ppt_w/2"/>
                                          </p:val>
                                        </p:tav>
                                        <p:tav tm="100000">
                                          <p:val>
                                            <p:strVal val="#ppt_x"/>
                                          </p:val>
                                        </p:tav>
                                      </p:tavLst>
                                    </p:anim>
                                    <p:anim calcmode="lin" valueType="num">
                                      <p:cBhvr additive="base">
                                        <p:cTn id="8" dur="500" fill="hold"/>
                                        <p:tgtEl>
                                          <p:spTgt spid="782339"/>
                                        </p:tgtEl>
                                        <p:attrNameLst>
                                          <p:attrName>ppt_y</p:attrName>
                                        </p:attrNameLst>
                                      </p:cBhvr>
                                      <p:tavLst>
                                        <p:tav tm="0">
                                          <p:val>
                                            <p:strVal val="#ppt_y"/>
                                          </p:val>
                                        </p:tav>
                                        <p:tav tm="100000">
                                          <p:val>
                                            <p:strVal val="#ppt_y"/>
                                          </p:val>
                                        </p:tav>
                                      </p:tavLst>
                                    </p:anim>
                                  </p:childTnLst>
                                </p:cTn>
                              </p:par>
                            </p:childTnLst>
                          </p:cTn>
                        </p:par>
                        <p:par>
                          <p:cTn id="9" fill="hold">
                            <p:stCondLst>
                              <p:cond delay="2500"/>
                            </p:stCondLst>
                            <p:childTnLst>
                              <p:par>
                                <p:cTn id="10" presetID="2" presetClass="entr" presetSubtype="8" fill="hold" grpId="0" nodeType="afterEffect">
                                  <p:stCondLst>
                                    <p:cond delay="2000"/>
                                  </p:stCondLst>
                                  <p:childTnLst>
                                    <p:set>
                                      <p:cBhvr>
                                        <p:cTn id="11" dur="1" fill="hold">
                                          <p:stCondLst>
                                            <p:cond delay="0"/>
                                          </p:stCondLst>
                                        </p:cTn>
                                        <p:tgtEl>
                                          <p:spTgt spid="782341"/>
                                        </p:tgtEl>
                                        <p:attrNameLst>
                                          <p:attrName>style.visibility</p:attrName>
                                        </p:attrNameLst>
                                      </p:cBhvr>
                                      <p:to>
                                        <p:strVal val="visible"/>
                                      </p:to>
                                    </p:set>
                                    <p:anim calcmode="lin" valueType="num">
                                      <p:cBhvr additive="base">
                                        <p:cTn id="12" dur="500" fill="hold"/>
                                        <p:tgtEl>
                                          <p:spTgt spid="782341"/>
                                        </p:tgtEl>
                                        <p:attrNameLst>
                                          <p:attrName>ppt_x</p:attrName>
                                        </p:attrNameLst>
                                      </p:cBhvr>
                                      <p:tavLst>
                                        <p:tav tm="0">
                                          <p:val>
                                            <p:strVal val="0-#ppt_w/2"/>
                                          </p:val>
                                        </p:tav>
                                        <p:tav tm="100000">
                                          <p:val>
                                            <p:strVal val="#ppt_x"/>
                                          </p:val>
                                        </p:tav>
                                      </p:tavLst>
                                    </p:anim>
                                    <p:anim calcmode="lin" valueType="num">
                                      <p:cBhvr additive="base">
                                        <p:cTn id="13" dur="500" fill="hold"/>
                                        <p:tgtEl>
                                          <p:spTgt spid="7823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2339" grpId="0" animBg="1" autoUpdateAnimBg="0"/>
      <p:bldP spid="782341"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marsilio.me/fotografia/images/marsiliome/foto/nature/orbetello-201312/WSOrbetelloDic2013-18.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753134" y="143463"/>
            <a:ext cx="8227120" cy="6497097"/>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2195736" y="3784461"/>
            <a:ext cx="6768752" cy="2554545"/>
          </a:xfrm>
          <a:prstGeom prst="rect">
            <a:avLst/>
          </a:prstGeom>
          <a:noFill/>
        </p:spPr>
        <p:txBody>
          <a:bodyPr wrap="square" rtlCol="0">
            <a:spAutoFit/>
          </a:bodyPr>
          <a:lstStyle/>
          <a:p>
            <a:pPr algn="r"/>
            <a:r>
              <a:rPr lang="it-IT" sz="1600" u="sng" dirty="0" smtClean="0">
                <a:solidFill>
                  <a:schemeClr val="bg1"/>
                </a:solidFill>
              </a:rPr>
              <a:t>Le Oasi del WWF Italia</a:t>
            </a:r>
          </a:p>
          <a:p>
            <a:pPr algn="r"/>
            <a:endParaRPr lang="it-IT" sz="1600" dirty="0">
              <a:solidFill>
                <a:schemeClr val="bg1"/>
              </a:solidFill>
            </a:endParaRPr>
          </a:p>
          <a:p>
            <a:pPr algn="r"/>
            <a:r>
              <a:rPr lang="it-IT" sz="1600" dirty="0">
                <a:solidFill>
                  <a:schemeClr val="bg1"/>
                </a:solidFill>
              </a:rPr>
              <a:t>O</a:t>
            </a:r>
            <a:r>
              <a:rPr lang="it-IT" sz="1600" dirty="0" smtClean="0">
                <a:solidFill>
                  <a:schemeClr val="bg1"/>
                </a:solidFill>
              </a:rPr>
              <a:t>ltre </a:t>
            </a:r>
            <a:r>
              <a:rPr lang="it-IT" sz="1600" b="1" dirty="0">
                <a:solidFill>
                  <a:schemeClr val="bg1"/>
                </a:solidFill>
              </a:rPr>
              <a:t>100 </a:t>
            </a:r>
            <a:r>
              <a:rPr lang="it-IT" sz="1600" b="1" dirty="0" smtClean="0">
                <a:solidFill>
                  <a:schemeClr val="bg1"/>
                </a:solidFill>
              </a:rPr>
              <a:t>Oasi </a:t>
            </a:r>
            <a:r>
              <a:rPr lang="it-IT" sz="1600" dirty="0" smtClean="0">
                <a:solidFill>
                  <a:schemeClr val="bg1"/>
                </a:solidFill>
              </a:rPr>
              <a:t>in Italia, per un totale di </a:t>
            </a:r>
            <a:r>
              <a:rPr lang="it-IT" sz="1600" b="1" dirty="0" smtClean="0">
                <a:solidFill>
                  <a:schemeClr val="bg1"/>
                </a:solidFill>
              </a:rPr>
              <a:t>30 </a:t>
            </a:r>
            <a:r>
              <a:rPr lang="it-IT" sz="1600" b="1" dirty="0">
                <a:solidFill>
                  <a:schemeClr val="bg1"/>
                </a:solidFill>
              </a:rPr>
              <a:t>mila ettari </a:t>
            </a:r>
            <a:r>
              <a:rPr lang="it-IT" sz="1600" dirty="0">
                <a:solidFill>
                  <a:schemeClr val="bg1"/>
                </a:solidFill>
              </a:rPr>
              <a:t>di </a:t>
            </a:r>
            <a:r>
              <a:rPr lang="it-IT" sz="1600" dirty="0" smtClean="0">
                <a:solidFill>
                  <a:schemeClr val="bg1"/>
                </a:solidFill>
              </a:rPr>
              <a:t>territorio.</a:t>
            </a:r>
            <a:r>
              <a:rPr lang="it-IT" sz="1600" b="1" dirty="0" smtClean="0">
                <a:solidFill>
                  <a:schemeClr val="bg1"/>
                </a:solidFill>
              </a:rPr>
              <a:t> </a:t>
            </a:r>
          </a:p>
          <a:p>
            <a:pPr algn="r"/>
            <a:endParaRPr lang="it-IT" sz="1600" b="1" dirty="0">
              <a:solidFill>
                <a:schemeClr val="bg1"/>
              </a:solidFill>
            </a:endParaRPr>
          </a:p>
          <a:p>
            <a:pPr algn="r"/>
            <a:r>
              <a:rPr lang="it-IT" sz="1600" dirty="0" smtClean="0">
                <a:solidFill>
                  <a:schemeClr val="bg1"/>
                </a:solidFill>
              </a:rPr>
              <a:t>Un </a:t>
            </a:r>
            <a:r>
              <a:rPr lang="it-IT" sz="1600" dirty="0">
                <a:solidFill>
                  <a:schemeClr val="bg1"/>
                </a:solidFill>
              </a:rPr>
              <a:t>sistema di aree protette complesso e articolato, il primo in Italia gestito da un'associazione privata e tra i primi in </a:t>
            </a:r>
            <a:r>
              <a:rPr lang="it-IT" sz="1600" dirty="0" smtClean="0">
                <a:solidFill>
                  <a:schemeClr val="bg1"/>
                </a:solidFill>
              </a:rPr>
              <a:t>Europa. </a:t>
            </a:r>
          </a:p>
          <a:p>
            <a:pPr algn="r"/>
            <a:endParaRPr lang="it-IT" sz="1600" dirty="0">
              <a:solidFill>
                <a:schemeClr val="bg1"/>
              </a:solidFill>
            </a:endParaRPr>
          </a:p>
          <a:p>
            <a:pPr algn="r"/>
            <a:r>
              <a:rPr lang="it-IT" sz="1600" dirty="0" smtClean="0">
                <a:solidFill>
                  <a:schemeClr val="bg1"/>
                </a:solidFill>
              </a:rPr>
              <a:t>Le </a:t>
            </a:r>
            <a:r>
              <a:rPr lang="it-IT" sz="1600" dirty="0">
                <a:solidFill>
                  <a:schemeClr val="bg1"/>
                </a:solidFill>
              </a:rPr>
              <a:t>Oasi sono uno degli </a:t>
            </a:r>
            <a:r>
              <a:rPr lang="it-IT" sz="1600" b="1" dirty="0">
                <a:solidFill>
                  <a:schemeClr val="bg1"/>
                </a:solidFill>
              </a:rPr>
              <a:t>strumenti principali per tutelare la </a:t>
            </a:r>
            <a:r>
              <a:rPr lang="it-IT" sz="1600" b="1" dirty="0" smtClean="0">
                <a:solidFill>
                  <a:schemeClr val="bg1"/>
                </a:solidFill>
              </a:rPr>
              <a:t>biodiversità</a:t>
            </a:r>
            <a:r>
              <a:rPr lang="it-IT" sz="1600" dirty="0" smtClean="0">
                <a:solidFill>
                  <a:schemeClr val="bg1"/>
                </a:solidFill>
              </a:rPr>
              <a:t>, uno </a:t>
            </a:r>
            <a:r>
              <a:rPr lang="it-IT" sz="1600" dirty="0">
                <a:solidFill>
                  <a:schemeClr val="bg1"/>
                </a:solidFill>
              </a:rPr>
              <a:t>splendido mosaico di </a:t>
            </a:r>
            <a:r>
              <a:rPr lang="it-IT" sz="1600" dirty="0" smtClean="0">
                <a:solidFill>
                  <a:schemeClr val="bg1"/>
                </a:solidFill>
              </a:rPr>
              <a:t>ambienti </a:t>
            </a:r>
            <a:r>
              <a:rPr lang="it-IT" sz="1600" dirty="0">
                <a:solidFill>
                  <a:schemeClr val="bg1"/>
                </a:solidFill>
              </a:rPr>
              <a:t>nel quale animali e piante hanno trovato un rifugio sicuro. </a:t>
            </a:r>
          </a:p>
        </p:txBody>
      </p:sp>
      <p:sp>
        <p:nvSpPr>
          <p:cNvPr id="6" name="Title 1"/>
          <p:cNvSpPr txBox="1">
            <a:spLocks/>
          </p:cNvSpPr>
          <p:nvPr/>
        </p:nvSpPr>
        <p:spPr bwMode="auto">
          <a:xfrm>
            <a:off x="80672" y="143464"/>
            <a:ext cx="9071694" cy="864096"/>
          </a:xfrm>
          <a:prstGeom prst="rect">
            <a:avLst/>
          </a:prstGeom>
          <a:noFill/>
          <a:ln w="9525">
            <a:noFill/>
            <a:miter lim="800000"/>
            <a:headEnd/>
            <a:tailEnd/>
          </a:ln>
        </p:spPr>
        <p:txBody>
          <a:bodyPr anchor="ctr"/>
          <a:lstStyle/>
          <a:p>
            <a:pPr algn="r" defTabSz="457200" fontAlgn="base">
              <a:spcBef>
                <a:spcPct val="0"/>
              </a:spcBef>
              <a:spcAft>
                <a:spcPct val="0"/>
              </a:spcAft>
              <a:defRPr/>
            </a:pPr>
            <a:endParaRPr lang="it-IT" sz="2400" dirty="0" smtClean="0">
              <a:solidFill>
                <a:srgbClr val="8ABE34"/>
              </a:solidFill>
              <a:ea typeface="Geneva" pitchFamily="-106" charset="-128"/>
              <a:cs typeface="Arial" charset="0"/>
            </a:endParaRPr>
          </a:p>
        </p:txBody>
      </p:sp>
      <p:sp>
        <p:nvSpPr>
          <p:cNvPr id="5" name="Segnaposto numero diapositiva 4"/>
          <p:cNvSpPr>
            <a:spLocks noGrp="1"/>
          </p:cNvSpPr>
          <p:nvPr>
            <p:ph type="sldNum" sz="quarter" idx="12"/>
          </p:nvPr>
        </p:nvSpPr>
        <p:spPr>
          <a:xfrm>
            <a:off x="7047480" y="6640561"/>
            <a:ext cx="2133600" cy="365125"/>
          </a:xfrm>
        </p:spPr>
        <p:txBody>
          <a:bodyPr/>
          <a:lstStyle/>
          <a:p>
            <a:pPr algn="r">
              <a:defRPr/>
            </a:pPr>
            <a:fld id="{D45F5AC9-07B0-413D-9AE5-CB613F14F76A}" type="slidenum">
              <a:rPr lang="it-IT" sz="1000" smtClean="0"/>
              <a:pPr algn="r">
                <a:defRPr/>
              </a:pPr>
              <a:t>31</a:t>
            </a:fld>
            <a:endParaRPr lang="it-IT" sz="1000" dirty="0"/>
          </a:p>
        </p:txBody>
      </p:sp>
      <p:sp>
        <p:nvSpPr>
          <p:cNvPr id="7" name="CasellaDiTesto 6"/>
          <p:cNvSpPr txBox="1"/>
          <p:nvPr/>
        </p:nvSpPr>
        <p:spPr>
          <a:xfrm>
            <a:off x="6132782" y="15759"/>
            <a:ext cx="2364829" cy="2431435"/>
          </a:xfrm>
          <a:prstGeom prst="rect">
            <a:avLst/>
          </a:prstGeom>
          <a:solidFill>
            <a:srgbClr val="8ABE34">
              <a:alpha val="54000"/>
            </a:srgbClr>
          </a:solidFill>
        </p:spPr>
        <p:txBody>
          <a:bodyPr wrap="square" rtlCol="0">
            <a:spAutoFit/>
          </a:bodyPr>
          <a:lstStyle/>
          <a:p>
            <a:r>
              <a:rPr lang="it-IT" sz="2400" b="1" dirty="0" smtClean="0">
                <a:solidFill>
                  <a:srgbClr val="F3F2E9"/>
                </a:solidFill>
              </a:rPr>
              <a:t>Impegno del WWF in Italia:</a:t>
            </a:r>
          </a:p>
          <a:p>
            <a:r>
              <a:rPr lang="it-IT" sz="2400" b="1" dirty="0" smtClean="0">
                <a:solidFill>
                  <a:srgbClr val="F3F2E9"/>
                </a:solidFill>
              </a:rPr>
              <a:t>Oasi e Aree Marine Protette</a:t>
            </a:r>
          </a:p>
          <a:p>
            <a:endParaRPr lang="it-IT" dirty="0"/>
          </a:p>
        </p:txBody>
      </p:sp>
      <p:sp>
        <p:nvSpPr>
          <p:cNvPr id="8" name="Rectangle 14"/>
          <p:cNvSpPr/>
          <p:nvPr/>
        </p:nvSpPr>
        <p:spPr>
          <a:xfrm>
            <a:off x="761897" y="5607217"/>
            <a:ext cx="101599" cy="147479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vert="vert270" anchor="ctr"/>
          <a:lstStyle/>
          <a:p>
            <a:pPr lvl="0" algn="ctr">
              <a:defRPr/>
            </a:pPr>
            <a:r>
              <a:rPr lang="en-GB" sz="800" dirty="0" smtClean="0">
                <a:solidFill>
                  <a:schemeClr val="tx1"/>
                </a:solidFill>
              </a:rPr>
              <a:t>© WWF </a:t>
            </a:r>
            <a:r>
              <a:rPr lang="en-GB" sz="800" dirty="0" err="1" smtClean="0">
                <a:solidFill>
                  <a:schemeClr val="tx1"/>
                </a:solidFill>
              </a:rPr>
              <a:t>Oasi</a:t>
            </a:r>
            <a:endParaRPr lang="en-GB" sz="800" dirty="0" smtClean="0">
              <a:solidFill>
                <a:schemeClr val="tx1"/>
              </a:solidFill>
            </a:endParaRPr>
          </a:p>
          <a:p>
            <a:pPr algn="ctr">
              <a:defRPr/>
            </a:pPr>
            <a:endParaRPr lang="en-US" sz="1800" dirty="0">
              <a:solidFill>
                <a:srgbClr val="FFFFFF"/>
              </a:solidFill>
              <a:cs typeface="Geneva"/>
            </a:endParaRPr>
          </a:p>
        </p:txBody>
      </p:sp>
    </p:spTree>
    <p:extLst>
      <p:ext uri="{BB962C8B-B14F-4D97-AF65-F5344CB8AC3E}">
        <p14:creationId xmlns:p14="http://schemas.microsoft.com/office/powerpoint/2010/main" val="24114857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5"/>
          <p:cNvSpPr txBox="1">
            <a:spLocks noChangeArrowheads="1"/>
          </p:cNvSpPr>
          <p:nvPr/>
        </p:nvSpPr>
        <p:spPr bwMode="auto">
          <a:xfrm>
            <a:off x="533400" y="1300647"/>
            <a:ext cx="3657600" cy="396875"/>
          </a:xfrm>
          <a:prstGeom prst="rect">
            <a:avLst/>
          </a:prstGeom>
          <a:noFill/>
          <a:ln w="9525">
            <a:noFill/>
            <a:miter lim="800000"/>
            <a:headEnd/>
            <a:tailEnd/>
          </a:ln>
        </p:spPr>
        <p:txBody>
          <a:bodyPr>
            <a:spAutoFit/>
          </a:bodyPr>
          <a:lstStyle/>
          <a:p>
            <a:pPr algn="l">
              <a:spcBef>
                <a:spcPct val="50000"/>
              </a:spcBef>
            </a:pPr>
            <a:endParaRPr lang="it-IT" sz="2000" b="0">
              <a:latin typeface="Times New Roman" pitchFamily="18" charset="0"/>
            </a:endParaRPr>
          </a:p>
        </p:txBody>
      </p:sp>
      <p:sp>
        <p:nvSpPr>
          <p:cNvPr id="37892" name="Text Box 6"/>
          <p:cNvSpPr txBox="1">
            <a:spLocks noChangeArrowheads="1"/>
          </p:cNvSpPr>
          <p:nvPr/>
        </p:nvSpPr>
        <p:spPr bwMode="auto">
          <a:xfrm>
            <a:off x="804041" y="1460951"/>
            <a:ext cx="4792718" cy="4662815"/>
          </a:xfrm>
          <a:prstGeom prst="rect">
            <a:avLst/>
          </a:prstGeom>
          <a:solidFill>
            <a:schemeClr val="bg1"/>
          </a:solidFill>
          <a:ln w="9525">
            <a:noFill/>
            <a:miter lim="800000"/>
            <a:headEnd/>
            <a:tailEnd/>
          </a:ln>
        </p:spPr>
        <p:txBody>
          <a:bodyPr wrap="square">
            <a:spAutoFit/>
          </a:bodyPr>
          <a:lstStyle/>
          <a:p>
            <a:pPr marL="285750" indent="-285750" algn="l">
              <a:spcBef>
                <a:spcPct val="50000"/>
              </a:spcBef>
              <a:buBlip>
                <a:blip r:embed="rId3"/>
              </a:buBlip>
            </a:pPr>
            <a:r>
              <a:rPr lang="it-IT" sz="1800" b="1" dirty="0" smtClean="0">
                <a:latin typeface="+mj-lt"/>
                <a:cs typeface="Times New Roman" pitchFamily="18" charset="0"/>
              </a:rPr>
              <a:t>conservazione </a:t>
            </a:r>
            <a:r>
              <a:rPr lang="it-IT" sz="1800" b="1" dirty="0">
                <a:latin typeface="+mj-lt"/>
                <a:cs typeface="Times New Roman" pitchFamily="18" charset="0"/>
              </a:rPr>
              <a:t>di campioni rappresentativi di ecosistemi particolarmente rari o minacciati, aree di eccezionale valore naturalistico </a:t>
            </a:r>
            <a:r>
              <a:rPr lang="it-IT" sz="1800" b="1" dirty="0" smtClean="0">
                <a:latin typeface="+mj-lt"/>
                <a:cs typeface="Times New Roman" pitchFamily="18" charset="0"/>
              </a:rPr>
              <a:t>e </a:t>
            </a:r>
            <a:r>
              <a:rPr lang="it-IT" sz="1800" b="1" dirty="0">
                <a:latin typeface="+mj-lt"/>
                <a:cs typeface="Times New Roman" pitchFamily="18" charset="0"/>
              </a:rPr>
              <a:t>habitat di specie in pericolo di estinzione;</a:t>
            </a:r>
          </a:p>
          <a:p>
            <a:pPr marL="285750" indent="-285750" algn="l">
              <a:spcBef>
                <a:spcPct val="50000"/>
              </a:spcBef>
              <a:buBlip>
                <a:blip r:embed="rId3"/>
              </a:buBlip>
            </a:pPr>
            <a:r>
              <a:rPr lang="it-IT" sz="1800" b="1" dirty="0" smtClean="0">
                <a:latin typeface="+mj-lt"/>
                <a:cs typeface="Times New Roman" pitchFamily="18" charset="0"/>
              </a:rPr>
              <a:t>sensibilizzazione </a:t>
            </a:r>
            <a:r>
              <a:rPr lang="it-IT" sz="1800" b="1" dirty="0">
                <a:latin typeface="+mj-lt"/>
                <a:cs typeface="Times New Roman" pitchFamily="18" charset="0"/>
              </a:rPr>
              <a:t>ed educazione alla  conservazione della natura;</a:t>
            </a:r>
          </a:p>
          <a:p>
            <a:pPr marL="285750" indent="-285750" algn="l">
              <a:spcBef>
                <a:spcPct val="50000"/>
              </a:spcBef>
              <a:buBlip>
                <a:blip r:embed="rId3"/>
              </a:buBlip>
            </a:pPr>
            <a:r>
              <a:rPr lang="it-IT" sz="1800" b="1" dirty="0" smtClean="0">
                <a:latin typeface="+mj-lt"/>
                <a:cs typeface="Times New Roman" pitchFamily="18" charset="0"/>
              </a:rPr>
              <a:t>sviluppo </a:t>
            </a:r>
            <a:r>
              <a:rPr lang="it-IT" sz="1800" b="1" dirty="0">
                <a:latin typeface="+mj-lt"/>
                <a:cs typeface="Times New Roman" pitchFamily="18" charset="0"/>
              </a:rPr>
              <a:t>dell’opportuna ricerca scientifica per la conservazione, anche in rapporto allo studio di tecniche di utilizzo razionale delle risorse naturali;</a:t>
            </a:r>
          </a:p>
          <a:p>
            <a:pPr marL="285750" indent="-285750" algn="l">
              <a:spcBef>
                <a:spcPct val="50000"/>
              </a:spcBef>
              <a:buBlip>
                <a:blip r:embed="rId3"/>
              </a:buBlip>
            </a:pPr>
            <a:r>
              <a:rPr lang="it-IT" sz="1800" b="1" dirty="0" smtClean="0">
                <a:latin typeface="+mj-lt"/>
                <a:cs typeface="Times New Roman" pitchFamily="18" charset="0"/>
              </a:rPr>
              <a:t>sviluppo </a:t>
            </a:r>
            <a:r>
              <a:rPr lang="it-IT" sz="1800" b="1" dirty="0">
                <a:latin typeface="+mj-lt"/>
                <a:cs typeface="Times New Roman" pitchFamily="18" charset="0"/>
              </a:rPr>
              <a:t>ed esemplificazione dimostrativa di tecniche di gestione </a:t>
            </a:r>
            <a:r>
              <a:rPr lang="it-IT" sz="1800" b="1" dirty="0" smtClean="0">
                <a:latin typeface="+mj-lt"/>
                <a:cs typeface="Times New Roman" pitchFamily="18" charset="0"/>
              </a:rPr>
              <a:t>di aree </a:t>
            </a:r>
            <a:r>
              <a:rPr lang="it-IT" sz="1800" b="1" dirty="0">
                <a:latin typeface="+mj-lt"/>
                <a:cs typeface="Times New Roman" pitchFamily="18" charset="0"/>
              </a:rPr>
              <a:t>naturali protette. </a:t>
            </a:r>
          </a:p>
        </p:txBody>
      </p:sp>
      <p:sp>
        <p:nvSpPr>
          <p:cNvPr id="37893" name="Rectangle 8"/>
          <p:cNvSpPr>
            <a:spLocks noGrp="1" noChangeArrowheads="1"/>
          </p:cNvSpPr>
          <p:nvPr>
            <p:ph type="title"/>
          </p:nvPr>
        </p:nvSpPr>
        <p:spPr>
          <a:xfrm>
            <a:off x="829657" y="641360"/>
            <a:ext cx="7200900" cy="587375"/>
          </a:xfrm>
          <a:noFill/>
        </p:spPr>
        <p:txBody>
          <a:bodyPr/>
          <a:lstStyle/>
          <a:p>
            <a:pPr algn="l" eaLnBrk="1" hangingPunct="1"/>
            <a:r>
              <a:rPr lang="it-IT" sz="3200" b="1" dirty="0" smtClean="0">
                <a:solidFill>
                  <a:srgbClr val="83C937"/>
                </a:solidFill>
              </a:rPr>
              <a:t>Le Oasi</a:t>
            </a:r>
          </a:p>
        </p:txBody>
      </p:sp>
      <p:sp>
        <p:nvSpPr>
          <p:cNvPr id="6" name="Segnaposto numero diapositiva 5"/>
          <p:cNvSpPr>
            <a:spLocks noGrp="1"/>
          </p:cNvSpPr>
          <p:nvPr>
            <p:ph type="sldNum" sz="quarter" idx="12"/>
          </p:nvPr>
        </p:nvSpPr>
        <p:spPr>
          <a:xfrm>
            <a:off x="6998052" y="6628204"/>
            <a:ext cx="2133600" cy="365125"/>
          </a:xfrm>
        </p:spPr>
        <p:txBody>
          <a:bodyPr/>
          <a:lstStyle/>
          <a:p>
            <a:pPr algn="r">
              <a:defRPr/>
            </a:pPr>
            <a:fld id="{76496C65-41E9-4474-A69A-F4C2C2C91004}" type="slidenum">
              <a:rPr lang="it-IT" sz="1000" smtClean="0"/>
              <a:pPr algn="r">
                <a:defRPr/>
              </a:pPr>
              <a:t>32</a:t>
            </a:fld>
            <a:endParaRPr lang="it-IT" sz="1000" dirty="0"/>
          </a:p>
        </p:txBody>
      </p:sp>
      <p:sp>
        <p:nvSpPr>
          <p:cNvPr id="7" name="Title 1"/>
          <p:cNvSpPr txBox="1">
            <a:spLocks/>
          </p:cNvSpPr>
          <p:nvPr/>
        </p:nvSpPr>
        <p:spPr bwMode="auto">
          <a:xfrm>
            <a:off x="5000619" y="215029"/>
            <a:ext cx="3995737" cy="693738"/>
          </a:xfrm>
          <a:prstGeom prst="rect">
            <a:avLst/>
          </a:prstGeom>
          <a:noFill/>
          <a:ln w="9525">
            <a:noFill/>
            <a:miter lim="800000"/>
            <a:headEnd/>
            <a:tailEnd/>
          </a:ln>
        </p:spPr>
        <p:txBody>
          <a:bodyPr/>
          <a:lstStyle/>
          <a:p>
            <a:pPr algn="r">
              <a:lnSpc>
                <a:spcPct val="90000"/>
              </a:lnSpc>
            </a:pPr>
            <a:r>
              <a:rPr lang="en-GB" altLang="en-US" sz="2400" b="1" dirty="0" smtClean="0"/>
              <a:t>Il WWF Italia</a:t>
            </a:r>
          </a:p>
        </p:txBody>
      </p:sp>
      <p:pic>
        <p:nvPicPr>
          <p:cNvPr id="37890" name="Picture 2" descr="C:\lavoro\identità e programma divulgativo\book organi istituzionali\OASI RIPULITO.jpg"/>
          <p:cNvPicPr>
            <a:picLocks noChangeAspect="1" noChangeArrowheads="1"/>
          </p:cNvPicPr>
          <p:nvPr/>
        </p:nvPicPr>
        <p:blipFill>
          <a:blip r:embed="rId4" cstate="email"/>
          <a:srcRect/>
          <a:stretch>
            <a:fillRect/>
          </a:stretch>
        </p:blipFill>
        <p:spPr bwMode="auto">
          <a:xfrm>
            <a:off x="5615472" y="1460951"/>
            <a:ext cx="3339343" cy="466281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6"/>
          <p:cNvSpPr>
            <a:spLocks noGrp="1"/>
          </p:cNvSpPr>
          <p:nvPr>
            <p:ph type="sldNum" sz="quarter" idx="12"/>
          </p:nvPr>
        </p:nvSpPr>
        <p:spPr>
          <a:xfrm>
            <a:off x="7001461" y="6514433"/>
            <a:ext cx="2133600" cy="365125"/>
          </a:xfrm>
        </p:spPr>
        <p:txBody>
          <a:bodyPr/>
          <a:lstStyle/>
          <a:p>
            <a:pPr algn="r">
              <a:defRPr/>
            </a:pPr>
            <a:fld id="{72E5B4E9-7217-471A-81BB-D945E218E382}" type="slidenum">
              <a:rPr lang="it-IT" sz="1000" smtClean="0">
                <a:solidFill>
                  <a:schemeClr val="bg1"/>
                </a:solidFill>
              </a:rPr>
              <a:pPr algn="r">
                <a:defRPr/>
              </a:pPr>
              <a:t>33</a:t>
            </a:fld>
            <a:endParaRPr lang="it-IT" sz="1000" dirty="0">
              <a:solidFill>
                <a:schemeClr val="bg1"/>
              </a:solidFill>
            </a:endParaRPr>
          </a:p>
        </p:txBody>
      </p:sp>
      <p:pic>
        <p:nvPicPr>
          <p:cNvPr id="4" name="Immagine 3" descr="da dossier furto di natura.bmp"/>
          <p:cNvPicPr>
            <a:picLocks noChangeAspect="1"/>
          </p:cNvPicPr>
          <p:nvPr/>
        </p:nvPicPr>
        <p:blipFill>
          <a:blip r:embed="rId3" cstate="screen"/>
          <a:stretch>
            <a:fillRect/>
          </a:stretch>
        </p:blipFill>
        <p:spPr>
          <a:xfrm>
            <a:off x="825301" y="236483"/>
            <a:ext cx="8097982" cy="6421038"/>
          </a:xfrm>
          <a:prstGeom prst="rect">
            <a:avLst/>
          </a:prstGeom>
        </p:spPr>
      </p:pic>
      <p:sp>
        <p:nvSpPr>
          <p:cNvPr id="5" name="Rectangle 14"/>
          <p:cNvSpPr/>
          <p:nvPr/>
        </p:nvSpPr>
        <p:spPr>
          <a:xfrm>
            <a:off x="6013889" y="0"/>
            <a:ext cx="2609850" cy="2144117"/>
          </a:xfrm>
          <a:prstGeom prst="rect">
            <a:avLst/>
          </a:prstGeom>
          <a:solidFill>
            <a:srgbClr val="8ABE34">
              <a:alpha val="5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Aft>
                <a:spcPts val="0"/>
              </a:spcAft>
              <a:defRPr/>
            </a:pPr>
            <a:endParaRPr lang="en-GB" sz="1800" dirty="0" smtClean="0">
              <a:solidFill>
                <a:srgbClr val="F3F2E9"/>
              </a:solidFill>
            </a:endParaRPr>
          </a:p>
        </p:txBody>
      </p:sp>
      <p:sp>
        <p:nvSpPr>
          <p:cNvPr id="6" name="CasellaDiTesto 5"/>
          <p:cNvSpPr txBox="1"/>
          <p:nvPr/>
        </p:nvSpPr>
        <p:spPr>
          <a:xfrm>
            <a:off x="6132782" y="110355"/>
            <a:ext cx="2364829" cy="1692771"/>
          </a:xfrm>
          <a:prstGeom prst="rect">
            <a:avLst/>
          </a:prstGeom>
          <a:solidFill>
            <a:srgbClr val="8ABE34">
              <a:alpha val="54000"/>
            </a:srgbClr>
          </a:solidFill>
        </p:spPr>
        <p:txBody>
          <a:bodyPr wrap="square" rtlCol="0">
            <a:spAutoFit/>
          </a:bodyPr>
          <a:lstStyle/>
          <a:p>
            <a:r>
              <a:rPr lang="en-GB" sz="2400" b="1" dirty="0" smtClean="0">
                <a:solidFill>
                  <a:srgbClr val="F3F2E9"/>
                </a:solidFill>
              </a:rPr>
              <a:t>In Italia: </a:t>
            </a:r>
            <a:r>
              <a:rPr lang="en-GB" sz="2400" b="1" dirty="0" err="1" smtClean="0">
                <a:solidFill>
                  <a:srgbClr val="F3F2E9"/>
                </a:solidFill>
              </a:rPr>
              <a:t>più</a:t>
            </a:r>
            <a:r>
              <a:rPr lang="en-GB" sz="2400" b="1" dirty="0" smtClean="0">
                <a:solidFill>
                  <a:srgbClr val="F3F2E9"/>
                </a:solidFill>
              </a:rPr>
              <a:t> </a:t>
            </a:r>
            <a:r>
              <a:rPr lang="en-GB" sz="2400" b="1" dirty="0" err="1" smtClean="0">
                <a:solidFill>
                  <a:srgbClr val="F3F2E9"/>
                </a:solidFill>
              </a:rPr>
              <a:t>di</a:t>
            </a:r>
            <a:r>
              <a:rPr lang="en-GB" sz="2400" b="1" dirty="0" smtClean="0">
                <a:solidFill>
                  <a:srgbClr val="F3F2E9"/>
                </a:solidFill>
              </a:rPr>
              <a:t> 300 </a:t>
            </a:r>
            <a:r>
              <a:rPr lang="en-GB" sz="2400" b="1" dirty="0" err="1" smtClean="0">
                <a:solidFill>
                  <a:srgbClr val="F3F2E9"/>
                </a:solidFill>
              </a:rPr>
              <a:t>Guardie</a:t>
            </a:r>
            <a:r>
              <a:rPr lang="en-GB" sz="2400" b="1" dirty="0" smtClean="0">
                <a:solidFill>
                  <a:srgbClr val="F3F2E9"/>
                </a:solidFill>
              </a:rPr>
              <a:t> </a:t>
            </a:r>
            <a:r>
              <a:rPr lang="en-GB" sz="2400" b="1" dirty="0" err="1" smtClean="0">
                <a:solidFill>
                  <a:srgbClr val="F3F2E9"/>
                </a:solidFill>
              </a:rPr>
              <a:t>Volontarie</a:t>
            </a:r>
            <a:r>
              <a:rPr lang="en-GB" sz="2400" b="1" dirty="0" smtClean="0">
                <a:solidFill>
                  <a:srgbClr val="F3F2E9"/>
                </a:solidFill>
              </a:rPr>
              <a:t> </a:t>
            </a:r>
          </a:p>
          <a:p>
            <a:endParaRPr lang="it-IT" dirty="0"/>
          </a:p>
        </p:txBody>
      </p:sp>
    </p:spTree>
    <p:extLst>
      <p:ext uri="{BB962C8B-B14F-4D97-AF65-F5344CB8AC3E}">
        <p14:creationId xmlns:p14="http://schemas.microsoft.com/office/powerpoint/2010/main" val="33033261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801089" y="786715"/>
            <a:ext cx="6705874"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tLang="it-IT" sz="2400" b="1" dirty="0" smtClean="0">
                <a:solidFill>
                  <a:srgbClr val="8ABE34"/>
                </a:solidFill>
                <a:latin typeface="+mn-lt"/>
              </a:rPr>
              <a:t>Specie </a:t>
            </a:r>
            <a:r>
              <a:rPr lang="en-GB" altLang="it-IT" sz="2400" b="1" dirty="0" err="1" smtClean="0">
                <a:solidFill>
                  <a:srgbClr val="8ABE34"/>
                </a:solidFill>
                <a:latin typeface="+mn-lt"/>
              </a:rPr>
              <a:t>Prioritarie&amp;Habitat</a:t>
            </a:r>
            <a:endParaRPr lang="en-GB" altLang="it-IT" sz="2400" dirty="0" smtClean="0">
              <a:solidFill>
                <a:srgbClr val="8ABE34"/>
              </a:solidFill>
              <a:latin typeface="+mn-lt"/>
            </a:endParaRPr>
          </a:p>
        </p:txBody>
      </p:sp>
      <p:sp>
        <p:nvSpPr>
          <p:cNvPr id="6" name="AutoShape 2" descr="data:image/jpeg;base64,/9j/4AAQSkZJRgABAQAAAQABAAD/2wCEAAkGBxQTEhUUExQWFBUXGBcYGBgXFxcWFxgcHBcWFxgXFxQYHCggGBwlHBgXITEhJSkrLi4uFx8zODUsNygtLiwBCgoKDg0OGxAQGywmICYsLCwsNCwsLCwsLCwsLCwsNCwsLCwsLCwsLDQsLCwsLCwsLCwsLCwsLCwsLCwsLCwsLP/AABEIAKgBLAMBIgACEQEDEQH/xAAcAAABBQEBAQAAAAAAAAAAAAAEAgMFBgcAAQj/xAA+EAABAwIEAwYEBQMDAwUBAAABAgMRAAQFEiExBkFREyJhcYGRBzKhsRRCwdHwI2LhcoLxUqLiJDNTc5IV/8QAGgEAAgMBAQAAAAAAAAAAAAAAAgMBBAUABv/EAC4RAAICAQQBAwMEAAcAAAAAAAABAhEDBBIhMUETIlFhcZEUMoHwBSNCUsHR4f/aAAwDAQACEQMRAD8ArTC4NSV41oCaHsrQk1JXiYTNU5rkZB8EKoJr1hO8RNNPmTpSkU1XQDqz3mOdEukbChstFIaMbV1Ii2E23WiVtV1pbwNa65uNfCok6CXI1kApYRNMI1oplFdydaEE0y8KLdR0ry1ZzLSCBE8zFdFcnS6HeKFJt2W1t27q+6MzgUCDpJJRrFA4a6LlrtGwSOY5g8wRWrWWHILAQU6Rz1+tZbxZgj+HPG5s5DZ/9xA1H+rL01M0U5bJJT8+Uco7o3H8A92kgxyoBbhjejHeMlKT32ULG4MajyPTwqt32IqUoqSgJB/KNh5V22HhkXL4H3z3aRgTBLhIEinMOuWEgKuicvJCdz5kagVKNY+6RltLLIkiErVp6gn9+VV8meUP2r88IbjxqX7n/wAsJculJMBpbmsDKIBPn6145d3OUnIhlPQ6q57mozFbm7YhT1wEqMw22Ad/4daTwtcruXF9qouIbbKggnfXTQb9PWqU5ZJw3uml93+OkXIRhCexXb+y/Pk8dvGJl5ZURulOv1HpUh//AH8NEDsydIOh/kz+tN8OvYc64W7loNFR0OY5d9ifymtNY+HuFobEshcHNJJJ3zddR+mlMUIP9zaFuck+KZQ2GrBYK7dakkb5FKBESdql8CU648Gio9kAVlSgUryggCPGTVlThtlb5lNsISCIJA18/CvMjTgJbOVe3+PKlSgpPh2MUnFcqhOOXpGVtqJOmvygAEifY6c6r6y0SA4vKQqM5CoKuROvdO+u0eddi5yqyu5smgKkkd0z1II3gHyqYtLQOoJLYUI3lJKgR+bQBXmByitPT04lPLwyIv8AtWXYSqW1mTuUwO9oDziZ9KpuM4mXHihMBIUR+g+gH1qy4446wcqUZ0CClQJgbjKRMp6Tt6aDPWFZ3FKnck9JkmNK7P1QWJ1yWW8SV22bmmD+ivpNNqEtpPhQuKY0G7fIPmXp5Dmadwh3OzHSgxXs5BytOXAWg6Cnu3mo1tZPPaihJ51blzyVVwJfJOm8Ups0nqK9QmhomxTqjFMpUT5U64o17aJ96ns6x9pMb16aUpXpXQPOp2kbiYt7cc6ExZgxptU2hqovG1aAVQkW1wV+3tIGupNPfh6U2KUl0zTVNoXtTHGrWjw0AKD/ABJ00rnHzFE58EKPIWpyg3zrXrbm00tR1qEyWjmxRbW1BZqfaXtXWQFKpu3IDg/gpJco7CbfOsAKAP8AcYB9amHZMui8YO/mSNTttAAoy/YStJCgD9ajmrYgALebQOiDKj5qP3p78QnXKSoDp/imahboNA4XUrM/4g4KIXNtASd0kwE/6T08KIwr4WOOgF5xKE/2amPAnSrQxcd/Mob7A6GgOI8SubgmztT2ScoU++dA2k/lB2zEVnepFOmW9jatFQew61t7gW9g1+MuUmFuuHMhs/6Rp1FJxG2ukLUCjt3ACQYytJ1MgcufnXrvFdtZpFphjf4h0qOdwyQVc1FX5z5aaVEYnx3dKaU0lrKsZg45yTl0Ueg51Xywy5J8L8/26LGKWOEeX+ASzwNT10lL7iSVhYIB2gT+oq88LcFMW7naodWs5SmCU5DzMwJnTrVAwDAbxakPIMJU3osnbOCJ+3vVaunbyzcLZW6yoalIWQDykAGFUaxSyt445F11+Qd6xpTcH32bBxf8OU3Ku0t4bcJ7wjuqnwGx8aDwNrEbJRbf/qMiBIMkDkRPLlFUTh3jPE0uAtrdf1AyFJWDvA0EzvX0VYEv2za3Gy0tSQSg65SRsaf+jy+nsbFfqYKe6invXRKTGo5/eqO5iJLpUw5ChMp8Z+XL1/xWiXeHlMnx/wAfrFZJj2Clx9S7ZX9UGVIG5jYpHpPqazsGKSyOM3Xx8F7Lki4bor7mkYeg3LRS4nca/wAnw+9AWSVWilCSlIJUCCQCOYA25nfwiheD8bV2YSpJzJ0WCCCD7VcWH2XBCwDOhkT96fh1eyWzJ2hGXT2t0FwUfitgvIDzRzc8yFFMH+9AMDzIrOrFSy7lUDmmDIAINbk9gTSZUxoTy1IP+2dPSs7x6yNvcSpIhWkxCvDUQDGvpWh+ohNcFT05R7KjxGwtK4UNIkVJcKXJyEU5xfiCXGEJCRmzHXnFRvDLago6EimQktgqS9xYBueVHMnSo65BkUVbE09dCH2ErOvWkU2TJ12p1BAO9F2Q+BLiTXrKoM144qKZWqKhKibsMU5J8KWlZ5A0G351IMvgDXSj3A1RbSrSoDE9zUvcOxUE+Zmd6opclpvgF7bSK8J6c6ayxNc2jxo9oG5jiOgrxTmsUtQjY0wto79a5olMIQdqKQjSaGtmvpRytBRbaBUrGVCuFeqFexXNHJikChrx7LTq3QBNQeJXetL7GLhBNu6484lAMlRjWSI5ynn61seG2CWmQCSVR6+06eXKsb4TxVDT6VKEmYraSuWgqAJHgftpQ5pVEnGrkVi2Wp6/7NIOVtGY+ZIA/Woj4lsXr82VnbrQzmBfuD3EuGB3Z5oGkxMkRyq28KLQhVw9ooSPlgkqA+UAc50ioPjuzxC6s1LW8m1bElTTZKipMaBS9CVzyGlBp8SjjeWXY3Nk3TWNdERwlgdvZNJSlaHHlzK5HeOshHgI+lO43ZNONKaUQ2lwwoiASZmJ6mKymysLrtACpTU/KteiokaJ6HX71a8QwpbrbLCniVl0KJPzKgKUco6ga+lZGo01ZlN5eXz9vN/waeDOnjcVjJ+34nQpstWSUrcaOXszpokESkDcaD3qxcGlV2+83dWWRTSGyCoAzn1gFQ0gpO3SgfhHgVot1V0yrMtGZCkqgkExv6Af91XzFr3I/G0pGu06nT0/Wr2n0mKC30+/PZTz6jJJuFr+OgNPE1gw/wDhVgW7oPdStAQFE6ylex3qwrEjSsn+MLDFwi3zGHy4EIj5iCYUOsaD1qK4p+KJbuWrZjussLSHVz84CYKUgbD9QK2uKMt9mocQpyMOLAAyoUodJgxJ6V8x2nEbibnt5IJVJAJAidteVbtxHxm07hj7zB7QBMa7SdNfKRWL8JcGO3sLSoJRmgk79ZA51Vl6a3Sn10PjuaSRtKGW3rdLjaRKwDryrOMd4mes3uzU0BGxGgInfatewyzDTKGh3sqYzaSYqC4twG3uG8rg1iUnT5tgomsqOPC5e9WjQc8qj7WQHDnGTb5SnNCzy1AqYx7Dk3KdUpKhqD/5RNY1bWpt7rIFAlKozA6e5H6VuOEI7RoKUo6DppR5NL6cv8r7gRzrIqmZljnDDubTLHTUf4ozhqxDRIUNa0C8scw69I+8VWsXsoTIMEfzlSZ5pOOxhwxxUtyG7/C0rEp0NQTiVIOUipfDMQIOVZmpV+yQ4JjXrTdNrZY/ZPoDUaSM/dHsqwIimS50o3FcPU3PMVFtRzrYhkU43EzJQcXTCN96So9KUjWn2m9DRqPILdHlsmN9aIUlJMzFNaRAMxSEoUdSIo+V1yC6ZYLu413oIGTrXJVOprwpqmkWGxt5FNJQaIUmlNJmjoCxptGnjXpAAg08QZ0FJLOtQiWx63RpNOumkAEClJE60TIQ2nTenss0hSNabu3sqaBhJEVid1rAqHuF065qSZppahsBJoWmwrGbJ8NuoWoFWUgwACSeQgmtyub9z8H2y0EEIKsg1OgkDasMViXYqCkQVgzMaeSUjfzNaphZdxJhSFLylTI01ABUoDrJMA6zzpeTHckg8cqthXwnuHFW6kupUklalEqMlSlEnYjQDYURx1iBDzbGyEpK1RMkqBAjkdOR6zyp7hLCFWJWysdxKgQsqmQd5G8zQfFELu1rOqYSE+QB29T9aj/E8npYH9eBmgh6mZP45KVeYe6q6SVaiCU88usFPjIEydR61Ns4ckuNlU521Z0nzSUqHsTRSFSZNM4i8UwodImvMSzTnSXHFHoFjjGxfCVn+ExZTjYAYuGjng6BYUD5azPqanuP8SDSA6NSk6Aak7HaqArE1NnuqI1mN/Sp9sqcaStyDJ3O2+9bWm1GRw9Oav4/gydTggpb4sisaaXcLRAAVlKQ4dQyDGdQE/MZAB5eFMq4VwhDWVx0pMjM4pYzqMkRJ0TJB2HLeq5ilz21w6UrUUIEICD0zJ1BIGqgdehFIvrJJtlKU2S8ohKJPeKlKCQIB1UR9q1FqIxqL7tL8lB4nJ2h/ijiCzRapsrSVNZ8zhE6wZgKO8nnQ/DnFrvaNsW7aG07CEyr/NT2M8HothZ2rbaF3IR2t0sn5cxEJJ5a5o/00M/gSLS8t30CEqcCFgbAqB1A6VW1GXE5+nJc06+4/FjyKHqJ8Fvw3ihRe/DOgoc3G4ChrrofpU84kZTmE+iT7g1RfihgyuzTdNd1bZ1UnRUdZHTTemvhrxQ7cZ2XjnUIKVGJI5g9T41Xhgbjvj/X/wBDZ5qexlX40ZIuhlSA2flMAeYJjTXlWn8EqOQJkHT+Dr7VnfxPeyuJAEHrGh9fD9atfwmx1K28qiMydCDv6VdipbYyZU4UmkXa5syNRoPf351AYq1ooHp0q4Xiu7mCSfFMSPPWqtiDoO3tpVHW4Uo7kW9NkbdMpZRrrvUizdECmsUZIkioy1up0kT/AD2rOSc42Xbpk6p0LGVQmoS5sCkmAINGIk7U4kzoqrmjzvHKn0VtVhU1a7I9pgJEUt/kKfyQTTK69FFJow5cMYSIOlFAmm0Cn1CKProHsQw8DRiETzoNLOumlSLCaqJDrG1JE0ppAp/s69bZomchD6elJAogwKRkpKGjaaICdK8aZ5167RNkJDK3AKicQuBBnntSL+7hetR9y4pZHSgYVgxVoaHSZBNLfPIUNcuGAlPOiSBZIcJYIb27Q2AcgUM6ug5xqNa0Pi1SrW5Qi2hpIAiFR8oOp9/Uml/BvBMmZwieQOu9SfGeGJcuR2gkFtUQYJ1T46xpQ5JbIOfwMxR3yUfkz/EcGct71aLi4fcdUwh5CgspOZSjPMyBAEDrRuE4m84hLdxPahC1oVIJKW05nErgAHu94EDeAfGexjD7bEuxbdeNtdtI7NtZOUOAajKdirqJB1NUW4tLmwxIMPL7VZYUjMdgl5JSQPr7UvLCOaDnuuNX9evAzHKWOailTsurcnUfao7G3SKPs16CaFxVQIia8tj4mein0V15QJEgVNfFTH2U2VrbW6pUsBSiDqkJEFJ8Sarl9c8gPWKrdxbla5MyNjrXoNF7XbMXVLcqQbwXw/c3dx2dqcqkiVr5IB0EjnPStBC2sOWEgpvL8GM7g/pMHUHIkQCfKJ5mgfhatVn+Kc5uhITvpBUdue9Olj+opc94neBJ9ff3p2q1UIcw7+RWn08pupdB9mgoCnXld9wlTilbknmST0gAchAqkv4wu8xJllCv6SHABA3gySeu0VJ8S4TcXqkM28HLJUCsJJ/286lPhn8Nrhu7D9ygIQj5UqKVEnrIkCquiwRd5pO5O/4H6vNLjElSRqVxgyVMqbUkFKkkEeY6jasJ4cszZ42GSCBnKdSJyqEpmPSvo98ajUR6a1jOOYeDxE32eUmEqUCOYB+sCruGG20U8kt1Mb+NWBrS0l9M5Qcqh57EjbfnVe+DWH9pcKVMZY6a78q1j4lMZsOfEScm3rMjyrFvhh2guVZToBr06aVbaShyITuR9JLYGXb20rO8TtSl5WXY6xqJ8wedWm2vFhIgZjzGb61XscWS9mCSBsf3PnVfVKM8dDsLcJgD9pmTtrVQu2cqyRoRvWgtiRVaxq0IcmNDWCo+k/oaqlvBbIZh+1KurYxPMU9aIAOlSwtgRrQq3LgN0kVwrMSaGW7yFFOrCFqQRpNDutgGPavQ6HPuhsfaMTWYqluXTF27dFJYPWhkUUlRjWr7KY+4UzT7COe1LRh4BzHekPuRSHdjUOFQrxTtB5q8CdaVIOIaFivW0UMJoxjUUNB2OJGlC3aoSTRhgCoPG7qBlHOoXLJfCIG5VnUTTTqzFcnTnSHlUYLBnNB4mpHBbPOoGJ1oFDcqFXThK1HaoA69CfoKOKAkzVODrIt26QU5CdY51SPidfdje2jiiex77TnIDOBBKuWoFaShRSnr9PpVJxjEGPxbaLpALbiuyAUJEq2V7wPUU2eNSg4vyRCbjLcVi9w9uAQc6dCkkz6gnbTnQ2LRd35eKYOVpMbxlB2n39atXEWDpYXlSQGzKgnmP2GtQGCsDMpZ/MSfTYfQV5d5J41LHf0PRQjCe3IGutgCahH9TJ9ulWG/gpP8/wCKql05l8qRDHyNlPgEfYEnSov8Jrt4zU2gyKCc0VVvHNrgrSimTmELATFGdjPL+cqhLd4DzqYw+8K1FsgpMc/lUDvBNK2W2M3JKyU4Turdl/ItxtDq+RIC1dNJitFD+UGTEbcqyHHfhoblAcZdIdQIGaIXGokjY+OtVnFxirr7dm84UFKdIUQlQjclPzetbWDEo41yZObI5TfBs7mPNuXbbKVjNBXorlBEZfHrWdYxxG0xj3arTMBKCRsJESRzjqKc4f8AhpeMpL4uwlyNoKhHjP7VmnEClquHFOnM4VHMdBrty2p0K5oTOzcPiFibpt/6A7RC9O78wkaEab+vvVY4Aw7IjMdM3857VMcKu9phyO2UQQmQo6nTUe1J4UxRh0KbQoZk6ROvh6VMm5pExSiXmza02A8dKjuIbLYyPoP56U9aX0DKdfv71GcSY4G0JzBS0KVGZJBy9M329PKiaW1g29w021pUTi6ARqNRUzYPhaQRzobHWO7P1rH1GK42i9jnTK5Zo72tTwUIqCswc1TbImk441zQ6Ur4Khj1gpLhUCIPL/BoRLhIg7irHxchIQNCCdjp7VUmHNd6tYZOM0xGWO6DTDi5FPG5JoUAczXK0r0NPwYjryWC4xDTQVEuXZnc0++onWmCgGqatFnsfZUTrRTVDtU8iholBTYolGlCsinirSgkxkUN3T0VVMQeKlnWp+/c7pqqOq3ro9Et8nijSRrSDT6NwKNIXJhNgjmavvAhSlc6yd/2H71SWURVs4KcPbBKRM9I/kf4pkewH0am86Y0j1rPPiFw45cjMlZBT3hlkajXQ8qvr2UanWvQnNpFPrgGzKjeOOdu+s6qDLUHkUpiOgB9/apKxbhMkRP2FIx7CezeUmdFnN7lW30omCAK85roJ6iVf3hG7pJVgV/3kZutRVZxJPLerO8nSq9dNGYikKFPga5kK5PIkf8ANOKaJ1ol1tOZKToonugmCT/xRLTBkToNZka+9FK1XAMadkfkUDUvaW4fQUEqB3SUmCk9R18qS+kE5QkydlACB50BheKKQ/2YBzjaP061MYSlzHwdOcV7WTTS8Ts/6gd/EoTlKmilKJROqo3BEnbQxUocdtLu7t3UOJJQlZUOYBiQasGB4ih4RBKh3VEpIExsFfpVZuvh/btPOPJzKKz8qlKDaZOoyoUFr9VgeFa+N7o88GXNVLgsvEfFAQ2WbdKnHlABOWCBmG+kxVTwz4YpK0uXSypau8UEJQn1Konyip3FsTWynJbFCHFQJSkJAERJjU+pNRFm6m3BKl53l6qUrUqJkwnpryoG1HhE1YrjdbbLGVDrbYGgB7RQHIQW0kispw68at3w6l91SgdQhnQj/pKnHEn3FWTiPFRchQQrODtB+h8jVKRYqKiIMjlVjE0kKnyzacPxkOJStAUQYIzQI66AGOek0/iq21s94gZvETIInQxPjz9ar3w+t1FBQqRG07ajcH70TxWns4bcAyK115GdCDy51K5s58UTOBSkBO8bePhUziDYU2aguHUHLHQfT/FWJz5TVNxtDrKiwyQo1IW+m9NFEKPSuuXwlJJMVUhC3Q/fXJF8W3w0SIJGvlVVbTK9P5515cuqWtS82aKmeGsKW5/UUAlPKKa4c0iNzatkZcSNKHDlS/E7AbWIO4qBzVu4XcE2ZGTiTosroy6GvEW4AJnelgTqaS4qTVTocmclEbUQkTpTKdKIQqhbDSH0qikldJXoKEedpb5GcAeOXOVMTVXLhJgUbjNxKo6VHJejbemJAMMTyFHMN60FatkwTUi2Io0LdC3VcquXw1UC8QOQk+njy1IqmssFWtW7hG4LIUEjvLIE9AN/vQ+rCL5YaxTkrSNDWsAlR1PLoKQb6AdSesA/emlHuBStB+p2FKWgdkpRiI57eAjc68hqat43fImSopCsVNzfKbKSEoKQFdZM69PlIA8aKvb5oagyOtC4ey6yoXORS0dqVOJIBURIyriBGqVQnlpTnGvDC3f/AFeHkKSrvFvksKlR7v5Vg/cDlWXkxepmnVX8fJp4MkI44qd18rwM/jkQSDP861Vsf4uabJQCCscgCY9dppxDqwO+lTatilYgpPj4dDVBvsHWbrsx3lOK7p65jP050nTrfkcZe2vBe1UMWLCpY/dfl+P4VErw72mIYizoYSoEx+VKdST4mtR4rtENOqUDvAyjbbX1qQ4A4HGHsl0grfUnWB9NTQ19hrbbn4i9cTkBBSFd2DJ368qdrIqUFCK/8M7TS2ycmyu4Y049lCBkag98iI1I0EeFWHBrG1zJQRnuMpyvFMf9xITNM4nxShxl1u3tnXEo7pypgKMSBIMga789a7BLN1oBbwbt7ZKJIOqwegOhHTxqvjwbXwMyZdyLDePm2YyhTShopS+zGUqnkUuDXTfSgLrHWVpAKynUAkFtxM+i5HrUXiZcd7NFopoJblUPMk5ugSpaftqaE/E3Rdi4tLJ0DUZMzD4/2LIWfRNXtloq7uQ3FX20JkOdpO2RIcV5hCVZiPIGqE3gy330LTdZ/wCokhKmltnuqCoCFan0Bp7iO/sHHg283cWh5ynOkf3AmHEHxCVeRq18FYPkBW28i7ZOodbP9RO0B5v5gfEjly2oowUea5YLd8Fb4d4RU29qpChMAd9JHgQ4lNW664OTmDqQAZ7w5EHofD7CrYm3TGwPT/BpTe2k/qKnb5ZN0CWGEpQMyR5ionjuy7VgFOqkGQOo/Mk9TlgjyqyG4IHhzFVPirFghOqSUjWAqByncGCAAR61KSRDbZ5wqodmg89vbQirIo6RVQ4Wu0KByZt5IMEyef0qzPq7pGxiQaryGogn3AFE7AfSqnxfclxIS2o768tP1rziXiAoJSj5jv0qEt7jdROp1jak4oV7jpSvgS0VJhKRJOlavw6yUW6UmZj+edUfh/DC46lw7DkdBzrQTdZO6NYFEmk7C7M+43dhxIIgxVXVcRVw+IiichPjVH7TyrR0uRSx8FHUQcZ8l7L+lCJUYMUMpSpgSo9BUph+CPOaq/pjx39qpvUY12Wv02R9DLb5A729FMPDrRlzhbDY75KlUBkKjCEZR1NI/WLwh/6NrtjtzciImox97SiLm2jcz5Uqzw9SyIED6e9Q9Wvgn9J9SoXNq4tXdSdTRtngTpMRHjy96uKkIbgJGdZ5Cjbe0URK+74Cly1svCGLRx8sgbPAY3VPgKPVYIRvH3NGXN0lHdTqeUU2wjmrVVVZ6jLLt8FqGnxR6Q01ZzrsPrUlbvJQQkDfb70293E5lUnCGCtWcyZ2HT060mG5zVjpUollxh+UJEEgZdBzJIATA3lR+nSamcGc7SAdSN/+lJ/6UdTG6vtMUI0wlaQkCTrr6QT9Yp63eS0ooQNRBUToBOoHlAKj+5AHp8M7VnncsaYbioW0kqaaDiT8yQYIiYIEa7/WgOHsXVmym2W0ggkpyjVREyTOhgERUw9eAJPejz5enM84qu4pfhtwLXcBqcqCkwJKjAgHnJ5fpSs+P3KaDxTuO1jvFvDzF6Qs5215cuYRJGpAUkyDEn61nnBWEm1xB1u8yrITDDhGihJzZeivl0OulX9GLtlsuIVIiQSQSUmVJPgCKzHiDCnsQeCgspSFEIiZJJ38IFJj+5tjW5bdqfBrrz5WmCtSR0SY2/uFRDmFMc2Vu5pVKzMH1On/AB0qsYRh13bJjtlLAAMLJWNecnXl9ammsWdI7zXeSJMHzjz5iPKoZ1BzjzzbYWEM24zQ4pQB00jYga9fKqLxPjSEulbRD6nUkNqJCkAp0UkCQSQYlKRm1EjWmOMbd58AJzgErBkkyYzNyOY0y+SRVHSlbCCICgQFONmcqoUQhYjVJAzd4QQcsbmm44qXYE210EN3gDyluqfZdVvlGZBGmoSFNrT5AyJq2YbihKQhN6vIdwXX0wf/AK7ltxBHgXIqsJxGACodvbrnIHP/AHWyIzIKx+ZMjvR3gQQRJAU4U/M0rMgx3VQHEGOY/MPEU5quhS57NQw24BQEOEPR0g+uRpS29uiUA86cQlDZ7RrKkpP5YSsc4ztgif7SkeE1iL7rmaQSI/Sj7HH7ls5g4szpCiVj0zTE1FLyTZvlpirTqUyQFGYUIhRAM7HKecwQaYU+pK9flOyh8p/ztoYMVluCYwq4OR1AQoEFLrUpVzjOgkhcHpBgnyq3WTrzYlKp2zAgFCxrMoMjkfbTwFuiUiaxG9iTt+hgn2IB9qo/EV+l1BbO8lOYciQcs+B1HmPGrVcBp0QVdiSIMyptQPQ6qQR45hPMVSLzhq6bUrM2Vp/+RuHEHaFZkTGnWOVD9QmdwHLa1SeQ8o/gq347jKUs50me8BodUkyPaY96qTKezGaCCKrd3iCypQCjlO6T/PL2pN7mw3wN3KpzKVuqT5c9qP4dwhbywVaIHXn5dKHw+3KyJ1HOr9g1sSkBIypHXn5UuU64RMY2HW7WUBKdqIcWEiTXr5DSSo8hrUJavO3C5jKgHQdfGkTTodDsB4ot1OpK50A0B5VR0tDmBNaVj6MrZms3KD1q5/hjfuiyvr2vbJGus2rTXypA8efvQVzfqJhOniaTiuMI+VHePUVHWmGOOqkkgVmuHyaSn/tDTl3PfVXrGHuunXuJ+tTVnhqUCmr/ABhtrQGT0FR6bYXqIQMNbbEq1jrUa5ereV2bIhPMxEUMbt25VCdufQVZMNsUtJAG/M1G2kc5jFjhiWxrqrmTvQ9+8RoN6nHBpUHicCgfCGRVkQiZgaqNTFqzkEk60jC7aO8d6av7glWROs0LDjX8DKyp5yBJSOdWO0YCEgJ32/cn7UPh1oEJHL+dKMJn7AdSep8propbiG7Qda3vZiQJ5Dxjn78vHxoW3dClkqMpAk/3KJAPnJOX/Sk9ai31lbmVJhI0nw2keO3v4UWHgEzA1MJTygREjp16wBWhj1DjH++CjkwJv++Rm+xVSFFzpJSk+hk/3K01/Kn/AG1BYi+HwntBnUEKd1/KoiEEdDKkx4JUKKxFU5ie9v5nWT6k/wA0qFuLjs1OKAzBXd9BP0mVetNw67dwxWXSbeUFYPhqVq7JsrObko90AAJE6a6J28a0qwwYNJAGpG5jmd/sKz/AXUlaFSciSCqPzbQkeEgadAfKtJw3FUupk93lHlr9qaqmtyESuLo9Fokpyxyjzjr9KZesANFGUkc95k6k+lFC4G4Omv3iKafvUR3iNZPpNcQR9xhCCnva8p94NZ5xLwH384X3IKSIkwdRr0za+grQLnEgArLrG3j1AqBexqQdZBEjx/Y/5rk6JozsYOlAKTsenIicpHuR5KNLs8MQD5fvU/dIC1EjY/Smm7A0p5g1AHRw82o6Df79a664WRrGkfyKmrZGWDRJ8edcshO0jMKwZLUKHzD6jWpN1Wumg3kbg84/bnFcTpSM81O8jaeOI/fTbzFBuW5Cg4lSkq2JSSDpsZHhA/21JNuJAhWg5eH+Kh8bxJLaVgHvRt/PWh2yk7ObSIzibFl5SCrMraTB5b1UGEayaJddKlZlTVp4QwPtFBxaRlG3L1pvSoDthHC/D0w44I5gVbH3UNpO1eXdyltMDlsBv6ChrHDFvqC3ZCeSeXgT40rbX3DsjrOyduV51Epb5Db38Ksi0oaRyAFFXS0MoJVokDXwrOOKMeLzoZZUYJ1I1CgfEaEVKhXZzlYLxRjqnVFCRoOf3qtTVpuMMShOmv3qqOgBRE86boZrdJIXqotRTZrlnw2hvlPnR5KG0yYAr2uqttSZYUm+Cv4tjSl91rQc1VC2ti48vKlJPUmurqhqw7pFytLJLCIAg8+poVq/K15U6jnXtdSq5G3SJZasok1Vn3S67AHdG/T3r2upPkf/AKSTd7qdKjcJQpaypWw2rq6h+ob8InyqmlOQCTpAO+0nn6D7CurqXD9wcugS0VmGmgO5jkNSr9AP3pNy7JGkQmAOkkwP/wAx6murqiUntRyitzAnF6VFOqyqIVsrb+edeV1HpuXQvUcIctQWSN8h26CrTZXJIAHp+v3rq6re5p8FTamuR151aWjlJ7skeJ0I+utVNviRUIbc3SnszPPVwAn2TXV1XIOypJUJOJK6kgn221NGtQtM9T/3f+Ue4rq6hlyiUPMW81J27NdXVVUeRjfAt62io29cKZAryupkuFaIj2IYcJpZUBvXV1FBWRJkPieIyMqfGoRxlREr1POd/Cva6rHQvsOwTh4vr1Hc5+NaXZ2aUJCUiAK6url1ZEh5nC0BRURqaTieKNW6CVrSCAYBME+Arq6mRSFtsza/xm5vllDSTkO4IBHqeVTWC8KJt0ydVHef0rq6kT9y5Hx9vR2JW2mgqhYnZntDFdXVSxZHjm3EsTiskak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AutoShape 4" descr="data:image/jpeg;base64,/9j/4AAQSkZJRgABAQAAAQABAAD/2wCEAAkGBxQTEhUUExQWFBUXGBcYGBgXFxcWFxgcHBcWFxgXFxQYHCggGBwlHBgXITEhJSkrLi4uFx8zODUsNygtLiwBCgoKDg0OGxAQGywmICYsLCwsNCwsLCwsLCwsLCwsNCwsLCwsLCwsLDQsLCwsLCwsLCwsLCwsLCwsLCwsLCwsLP/AABEIAKgBLAMBIgACEQEDEQH/xAAcAAABBQEBAQAAAAAAAAAAAAAEAgMFBgcAAQj/xAA+EAABAwIEAwYEBQMDAwUBAAABAgMRAAQFEiExBkFREyJhcYGRBzKhsRRCwdHwI2LhcoLxUqLiJDNTc5IV/8QAGgEAAgMBAQAAAAAAAAAAAAAAAgMBBAUABv/EAC4RAAICAQQBAwMEAAcAAAAAAAABAhEDBBIhMUETIlFhcZEUMoHwBSNCUsHR4f/aAAwDAQACEQMRAD8ArTC4NSV41oCaHsrQk1JXiYTNU5rkZB8EKoJr1hO8RNNPmTpSkU1XQDqz3mOdEukbChstFIaMbV1Ii2E23WiVtV1pbwNa65uNfCok6CXI1kApYRNMI1oplFdydaEE0y8KLdR0ry1ZzLSCBE8zFdFcnS6HeKFJt2W1t27q+6MzgUCDpJJRrFA4a6LlrtGwSOY5g8wRWrWWHILAQU6Rz1+tZbxZgj+HPG5s5DZ/9xA1H+rL01M0U5bJJT8+Uco7o3H8A92kgxyoBbhjejHeMlKT32ULG4MajyPTwqt32IqUoqSgJB/KNh5V22HhkXL4H3z3aRgTBLhIEinMOuWEgKuicvJCdz5kagVKNY+6RltLLIkiErVp6gn9+VV8meUP2r88IbjxqX7n/wAsJculJMBpbmsDKIBPn6145d3OUnIhlPQ6q57mozFbm7YhT1wEqMw22Ad/4daTwtcruXF9qouIbbKggnfXTQb9PWqU5ZJw3uml93+OkXIRhCexXb+y/Pk8dvGJl5ZURulOv1HpUh//AH8NEDsydIOh/kz+tN8OvYc64W7loNFR0OY5d9ifymtNY+HuFobEshcHNJJJ3zddR+mlMUIP9zaFuck+KZQ2GrBYK7dakkb5FKBESdql8CU648Gio9kAVlSgUryggCPGTVlThtlb5lNsISCIJA18/CvMjTgJbOVe3+PKlSgpPh2MUnFcqhOOXpGVtqJOmvygAEifY6c6r6y0SA4vKQqM5CoKuROvdO+u0eddi5yqyu5smgKkkd0z1II3gHyqYtLQOoJLYUI3lJKgR+bQBXmByitPT04lPLwyIv8AtWXYSqW1mTuUwO9oDziZ9KpuM4mXHihMBIUR+g+gH1qy4446wcqUZ0CClQJgbjKRMp6Tt6aDPWFZ3FKnck9JkmNK7P1QWJ1yWW8SV22bmmD+ivpNNqEtpPhQuKY0G7fIPmXp5Dmadwh3OzHSgxXs5BytOXAWg6Cnu3mo1tZPPaihJ51blzyVVwJfJOm8Ups0nqK9QmhomxTqjFMpUT5U64o17aJ96ns6x9pMb16aUpXpXQPOp2kbiYt7cc6ExZgxptU2hqovG1aAVQkW1wV+3tIGupNPfh6U2KUl0zTVNoXtTHGrWjw0AKD/ABJ00rnHzFE58EKPIWpyg3zrXrbm00tR1qEyWjmxRbW1BZqfaXtXWQFKpu3IDg/gpJco7CbfOsAKAP8AcYB9amHZMui8YO/mSNTttAAoy/YStJCgD9ajmrYgALebQOiDKj5qP3p78QnXKSoDp/imahboNA4XUrM/4g4KIXNtASd0kwE/6T08KIwr4WOOgF5xKE/2amPAnSrQxcd/Mob7A6GgOI8SubgmztT2ScoU++dA2k/lB2zEVnepFOmW9jatFQew61t7gW9g1+MuUmFuuHMhs/6Rp1FJxG2ukLUCjt3ACQYytJ1MgcufnXrvFdtZpFphjf4h0qOdwyQVc1FX5z5aaVEYnx3dKaU0lrKsZg45yTl0Ueg51Xywy5J8L8/26LGKWOEeX+ASzwNT10lL7iSVhYIB2gT+oq88LcFMW7naodWs5SmCU5DzMwJnTrVAwDAbxakPIMJU3osnbOCJ+3vVaunbyzcLZW6yoalIWQDykAGFUaxSyt445F11+Qd6xpTcH32bBxf8OU3Ku0t4bcJ7wjuqnwGx8aDwNrEbJRbf/qMiBIMkDkRPLlFUTh3jPE0uAtrdf1AyFJWDvA0EzvX0VYEv2za3Gy0tSQSg65SRsaf+jy+nsbFfqYKe6invXRKTGo5/eqO5iJLpUw5ChMp8Z+XL1/xWiXeHlMnx/wAfrFZJj2Clx9S7ZX9UGVIG5jYpHpPqazsGKSyOM3Xx8F7Lki4bor7mkYeg3LRS4nca/wAnw+9AWSVWilCSlIJUCCQCOYA25nfwiheD8bV2YSpJzJ0WCCCD7VcWH2XBCwDOhkT96fh1eyWzJ2hGXT2t0FwUfitgvIDzRzc8yFFMH+9AMDzIrOrFSy7lUDmmDIAINbk9gTSZUxoTy1IP+2dPSs7x6yNvcSpIhWkxCvDUQDGvpWh+ohNcFT05R7KjxGwtK4UNIkVJcKXJyEU5xfiCXGEJCRmzHXnFRvDLago6EimQktgqS9xYBueVHMnSo65BkUVbE09dCH2ErOvWkU2TJ12p1BAO9F2Q+BLiTXrKoM144qKZWqKhKibsMU5J8KWlZ5A0G351IMvgDXSj3A1RbSrSoDE9zUvcOxUE+Zmd6opclpvgF7bSK8J6c6ayxNc2jxo9oG5jiOgrxTmsUtQjY0wto79a5olMIQdqKQjSaGtmvpRytBRbaBUrGVCuFeqFexXNHJikChrx7LTq3QBNQeJXetL7GLhBNu6484lAMlRjWSI5ynn61seG2CWmQCSVR6+06eXKsb4TxVDT6VKEmYraSuWgqAJHgftpQ5pVEnGrkVi2Wp6/7NIOVtGY+ZIA/Woj4lsXr82VnbrQzmBfuD3EuGB3Z5oGkxMkRyq28KLQhVw9ooSPlgkqA+UAc50ioPjuzxC6s1LW8m1bElTTZKipMaBS9CVzyGlBp8SjjeWXY3Nk3TWNdERwlgdvZNJSlaHHlzK5HeOshHgI+lO43ZNONKaUQ2lwwoiASZmJ6mKymysLrtACpTU/KteiokaJ6HX71a8QwpbrbLCniVl0KJPzKgKUco6ga+lZGo01ZlN5eXz9vN/waeDOnjcVjJ+34nQpstWSUrcaOXszpokESkDcaD3qxcGlV2+83dWWRTSGyCoAzn1gFQ0gpO3SgfhHgVot1V0yrMtGZCkqgkExv6Af91XzFr3I/G0pGu06nT0/Wr2n0mKC30+/PZTz6jJJuFr+OgNPE1gw/wDhVgW7oPdStAQFE6ylex3qwrEjSsn+MLDFwi3zGHy4EIj5iCYUOsaD1qK4p+KJbuWrZjussLSHVz84CYKUgbD9QK2uKMt9mocQpyMOLAAyoUodJgxJ6V8x2nEbibnt5IJVJAJAidteVbtxHxm07hj7zB7QBMa7SdNfKRWL8JcGO3sLSoJRmgk79ZA51Vl6a3Sn10PjuaSRtKGW3rdLjaRKwDryrOMd4mes3uzU0BGxGgInfatewyzDTKGh3sqYzaSYqC4twG3uG8rg1iUnT5tgomsqOPC5e9WjQc8qj7WQHDnGTb5SnNCzy1AqYx7Dk3KdUpKhqD/5RNY1bWpt7rIFAlKozA6e5H6VuOEI7RoKUo6DppR5NL6cv8r7gRzrIqmZljnDDubTLHTUf4ozhqxDRIUNa0C8scw69I+8VWsXsoTIMEfzlSZ5pOOxhwxxUtyG7/C0rEp0NQTiVIOUipfDMQIOVZmpV+yQ4JjXrTdNrZY/ZPoDUaSM/dHsqwIimS50o3FcPU3PMVFtRzrYhkU43EzJQcXTCN96So9KUjWn2m9DRqPILdHlsmN9aIUlJMzFNaRAMxSEoUdSIo+V1yC6ZYLu413oIGTrXJVOprwpqmkWGxt5FNJQaIUmlNJmjoCxptGnjXpAAg08QZ0FJLOtQiWx63RpNOumkAEClJE60TIQ2nTenss0hSNabu3sqaBhJEVid1rAqHuF065qSZppahsBJoWmwrGbJ8NuoWoFWUgwACSeQgmtyub9z8H2y0EEIKsg1OgkDasMViXYqCkQVgzMaeSUjfzNaphZdxJhSFLylTI01ABUoDrJMA6zzpeTHckg8cqthXwnuHFW6kupUklalEqMlSlEnYjQDYURx1iBDzbGyEpK1RMkqBAjkdOR6zyp7hLCFWJWysdxKgQsqmQd5G8zQfFELu1rOqYSE+QB29T9aj/E8npYH9eBmgh6mZP45KVeYe6q6SVaiCU88usFPjIEydR61Ns4ckuNlU521Z0nzSUqHsTRSFSZNM4i8UwodImvMSzTnSXHFHoFjjGxfCVn+ExZTjYAYuGjng6BYUD5azPqanuP8SDSA6NSk6Aak7HaqArE1NnuqI1mN/Sp9sqcaStyDJ3O2+9bWm1GRw9Oav4/gydTggpb4sisaaXcLRAAVlKQ4dQyDGdQE/MZAB5eFMq4VwhDWVx0pMjM4pYzqMkRJ0TJB2HLeq5ilz21w6UrUUIEICD0zJ1BIGqgdehFIvrJJtlKU2S8ohKJPeKlKCQIB1UR9q1FqIxqL7tL8lB4nJ2h/ijiCzRapsrSVNZ8zhE6wZgKO8nnQ/DnFrvaNsW7aG07CEyr/NT2M8HothZ2rbaF3IR2t0sn5cxEJJ5a5o/00M/gSLS8t30CEqcCFgbAqB1A6VW1GXE5+nJc06+4/FjyKHqJ8Fvw3ihRe/DOgoc3G4ChrrofpU84kZTmE+iT7g1RfihgyuzTdNd1bZ1UnRUdZHTTemvhrxQ7cZ2XjnUIKVGJI5g9T41Xhgbjvj/X/wBDZ5qexlX40ZIuhlSA2flMAeYJjTXlWn8EqOQJkHT+Dr7VnfxPeyuJAEHrGh9fD9atfwmx1K28qiMydCDv6VdipbYyZU4UmkXa5syNRoPf351AYq1ooHp0q4Xiu7mCSfFMSPPWqtiDoO3tpVHW4Uo7kW9NkbdMpZRrrvUizdECmsUZIkioy1up0kT/AD2rOSc42Xbpk6p0LGVQmoS5sCkmAINGIk7U4kzoqrmjzvHKn0VtVhU1a7I9pgJEUt/kKfyQTTK69FFJow5cMYSIOlFAmm0Cn1CKProHsQw8DRiETzoNLOumlSLCaqJDrG1JE0ppAp/s69bZomchD6elJAogwKRkpKGjaaICdK8aZ5167RNkJDK3AKicQuBBnntSL+7hetR9y4pZHSgYVgxVoaHSZBNLfPIUNcuGAlPOiSBZIcJYIb27Q2AcgUM6ug5xqNa0Pi1SrW5Qi2hpIAiFR8oOp9/Uml/BvBMmZwieQOu9SfGeGJcuR2gkFtUQYJ1T46xpQ5JbIOfwMxR3yUfkz/EcGct71aLi4fcdUwh5CgspOZSjPMyBAEDrRuE4m84hLdxPahC1oVIJKW05nErgAHu94EDeAfGexjD7bEuxbdeNtdtI7NtZOUOAajKdirqJB1NUW4tLmwxIMPL7VZYUjMdgl5JSQPr7UvLCOaDnuuNX9evAzHKWOailTsurcnUfao7G3SKPs16CaFxVQIia8tj4mein0V15QJEgVNfFTH2U2VrbW6pUsBSiDqkJEFJ8Sarl9c8gPWKrdxbla5MyNjrXoNF7XbMXVLcqQbwXw/c3dx2dqcqkiVr5IB0EjnPStBC2sOWEgpvL8GM7g/pMHUHIkQCfKJ5mgfhatVn+Kc5uhITvpBUdue9Olj+opc94neBJ9ff3p2q1UIcw7+RWn08pupdB9mgoCnXld9wlTilbknmST0gAchAqkv4wu8xJllCv6SHABA3gySeu0VJ8S4TcXqkM28HLJUCsJJ/286lPhn8Nrhu7D9ygIQj5UqKVEnrIkCquiwRd5pO5O/4H6vNLjElSRqVxgyVMqbUkFKkkEeY6jasJ4cszZ42GSCBnKdSJyqEpmPSvo98ajUR6a1jOOYeDxE32eUmEqUCOYB+sCruGG20U8kt1Mb+NWBrS0l9M5Qcqh57EjbfnVe+DWH9pcKVMZY6a78q1j4lMZsOfEScm3rMjyrFvhh2guVZToBr06aVbaShyITuR9JLYGXb20rO8TtSl5WXY6xqJ8wedWm2vFhIgZjzGb61XscWS9mCSBsf3PnVfVKM8dDsLcJgD9pmTtrVQu2cqyRoRvWgtiRVaxq0IcmNDWCo+k/oaqlvBbIZh+1KurYxPMU9aIAOlSwtgRrQq3LgN0kVwrMSaGW7yFFOrCFqQRpNDutgGPavQ6HPuhsfaMTWYqluXTF27dFJYPWhkUUlRjWr7KY+4UzT7COe1LRh4BzHekPuRSHdjUOFQrxTtB5q8CdaVIOIaFivW0UMJoxjUUNB2OJGlC3aoSTRhgCoPG7qBlHOoXLJfCIG5VnUTTTqzFcnTnSHlUYLBnNB4mpHBbPOoGJ1oFDcqFXThK1HaoA69CfoKOKAkzVODrIt26QU5CdY51SPidfdje2jiiex77TnIDOBBKuWoFaShRSnr9PpVJxjEGPxbaLpALbiuyAUJEq2V7wPUU2eNSg4vyRCbjLcVi9w9uAQc6dCkkz6gnbTnQ2LRd35eKYOVpMbxlB2n39atXEWDpYXlSQGzKgnmP2GtQGCsDMpZ/MSfTYfQV5d5J41LHf0PRQjCe3IGutgCahH9TJ9ulWG/gpP8/wCKql05l8qRDHyNlPgEfYEnSov8Jrt4zU2gyKCc0VVvHNrgrSimTmELATFGdjPL+cqhLd4DzqYw+8K1FsgpMc/lUDvBNK2W2M3JKyU4Turdl/ItxtDq+RIC1dNJitFD+UGTEbcqyHHfhoblAcZdIdQIGaIXGokjY+OtVnFxirr7dm84UFKdIUQlQjclPzetbWDEo41yZObI5TfBs7mPNuXbbKVjNBXorlBEZfHrWdYxxG0xj3arTMBKCRsJESRzjqKc4f8AhpeMpL4uwlyNoKhHjP7VmnEClquHFOnM4VHMdBrty2p0K5oTOzcPiFibpt/6A7RC9O78wkaEab+vvVY4Aw7IjMdM3857VMcKu9phyO2UQQmQo6nTUe1J4UxRh0KbQoZk6ROvh6VMm5pExSiXmza02A8dKjuIbLYyPoP56U9aX0DKdfv71GcSY4G0JzBS0KVGZJBy9M329PKiaW1g29w021pUTi6ARqNRUzYPhaQRzobHWO7P1rH1GK42i9jnTK5Zo72tTwUIqCswc1TbImk441zQ6Ur4Khj1gpLhUCIPL/BoRLhIg7irHxchIQNCCdjp7VUmHNd6tYZOM0xGWO6DTDi5FPG5JoUAczXK0r0NPwYjryWC4xDTQVEuXZnc0++onWmCgGqatFnsfZUTrRTVDtU8iholBTYolGlCsinirSgkxkUN3T0VVMQeKlnWp+/c7pqqOq3ro9Et8nijSRrSDT6NwKNIXJhNgjmavvAhSlc6yd/2H71SWURVs4KcPbBKRM9I/kf4pkewH0am86Y0j1rPPiFw45cjMlZBT3hlkajXQ8qvr2UanWvQnNpFPrgGzKjeOOdu+s6qDLUHkUpiOgB9/apKxbhMkRP2FIx7CezeUmdFnN7lW30omCAK85roJ6iVf3hG7pJVgV/3kZutRVZxJPLerO8nSq9dNGYikKFPga5kK5PIkf8ANOKaJ1ol1tOZKToonugmCT/xRLTBkToNZka+9FK1XAMadkfkUDUvaW4fQUEqB3SUmCk9R18qS+kE5QkydlACB50BheKKQ/2YBzjaP061MYSlzHwdOcV7WTTS8Ts/6gd/EoTlKmilKJROqo3BEnbQxUocdtLu7t3UOJJQlZUOYBiQasGB4ih4RBKh3VEpIExsFfpVZuvh/btPOPJzKKz8qlKDaZOoyoUFr9VgeFa+N7o88GXNVLgsvEfFAQ2WbdKnHlABOWCBmG+kxVTwz4YpK0uXSypau8UEJQn1Konyip3FsTWynJbFCHFQJSkJAERJjU+pNRFm6m3BKl53l6qUrUqJkwnpryoG1HhE1YrjdbbLGVDrbYGgB7RQHIQW0kispw68at3w6l91SgdQhnQj/pKnHEn3FWTiPFRchQQrODtB+h8jVKRYqKiIMjlVjE0kKnyzacPxkOJStAUQYIzQI66AGOek0/iq21s94gZvETIInQxPjz9ar3w+t1FBQqRG07ajcH70TxWns4bcAyK115GdCDy51K5s58UTOBSkBO8bePhUziDYU2aguHUHLHQfT/FWJz5TVNxtDrKiwyQo1IW+m9NFEKPSuuXwlJJMVUhC3Q/fXJF8W3w0SIJGvlVVbTK9P5515cuqWtS82aKmeGsKW5/UUAlPKKa4c0iNzatkZcSNKHDlS/E7AbWIO4qBzVu4XcE2ZGTiTosroy6GvEW4AJnelgTqaS4qTVTocmclEbUQkTpTKdKIQqhbDSH0qikldJXoKEedpb5GcAeOXOVMTVXLhJgUbjNxKo6VHJejbemJAMMTyFHMN60FatkwTUi2Io0LdC3VcquXw1UC8QOQk+njy1IqmssFWtW7hG4LIUEjvLIE9AN/vQ+rCL5YaxTkrSNDWsAlR1PLoKQb6AdSesA/emlHuBStB+p2FKWgdkpRiI57eAjc68hqat43fImSopCsVNzfKbKSEoKQFdZM69PlIA8aKvb5oagyOtC4ey6yoXORS0dqVOJIBURIyriBGqVQnlpTnGvDC3f/AFeHkKSrvFvksKlR7v5Vg/cDlWXkxepmnVX8fJp4MkI44qd18rwM/jkQSDP861Vsf4uabJQCCscgCY9dppxDqwO+lTatilYgpPj4dDVBvsHWbrsx3lOK7p65jP050nTrfkcZe2vBe1UMWLCpY/dfl+P4VErw72mIYizoYSoEx+VKdST4mtR4rtENOqUDvAyjbbX1qQ4A4HGHsl0grfUnWB9NTQ19hrbbn4i9cTkBBSFd2DJ368qdrIqUFCK/8M7TS2ycmyu4Y049lCBkag98iI1I0EeFWHBrG1zJQRnuMpyvFMf9xITNM4nxShxl1u3tnXEo7pypgKMSBIMga789a7BLN1oBbwbt7ZKJIOqwegOhHTxqvjwbXwMyZdyLDePm2YyhTShopS+zGUqnkUuDXTfSgLrHWVpAKynUAkFtxM+i5HrUXiZcd7NFopoJblUPMk5ugSpaftqaE/E3Rdi4tLJ0DUZMzD4/2LIWfRNXtloq7uQ3FX20JkOdpO2RIcV5hCVZiPIGqE3gy330LTdZ/wCokhKmltnuqCoCFan0Bp7iO/sHHg283cWh5ynOkf3AmHEHxCVeRq18FYPkBW28i7ZOodbP9RO0B5v5gfEjly2oowUea5YLd8Fb4d4RU29qpChMAd9JHgQ4lNW664OTmDqQAZ7w5EHofD7CrYm3TGwPT/BpTe2k/qKnb5ZN0CWGEpQMyR5ionjuy7VgFOqkGQOo/Mk9TlgjyqyG4IHhzFVPirFghOqSUjWAqByncGCAAR61KSRDbZ5wqodmg89vbQirIo6RVQ4Wu0KByZt5IMEyef0qzPq7pGxiQaryGogn3AFE7AfSqnxfclxIS2o768tP1rziXiAoJSj5jv0qEt7jdROp1jak4oV7jpSvgS0VJhKRJOlavw6yUW6UmZj+edUfh/DC46lw7DkdBzrQTdZO6NYFEmk7C7M+43dhxIIgxVXVcRVw+IiichPjVH7TyrR0uRSx8FHUQcZ8l7L+lCJUYMUMpSpgSo9BUph+CPOaq/pjx39qpvUY12Wv02R9DLb5A729FMPDrRlzhbDY75KlUBkKjCEZR1NI/WLwh/6NrtjtzciImox97SiLm2jcz5Uqzw9SyIED6e9Q9Wvgn9J9SoXNq4tXdSdTRtngTpMRHjy96uKkIbgJGdZ5Cjbe0URK+74Cly1svCGLRx8sgbPAY3VPgKPVYIRvH3NGXN0lHdTqeUU2wjmrVVVZ6jLLt8FqGnxR6Q01ZzrsPrUlbvJQQkDfb70293E5lUnCGCtWcyZ2HT060mG5zVjpUollxh+UJEEgZdBzJIATA3lR+nSamcGc7SAdSN/+lJ/6UdTG6vtMUI0wlaQkCTrr6QT9Yp63eS0ooQNRBUToBOoHlAKj+5AHp8M7VnncsaYbioW0kqaaDiT8yQYIiYIEa7/WgOHsXVmym2W0ggkpyjVREyTOhgERUw9eAJPejz5enM84qu4pfhtwLXcBqcqCkwJKjAgHnJ5fpSs+P3KaDxTuO1jvFvDzF6Qs5215cuYRJGpAUkyDEn61nnBWEm1xB1u8yrITDDhGihJzZeivl0OulX9GLtlsuIVIiQSQSUmVJPgCKzHiDCnsQeCgspSFEIiZJJ38IFJj+5tjW5bdqfBrrz5WmCtSR0SY2/uFRDmFMc2Vu5pVKzMH1On/AB0qsYRh13bJjtlLAAMLJWNecnXl9ammsWdI7zXeSJMHzjz5iPKoZ1BzjzzbYWEM24zQ4pQB00jYga9fKqLxPjSEulbRD6nUkNqJCkAp0UkCQSQYlKRm1EjWmOMbd58AJzgErBkkyYzNyOY0y+SRVHSlbCCICgQFONmcqoUQhYjVJAzd4QQcsbmm44qXYE210EN3gDyluqfZdVvlGZBGmoSFNrT5AyJq2YbihKQhN6vIdwXX0wf/AK7ltxBHgXIqsJxGACodvbrnIHP/AHWyIzIKx+ZMjvR3gQQRJAU4U/M0rMgx3VQHEGOY/MPEU5quhS57NQw24BQEOEPR0g+uRpS29uiUA86cQlDZ7RrKkpP5YSsc4ztgif7SkeE1iL7rmaQSI/Sj7HH7ls5g4szpCiVj0zTE1FLyTZvlpirTqUyQFGYUIhRAM7HKecwQaYU+pK9flOyh8p/ztoYMVluCYwq4OR1AQoEFLrUpVzjOgkhcHpBgnyq3WTrzYlKp2zAgFCxrMoMjkfbTwFuiUiaxG9iTt+hgn2IB9qo/EV+l1BbO8lOYciQcs+B1HmPGrVcBp0QVdiSIMyptQPQ6qQR45hPMVSLzhq6bUrM2Vp/+RuHEHaFZkTGnWOVD9QmdwHLa1SeQ8o/gq347jKUs50me8BodUkyPaY96qTKezGaCCKrd3iCypQCjlO6T/PL2pN7mw3wN3KpzKVuqT5c9qP4dwhbywVaIHXn5dKHw+3KyJ1HOr9g1sSkBIypHXn5UuU64RMY2HW7WUBKdqIcWEiTXr5DSSo8hrUJavO3C5jKgHQdfGkTTodDsB4ot1OpK50A0B5VR0tDmBNaVj6MrZms3KD1q5/hjfuiyvr2vbJGus2rTXypA8efvQVzfqJhOniaTiuMI+VHePUVHWmGOOqkkgVmuHyaSn/tDTl3PfVXrGHuunXuJ+tTVnhqUCmr/ABhtrQGT0FR6bYXqIQMNbbEq1jrUa5ereV2bIhPMxEUMbt25VCdufQVZMNsUtJAG/M1G2kc5jFjhiWxrqrmTvQ9+8RoN6nHBpUHicCgfCGRVkQiZgaqNTFqzkEk60jC7aO8d6av7glWROs0LDjX8DKyp5yBJSOdWO0YCEgJ32/cn7UPh1oEJHL+dKMJn7AdSep8propbiG7Qda3vZiQJ5Dxjn78vHxoW3dClkqMpAk/3KJAPnJOX/Sk9ai31lbmVJhI0nw2keO3v4UWHgEzA1MJTygREjp16wBWhj1DjH++CjkwJv++Rm+xVSFFzpJSk+hk/3K01/Kn/AG1BYi+HwntBnUEKd1/KoiEEdDKkx4JUKKxFU5ie9v5nWT6k/wA0qFuLjs1OKAzBXd9BP0mVetNw67dwxWXSbeUFYPhqVq7JsrObko90AAJE6a6J28a0qwwYNJAGpG5jmd/sKz/AXUlaFSciSCqPzbQkeEgadAfKtJw3FUupk93lHlr9qaqmtyESuLo9Fokpyxyjzjr9KZesANFGUkc95k6k+lFC4G4Omv3iKafvUR3iNZPpNcQR9xhCCnva8p94NZ5xLwH384X3IKSIkwdRr0za+grQLnEgArLrG3j1AqBexqQdZBEjx/Y/5rk6JozsYOlAKTsenIicpHuR5KNLs8MQD5fvU/dIC1EjY/Smm7A0p5g1AHRw82o6Df79a664WRrGkfyKmrZGWDRJ8edcshO0jMKwZLUKHzD6jWpN1Wumg3kbg84/bnFcTpSM81O8jaeOI/fTbzFBuW5Cg4lSkq2JSSDpsZHhA/21JNuJAhWg5eH+Kh8bxJLaVgHvRt/PWh2yk7ObSIzibFl5SCrMraTB5b1UGEayaJddKlZlTVp4QwPtFBxaRlG3L1pvSoDthHC/D0w44I5gVbH3UNpO1eXdyltMDlsBv6ChrHDFvqC3ZCeSeXgT40rbX3DsjrOyduV51Epb5Db38Ksi0oaRyAFFXS0MoJVokDXwrOOKMeLzoZZUYJ1I1CgfEaEVKhXZzlYLxRjqnVFCRoOf3qtTVpuMMShOmv3qqOgBRE86boZrdJIXqotRTZrlnw2hvlPnR5KG0yYAr2uqttSZYUm+Cv4tjSl91rQc1VC2ti48vKlJPUmurqhqw7pFytLJLCIAg8+poVq/K15U6jnXtdSq5G3SJZasok1Vn3S67AHdG/T3r2upPkf/AKSTd7qdKjcJQpaypWw2rq6h+ob8InyqmlOQCTpAO+0nn6D7CurqXD9wcugS0VmGmgO5jkNSr9AP3pNy7JGkQmAOkkwP/wAx6murqiUntRyitzAnF6VFOqyqIVsrb+edeV1HpuXQvUcIctQWSN8h26CrTZXJIAHp+v3rq6re5p8FTamuR151aWjlJ7skeJ0I+utVNviRUIbc3SnszPPVwAn2TXV1XIOypJUJOJK6kgn221NGtQtM9T/3f+Ue4rq6hlyiUPMW81J27NdXVVUeRjfAt62io29cKZAryupkuFaIj2IYcJpZUBvXV1FBWRJkPieIyMqfGoRxlREr1POd/Cva6rHQvsOwTh4vr1Hc5+NaXZ2aUJCUiAK6url1ZEh5nC0BRURqaTieKNW6CVrSCAYBME+Arq6mRSFtsza/xm5vllDSTkO4IBHqeVTWC8KJt0ydVHef0rq6kT9y5Hx9vR2JW2mgqhYnZntDFdXVSxZHjm3EsTiskakf/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 name="Rettangolo 8"/>
          <p:cNvSpPr/>
          <p:nvPr/>
        </p:nvSpPr>
        <p:spPr>
          <a:xfrm>
            <a:off x="860834" y="1379091"/>
            <a:ext cx="8352928" cy="2862322"/>
          </a:xfrm>
          <a:prstGeom prst="rect">
            <a:avLst/>
          </a:prstGeom>
        </p:spPr>
        <p:txBody>
          <a:bodyPr wrap="square">
            <a:spAutoFit/>
          </a:bodyPr>
          <a:lstStyle/>
          <a:p>
            <a:r>
              <a:rPr lang="it-IT" sz="2000" dirty="0" smtClean="0"/>
              <a:t>La conformazione dell'Italia, stretta e circondata dal mare, un ponte naturale tra Africa e Europa con più di 8.700 Km di coste e con circa il 60% del territorio costituito da montagne, fa sì che il nostro Paese ospiti una biodiversità straordinaria.</a:t>
            </a:r>
          </a:p>
          <a:p>
            <a:endParaRPr lang="it-IT" sz="2000" dirty="0" smtClean="0"/>
          </a:p>
          <a:p>
            <a:r>
              <a:rPr lang="it-IT" sz="2000" dirty="0" smtClean="0"/>
              <a:t>Per preservare l’enorme patrimonio italiano di biodiversità il WWF ha intrapreso  </a:t>
            </a:r>
            <a:r>
              <a:rPr lang="it-IT" sz="2000" b="1" dirty="0" smtClean="0"/>
              <a:t>azioni mirate, alcune </a:t>
            </a:r>
            <a:r>
              <a:rPr lang="it-IT" sz="2000" dirty="0" smtClean="0"/>
              <a:t>urgenti di censimento e di conservazione,</a:t>
            </a:r>
            <a:r>
              <a:rPr lang="it-IT" sz="2000" b="1" dirty="0" smtClean="0"/>
              <a:t> su alcune specie prioritarie in Italia</a:t>
            </a:r>
            <a:r>
              <a:rPr lang="it-IT" sz="2000" dirty="0" smtClean="0"/>
              <a:t>, senza però dimenticare l’attenzione a specie di interesse internazionale.</a:t>
            </a:r>
          </a:p>
        </p:txBody>
      </p:sp>
      <p:pic>
        <p:nvPicPr>
          <p:cNvPr id="12" name="Picture 6" descr="https://assets.wwf.ch/img/scr_57181_39866.jpg"/>
          <p:cNvPicPr>
            <a:picLocks noChangeAspect="1" noChangeArrowheads="1"/>
          </p:cNvPicPr>
          <p:nvPr/>
        </p:nvPicPr>
        <p:blipFill>
          <a:blip r:embed="rId3" cstate="screen"/>
          <a:srcRect/>
          <a:stretch>
            <a:fillRect/>
          </a:stretch>
        </p:blipFill>
        <p:spPr bwMode="auto">
          <a:xfrm>
            <a:off x="1734734" y="4581128"/>
            <a:ext cx="6303098" cy="1872208"/>
          </a:xfrm>
          <a:prstGeom prst="rect">
            <a:avLst/>
          </a:prstGeom>
          <a:noFill/>
        </p:spPr>
      </p:pic>
      <p:sp>
        <p:nvSpPr>
          <p:cNvPr id="8" name="Segnaposto numero diapositiva 7"/>
          <p:cNvSpPr>
            <a:spLocks noGrp="1"/>
          </p:cNvSpPr>
          <p:nvPr>
            <p:ph type="sldNum" sz="quarter" idx="4"/>
          </p:nvPr>
        </p:nvSpPr>
        <p:spPr>
          <a:xfrm>
            <a:off x="7524809" y="6591133"/>
            <a:ext cx="1619200" cy="365125"/>
          </a:xfrm>
        </p:spPr>
        <p:txBody>
          <a:bodyPr/>
          <a:lstStyle/>
          <a:p>
            <a:fld id="{11D21674-6E44-4EFA-A82E-B883355A05D6}" type="slidenum">
              <a:rPr lang="en-GB" sz="1000" smtClean="0">
                <a:solidFill>
                  <a:schemeClr val="tx1"/>
                </a:solidFill>
              </a:rPr>
              <a:pPr/>
              <a:t>34</a:t>
            </a:fld>
            <a:endParaRPr lang="en-GB" sz="1000" dirty="0">
              <a:solidFill>
                <a:schemeClr val="tx1"/>
              </a:solidFill>
            </a:endParaRPr>
          </a:p>
        </p:txBody>
      </p:sp>
      <p:sp>
        <p:nvSpPr>
          <p:cNvPr id="10" name="Title 1"/>
          <p:cNvSpPr txBox="1">
            <a:spLocks/>
          </p:cNvSpPr>
          <p:nvPr/>
        </p:nvSpPr>
        <p:spPr bwMode="auto">
          <a:xfrm>
            <a:off x="4996383" y="248679"/>
            <a:ext cx="3995737" cy="693738"/>
          </a:xfrm>
          <a:prstGeom prst="rect">
            <a:avLst/>
          </a:prstGeom>
          <a:noFill/>
          <a:ln w="9525">
            <a:noFill/>
            <a:miter lim="800000"/>
            <a:headEnd/>
            <a:tailEnd/>
          </a:ln>
        </p:spPr>
        <p:txBody>
          <a:bodyPr/>
          <a:lstStyle/>
          <a:p>
            <a:pPr algn="r">
              <a:lnSpc>
                <a:spcPct val="90000"/>
              </a:lnSpc>
            </a:pPr>
            <a:r>
              <a:rPr lang="en-GB" altLang="en-US" sz="2400" b="1" dirty="0" smtClean="0"/>
              <a:t>Il WWF Italia</a:t>
            </a:r>
          </a:p>
        </p:txBody>
      </p:sp>
      <p:cxnSp>
        <p:nvCxnSpPr>
          <p:cNvPr id="11" name="Straight Connector 10"/>
          <p:cNvCxnSpPr/>
          <p:nvPr/>
        </p:nvCxnSpPr>
        <p:spPr>
          <a:xfrm>
            <a:off x="777330" y="1276697"/>
            <a:ext cx="8128000"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3" name="Rectangle 14"/>
          <p:cNvSpPr/>
          <p:nvPr/>
        </p:nvSpPr>
        <p:spPr>
          <a:xfrm>
            <a:off x="1743497" y="5419992"/>
            <a:ext cx="101599" cy="147479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vert="vert270" anchor="ctr"/>
          <a:lstStyle/>
          <a:p>
            <a:pPr lvl="0" algn="ctr">
              <a:defRPr/>
            </a:pPr>
            <a:r>
              <a:rPr lang="en-GB" sz="800" dirty="0" smtClean="0">
                <a:solidFill>
                  <a:schemeClr val="tx1"/>
                </a:solidFill>
              </a:rPr>
              <a:t>© WWF Italia</a:t>
            </a:r>
          </a:p>
          <a:p>
            <a:pPr algn="ctr">
              <a:defRPr/>
            </a:pPr>
            <a:endParaRPr lang="en-US" sz="1800" dirty="0">
              <a:solidFill>
                <a:srgbClr val="FFFFFF"/>
              </a:solidFill>
              <a:cs typeface="Geneva"/>
            </a:endParaRPr>
          </a:p>
        </p:txBody>
      </p:sp>
    </p:spTree>
    <p:extLst>
      <p:ext uri="{BB962C8B-B14F-4D97-AF65-F5344CB8AC3E}">
        <p14:creationId xmlns:p14="http://schemas.microsoft.com/office/powerpoint/2010/main" val="17621149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801089" y="786715"/>
            <a:ext cx="6705874"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tLang="it-IT" sz="2400" b="1" dirty="0" smtClean="0">
                <a:solidFill>
                  <a:srgbClr val="8ABE34"/>
                </a:solidFill>
                <a:latin typeface="+mn-lt"/>
              </a:rPr>
              <a:t>Mar </a:t>
            </a:r>
            <a:r>
              <a:rPr lang="en-GB" altLang="it-IT" sz="2400" b="1" dirty="0" err="1" smtClean="0">
                <a:solidFill>
                  <a:srgbClr val="8ABE34"/>
                </a:solidFill>
                <a:latin typeface="+mn-lt"/>
              </a:rPr>
              <a:t>Mediterraneo</a:t>
            </a:r>
            <a:endParaRPr lang="en-GB" altLang="it-IT" sz="2400" dirty="0" smtClean="0">
              <a:solidFill>
                <a:srgbClr val="8ABE34"/>
              </a:solidFill>
              <a:latin typeface="+mn-lt"/>
            </a:endParaRPr>
          </a:p>
        </p:txBody>
      </p:sp>
      <p:sp>
        <p:nvSpPr>
          <p:cNvPr id="6" name="AutoShape 2" descr="data:image/jpeg;base64,/9j/4AAQSkZJRgABAQAAAQABAAD/2wCEAAkGBxQTEhUUExQWFBUXGBcYGBgXFxcWFxgcHBcWFxgXFxQYHCggGBwlHBgXITEhJSkrLi4uFx8zODUsNygtLiwBCgoKDg0OGxAQGywmICYsLCwsNCwsLCwsLCwsLCwsNCwsLCwsLCwsLDQsLCwsLCwsLCwsLCwsLCwsLCwsLCwsLP/AABEIAKgBLAMBIgACEQEDEQH/xAAcAAABBQEBAQAAAAAAAAAAAAAEAgMFBgcAAQj/xAA+EAABAwIEAwYEBQMDAwUBAAABAgMRAAQFEiExBkFREyJhcYGRBzKhsRRCwdHwI2LhcoLxUqLiJDNTc5IV/8QAGgEAAgMBAQAAAAAAAAAAAAAAAgMBBAUABv/EAC4RAAICAQQBAwMEAAcAAAAAAAABAhEDBBIhMUETIlFhcZEUMoHwBSNCUsHR4f/aAAwDAQACEQMRAD8ArTC4NSV41oCaHsrQk1JXiYTNU5rkZB8EKoJr1hO8RNNPmTpSkU1XQDqz3mOdEukbChstFIaMbV1Ii2E23WiVtV1pbwNa65uNfCok6CXI1kApYRNMI1oplFdydaEE0y8KLdR0ry1ZzLSCBE8zFdFcnS6HeKFJt2W1t27q+6MzgUCDpJJRrFA4a6LlrtGwSOY5g8wRWrWWHILAQU6Rz1+tZbxZgj+HPG5s5DZ/9xA1H+rL01M0U5bJJT8+Uco7o3H8A92kgxyoBbhjejHeMlKT32ULG4MajyPTwqt32IqUoqSgJB/KNh5V22HhkXL4H3z3aRgTBLhIEinMOuWEgKuicvJCdz5kagVKNY+6RltLLIkiErVp6gn9+VV8meUP2r88IbjxqX7n/wAsJculJMBpbmsDKIBPn6145d3OUnIhlPQ6q57mozFbm7YhT1wEqMw22Ad/4daTwtcruXF9qouIbbKggnfXTQb9PWqU5ZJw3uml93+OkXIRhCexXb+y/Pk8dvGJl5ZURulOv1HpUh//AH8NEDsydIOh/kz+tN8OvYc64W7loNFR0OY5d9ifymtNY+HuFobEshcHNJJJ3zddR+mlMUIP9zaFuck+KZQ2GrBYK7dakkb5FKBESdql8CU648Gio9kAVlSgUryggCPGTVlThtlb5lNsISCIJA18/CvMjTgJbOVe3+PKlSgpPh2MUnFcqhOOXpGVtqJOmvygAEifY6c6r6y0SA4vKQqM5CoKuROvdO+u0eddi5yqyu5smgKkkd0z1II3gHyqYtLQOoJLYUI3lJKgR+bQBXmByitPT04lPLwyIv8AtWXYSqW1mTuUwO9oDziZ9KpuM4mXHihMBIUR+g+gH1qy4446wcqUZ0CClQJgbjKRMp6Tt6aDPWFZ3FKnck9JkmNK7P1QWJ1yWW8SV22bmmD+ivpNNqEtpPhQuKY0G7fIPmXp5Dmadwh3OzHSgxXs5BytOXAWg6Cnu3mo1tZPPaihJ51blzyVVwJfJOm8Ups0nqK9QmhomxTqjFMpUT5U64o17aJ96ns6x9pMb16aUpXpXQPOp2kbiYt7cc6ExZgxptU2hqovG1aAVQkW1wV+3tIGupNPfh6U2KUl0zTVNoXtTHGrWjw0AKD/ABJ00rnHzFE58EKPIWpyg3zrXrbm00tR1qEyWjmxRbW1BZqfaXtXWQFKpu3IDg/gpJco7CbfOsAKAP8AcYB9amHZMui8YO/mSNTttAAoy/YStJCgD9ajmrYgALebQOiDKj5qP3p78QnXKSoDp/imahboNA4XUrM/4g4KIXNtASd0kwE/6T08KIwr4WOOgF5xKE/2amPAnSrQxcd/Mob7A6GgOI8SubgmztT2ScoU++dA2k/lB2zEVnepFOmW9jatFQew61t7gW9g1+MuUmFuuHMhs/6Rp1FJxG2ukLUCjt3ACQYytJ1MgcufnXrvFdtZpFphjf4h0qOdwyQVc1FX5z5aaVEYnx3dKaU0lrKsZg45yTl0Ueg51Xywy5J8L8/26LGKWOEeX+ASzwNT10lL7iSVhYIB2gT+oq88LcFMW7naodWs5SmCU5DzMwJnTrVAwDAbxakPIMJU3osnbOCJ+3vVaunbyzcLZW6yoalIWQDykAGFUaxSyt445F11+Qd6xpTcH32bBxf8OU3Ku0t4bcJ7wjuqnwGx8aDwNrEbJRbf/qMiBIMkDkRPLlFUTh3jPE0uAtrdf1AyFJWDvA0EzvX0VYEv2za3Gy0tSQSg65SRsaf+jy+nsbFfqYKe6invXRKTGo5/eqO5iJLpUw5ChMp8Z+XL1/xWiXeHlMnx/wAfrFZJj2Clx9S7ZX9UGVIG5jYpHpPqazsGKSyOM3Xx8F7Lki4bor7mkYeg3LRS4nca/wAnw+9AWSVWilCSlIJUCCQCOYA25nfwiheD8bV2YSpJzJ0WCCCD7VcWH2XBCwDOhkT96fh1eyWzJ2hGXT2t0FwUfitgvIDzRzc8yFFMH+9AMDzIrOrFSy7lUDmmDIAINbk9gTSZUxoTy1IP+2dPSs7x6yNvcSpIhWkxCvDUQDGvpWh+ohNcFT05R7KjxGwtK4UNIkVJcKXJyEU5xfiCXGEJCRmzHXnFRvDLago6EimQktgqS9xYBueVHMnSo65BkUVbE09dCH2ErOvWkU2TJ12p1BAO9F2Q+BLiTXrKoM144qKZWqKhKibsMU5J8KWlZ5A0G351IMvgDXSj3A1RbSrSoDE9zUvcOxUE+Zmd6opclpvgF7bSK8J6c6ayxNc2jxo9oG5jiOgrxTmsUtQjY0wto79a5olMIQdqKQjSaGtmvpRytBRbaBUrGVCuFeqFexXNHJikChrx7LTq3QBNQeJXetL7GLhBNu6484lAMlRjWSI5ynn61seG2CWmQCSVR6+06eXKsb4TxVDT6VKEmYraSuWgqAJHgftpQ5pVEnGrkVi2Wp6/7NIOVtGY+ZIA/Woj4lsXr82VnbrQzmBfuD3EuGB3Z5oGkxMkRyq28KLQhVw9ooSPlgkqA+UAc50ioPjuzxC6s1LW8m1bElTTZKipMaBS9CVzyGlBp8SjjeWXY3Nk3TWNdERwlgdvZNJSlaHHlzK5HeOshHgI+lO43ZNONKaUQ2lwwoiASZmJ6mKymysLrtACpTU/KteiokaJ6HX71a8QwpbrbLCniVl0KJPzKgKUco6ga+lZGo01ZlN5eXz9vN/waeDOnjcVjJ+34nQpstWSUrcaOXszpokESkDcaD3qxcGlV2+83dWWRTSGyCoAzn1gFQ0gpO3SgfhHgVot1V0yrMtGZCkqgkExv6Af91XzFr3I/G0pGu06nT0/Wr2n0mKC30+/PZTz6jJJuFr+OgNPE1gw/wDhVgW7oPdStAQFE6ylex3qwrEjSsn+MLDFwi3zGHy4EIj5iCYUOsaD1qK4p+KJbuWrZjussLSHVz84CYKUgbD9QK2uKMt9mocQpyMOLAAyoUodJgxJ6V8x2nEbibnt5IJVJAJAidteVbtxHxm07hj7zB7QBMa7SdNfKRWL8JcGO3sLSoJRmgk79ZA51Vl6a3Sn10PjuaSRtKGW3rdLjaRKwDryrOMd4mes3uzU0BGxGgInfatewyzDTKGh3sqYzaSYqC4twG3uG8rg1iUnT5tgomsqOPC5e9WjQc8qj7WQHDnGTb5SnNCzy1AqYx7Dk3KdUpKhqD/5RNY1bWpt7rIFAlKozA6e5H6VuOEI7RoKUo6DppR5NL6cv8r7gRzrIqmZljnDDubTLHTUf4ozhqxDRIUNa0C8scw69I+8VWsXsoTIMEfzlSZ5pOOxhwxxUtyG7/C0rEp0NQTiVIOUipfDMQIOVZmpV+yQ4JjXrTdNrZY/ZPoDUaSM/dHsqwIimS50o3FcPU3PMVFtRzrYhkU43EzJQcXTCN96So9KUjWn2m9DRqPILdHlsmN9aIUlJMzFNaRAMxSEoUdSIo+V1yC6ZYLu413oIGTrXJVOprwpqmkWGxt5FNJQaIUmlNJmjoCxptGnjXpAAg08QZ0FJLOtQiWx63RpNOumkAEClJE60TIQ2nTenss0hSNabu3sqaBhJEVid1rAqHuF065qSZppahsBJoWmwrGbJ8NuoWoFWUgwACSeQgmtyub9z8H2y0EEIKsg1OgkDasMViXYqCkQVgzMaeSUjfzNaphZdxJhSFLylTI01ABUoDrJMA6zzpeTHckg8cqthXwnuHFW6kupUklalEqMlSlEnYjQDYURx1iBDzbGyEpK1RMkqBAjkdOR6zyp7hLCFWJWysdxKgQsqmQd5G8zQfFELu1rOqYSE+QB29T9aj/E8npYH9eBmgh6mZP45KVeYe6q6SVaiCU88usFPjIEydR61Ns4ckuNlU521Z0nzSUqHsTRSFSZNM4i8UwodImvMSzTnSXHFHoFjjGxfCVn+ExZTjYAYuGjng6BYUD5azPqanuP8SDSA6NSk6Aak7HaqArE1NnuqI1mN/Sp9sqcaStyDJ3O2+9bWm1GRw9Oav4/gydTggpb4sisaaXcLRAAVlKQ4dQyDGdQE/MZAB5eFMq4VwhDWVx0pMjM4pYzqMkRJ0TJB2HLeq5ilz21w6UrUUIEICD0zJ1BIGqgdehFIvrJJtlKU2S8ohKJPeKlKCQIB1UR9q1FqIxqL7tL8lB4nJ2h/ijiCzRapsrSVNZ8zhE6wZgKO8nnQ/DnFrvaNsW7aG07CEyr/NT2M8HothZ2rbaF3IR2t0sn5cxEJJ5a5o/00M/gSLS8t30CEqcCFgbAqB1A6VW1GXE5+nJc06+4/FjyKHqJ8Fvw3ihRe/DOgoc3G4ChrrofpU84kZTmE+iT7g1RfihgyuzTdNd1bZ1UnRUdZHTTemvhrxQ7cZ2XjnUIKVGJI5g9T41Xhgbjvj/X/wBDZ5qexlX40ZIuhlSA2flMAeYJjTXlWn8EqOQJkHT+Dr7VnfxPeyuJAEHrGh9fD9atfwmx1K28qiMydCDv6VdipbYyZU4UmkXa5syNRoPf351AYq1ooHp0q4Xiu7mCSfFMSPPWqtiDoO3tpVHW4Uo7kW9NkbdMpZRrrvUizdECmsUZIkioy1up0kT/AD2rOSc42Xbpk6p0LGVQmoS5sCkmAINGIk7U4kzoqrmjzvHKn0VtVhU1a7I9pgJEUt/kKfyQTTK69FFJow5cMYSIOlFAmm0Cn1CKProHsQw8DRiETzoNLOumlSLCaqJDrG1JE0ppAp/s69bZomchD6elJAogwKRkpKGjaaICdK8aZ5167RNkJDK3AKicQuBBnntSL+7hetR9y4pZHSgYVgxVoaHSZBNLfPIUNcuGAlPOiSBZIcJYIb27Q2AcgUM6ug5xqNa0Pi1SrW5Qi2hpIAiFR8oOp9/Uml/BvBMmZwieQOu9SfGeGJcuR2gkFtUQYJ1T46xpQ5JbIOfwMxR3yUfkz/EcGct71aLi4fcdUwh5CgspOZSjPMyBAEDrRuE4m84hLdxPahC1oVIJKW05nErgAHu94EDeAfGexjD7bEuxbdeNtdtI7NtZOUOAajKdirqJB1NUW4tLmwxIMPL7VZYUjMdgl5JSQPr7UvLCOaDnuuNX9evAzHKWOailTsurcnUfao7G3SKPs16CaFxVQIia8tj4mein0V15QJEgVNfFTH2U2VrbW6pUsBSiDqkJEFJ8Sarl9c8gPWKrdxbla5MyNjrXoNF7XbMXVLcqQbwXw/c3dx2dqcqkiVr5IB0EjnPStBC2sOWEgpvL8GM7g/pMHUHIkQCfKJ5mgfhatVn+Kc5uhITvpBUdue9Olj+opc94neBJ9ff3p2q1UIcw7+RWn08pupdB9mgoCnXld9wlTilbknmST0gAchAqkv4wu8xJllCv6SHABA3gySeu0VJ8S4TcXqkM28HLJUCsJJ/286lPhn8Nrhu7D9ygIQj5UqKVEnrIkCquiwRd5pO5O/4H6vNLjElSRqVxgyVMqbUkFKkkEeY6jasJ4cszZ42GSCBnKdSJyqEpmPSvo98ajUR6a1jOOYeDxE32eUmEqUCOYB+sCruGG20U8kt1Mb+NWBrS0l9M5Qcqh57EjbfnVe+DWH9pcKVMZY6a78q1j4lMZsOfEScm3rMjyrFvhh2guVZToBr06aVbaShyITuR9JLYGXb20rO8TtSl5WXY6xqJ8wedWm2vFhIgZjzGb61XscWS9mCSBsf3PnVfVKM8dDsLcJgD9pmTtrVQu2cqyRoRvWgtiRVaxq0IcmNDWCo+k/oaqlvBbIZh+1KurYxPMU9aIAOlSwtgRrQq3LgN0kVwrMSaGW7yFFOrCFqQRpNDutgGPavQ6HPuhsfaMTWYqluXTF27dFJYPWhkUUlRjWr7KY+4UzT7COe1LRh4BzHekPuRSHdjUOFQrxTtB5q8CdaVIOIaFivW0UMJoxjUUNB2OJGlC3aoSTRhgCoPG7qBlHOoXLJfCIG5VnUTTTqzFcnTnSHlUYLBnNB4mpHBbPOoGJ1oFDcqFXThK1HaoA69CfoKOKAkzVODrIt26QU5CdY51SPidfdje2jiiex77TnIDOBBKuWoFaShRSnr9PpVJxjEGPxbaLpALbiuyAUJEq2V7wPUU2eNSg4vyRCbjLcVi9w9uAQc6dCkkz6gnbTnQ2LRd35eKYOVpMbxlB2n39atXEWDpYXlSQGzKgnmP2GtQGCsDMpZ/MSfTYfQV5d5J41LHf0PRQjCe3IGutgCahH9TJ9ulWG/gpP8/wCKql05l8qRDHyNlPgEfYEnSov8Jrt4zU2gyKCc0VVvHNrgrSimTmELATFGdjPL+cqhLd4DzqYw+8K1FsgpMc/lUDvBNK2W2M3JKyU4Turdl/ItxtDq+RIC1dNJitFD+UGTEbcqyHHfhoblAcZdIdQIGaIXGokjY+OtVnFxirr7dm84UFKdIUQlQjclPzetbWDEo41yZObI5TfBs7mPNuXbbKVjNBXorlBEZfHrWdYxxG0xj3arTMBKCRsJESRzjqKc4f8AhpeMpL4uwlyNoKhHjP7VmnEClquHFOnM4VHMdBrty2p0K5oTOzcPiFibpt/6A7RC9O78wkaEab+vvVY4Aw7IjMdM3857VMcKu9phyO2UQQmQo6nTUe1J4UxRh0KbQoZk6ROvh6VMm5pExSiXmza02A8dKjuIbLYyPoP56U9aX0DKdfv71GcSY4G0JzBS0KVGZJBy9M329PKiaW1g29w021pUTi6ARqNRUzYPhaQRzobHWO7P1rH1GK42i9jnTK5Zo72tTwUIqCswc1TbImk441zQ6Ur4Khj1gpLhUCIPL/BoRLhIg7irHxchIQNCCdjp7VUmHNd6tYZOM0xGWO6DTDi5FPG5JoUAczXK0r0NPwYjryWC4xDTQVEuXZnc0++onWmCgGqatFnsfZUTrRTVDtU8iholBTYolGlCsinirSgkxkUN3T0VVMQeKlnWp+/c7pqqOq3ro9Et8nijSRrSDT6NwKNIXJhNgjmavvAhSlc6yd/2H71SWURVs4KcPbBKRM9I/kf4pkewH0am86Y0j1rPPiFw45cjMlZBT3hlkajXQ8qvr2UanWvQnNpFPrgGzKjeOOdu+s6qDLUHkUpiOgB9/apKxbhMkRP2FIx7CezeUmdFnN7lW30omCAK85roJ6iVf3hG7pJVgV/3kZutRVZxJPLerO8nSq9dNGYikKFPga5kK5PIkf8ANOKaJ1ol1tOZKToonugmCT/xRLTBkToNZka+9FK1XAMadkfkUDUvaW4fQUEqB3SUmCk9R18qS+kE5QkydlACB50BheKKQ/2YBzjaP061MYSlzHwdOcV7WTTS8Ts/6gd/EoTlKmilKJROqo3BEnbQxUocdtLu7t3UOJJQlZUOYBiQasGB4ih4RBKh3VEpIExsFfpVZuvh/btPOPJzKKz8qlKDaZOoyoUFr9VgeFa+N7o88GXNVLgsvEfFAQ2WbdKnHlABOWCBmG+kxVTwz4YpK0uXSypau8UEJQn1Konyip3FsTWynJbFCHFQJSkJAERJjU+pNRFm6m3BKl53l6qUrUqJkwnpryoG1HhE1YrjdbbLGVDrbYGgB7RQHIQW0kispw68at3w6l91SgdQhnQj/pKnHEn3FWTiPFRchQQrODtB+h8jVKRYqKiIMjlVjE0kKnyzacPxkOJStAUQYIzQI66AGOek0/iq21s94gZvETIInQxPjz9ar3w+t1FBQqRG07ajcH70TxWns4bcAyK115GdCDy51K5s58UTOBSkBO8bePhUziDYU2aguHUHLHQfT/FWJz5TVNxtDrKiwyQo1IW+m9NFEKPSuuXwlJJMVUhC3Q/fXJF8W3w0SIJGvlVVbTK9P5515cuqWtS82aKmeGsKW5/UUAlPKKa4c0iNzatkZcSNKHDlS/E7AbWIO4qBzVu4XcE2ZGTiTosroy6GvEW4AJnelgTqaS4qTVTocmclEbUQkTpTKdKIQqhbDSH0qikldJXoKEedpb5GcAeOXOVMTVXLhJgUbjNxKo6VHJejbemJAMMTyFHMN60FatkwTUi2Io0LdC3VcquXw1UC8QOQk+njy1IqmssFWtW7hG4LIUEjvLIE9AN/vQ+rCL5YaxTkrSNDWsAlR1PLoKQb6AdSesA/emlHuBStB+p2FKWgdkpRiI57eAjc68hqat43fImSopCsVNzfKbKSEoKQFdZM69PlIA8aKvb5oagyOtC4ey6yoXORS0dqVOJIBURIyriBGqVQnlpTnGvDC3f/AFeHkKSrvFvksKlR7v5Vg/cDlWXkxepmnVX8fJp4MkI44qd18rwM/jkQSDP861Vsf4uabJQCCscgCY9dppxDqwO+lTatilYgpPj4dDVBvsHWbrsx3lOK7p65jP050nTrfkcZe2vBe1UMWLCpY/dfl+P4VErw72mIYizoYSoEx+VKdST4mtR4rtENOqUDvAyjbbX1qQ4A4HGHsl0grfUnWB9NTQ19hrbbn4i9cTkBBSFd2DJ368qdrIqUFCK/8M7TS2ycmyu4Y049lCBkag98iI1I0EeFWHBrG1zJQRnuMpyvFMf9xITNM4nxShxl1u3tnXEo7pypgKMSBIMga789a7BLN1oBbwbt7ZKJIOqwegOhHTxqvjwbXwMyZdyLDePm2YyhTShopS+zGUqnkUuDXTfSgLrHWVpAKynUAkFtxM+i5HrUXiZcd7NFopoJblUPMk5ugSpaftqaE/E3Rdi4tLJ0DUZMzD4/2LIWfRNXtloq7uQ3FX20JkOdpO2RIcV5hCVZiPIGqE3gy330LTdZ/wCokhKmltnuqCoCFan0Bp7iO/sHHg283cWh5ynOkf3AmHEHxCVeRq18FYPkBW28i7ZOodbP9RO0B5v5gfEjly2oowUea5YLd8Fb4d4RU29qpChMAd9JHgQ4lNW664OTmDqQAZ7w5EHofD7CrYm3TGwPT/BpTe2k/qKnb5ZN0CWGEpQMyR5ionjuy7VgFOqkGQOo/Mk9TlgjyqyG4IHhzFVPirFghOqSUjWAqByncGCAAR61KSRDbZ5wqodmg89vbQirIo6RVQ4Wu0KByZt5IMEyef0qzPq7pGxiQaryGogn3AFE7AfSqnxfclxIS2o768tP1rziXiAoJSj5jv0qEt7jdROp1jak4oV7jpSvgS0VJhKRJOlavw6yUW6UmZj+edUfh/DC46lw7DkdBzrQTdZO6NYFEmk7C7M+43dhxIIgxVXVcRVw+IiichPjVH7TyrR0uRSx8FHUQcZ8l7L+lCJUYMUMpSpgSo9BUph+CPOaq/pjx39qpvUY12Wv02R9DLb5A729FMPDrRlzhbDY75KlUBkKjCEZR1NI/WLwh/6NrtjtzciImox97SiLm2jcz5Uqzw9SyIED6e9Q9Wvgn9J9SoXNq4tXdSdTRtngTpMRHjy96uKkIbgJGdZ5Cjbe0URK+74Cly1svCGLRx8sgbPAY3VPgKPVYIRvH3NGXN0lHdTqeUU2wjmrVVVZ6jLLt8FqGnxR6Q01ZzrsPrUlbvJQQkDfb70293E5lUnCGCtWcyZ2HT060mG5zVjpUollxh+UJEEgZdBzJIATA3lR+nSamcGc7SAdSN/+lJ/6UdTG6vtMUI0wlaQkCTrr6QT9Yp63eS0ooQNRBUToBOoHlAKj+5AHp8M7VnncsaYbioW0kqaaDiT8yQYIiYIEa7/WgOHsXVmym2W0ggkpyjVREyTOhgERUw9eAJPejz5enM84qu4pfhtwLXcBqcqCkwJKjAgHnJ5fpSs+P3KaDxTuO1jvFvDzF6Qs5215cuYRJGpAUkyDEn61nnBWEm1xB1u8yrITDDhGihJzZeivl0OulX9GLtlsuIVIiQSQSUmVJPgCKzHiDCnsQeCgspSFEIiZJJ38IFJj+5tjW5bdqfBrrz5WmCtSR0SY2/uFRDmFMc2Vu5pVKzMH1On/AB0qsYRh13bJjtlLAAMLJWNecnXl9ammsWdI7zXeSJMHzjz5iPKoZ1BzjzzbYWEM24zQ4pQB00jYga9fKqLxPjSEulbRD6nUkNqJCkAp0UkCQSQYlKRm1EjWmOMbd58AJzgErBkkyYzNyOY0y+SRVHSlbCCICgQFONmcqoUQhYjVJAzd4QQcsbmm44qXYE210EN3gDyluqfZdVvlGZBGmoSFNrT5AyJq2YbihKQhN6vIdwXX0wf/AK7ltxBHgXIqsJxGACodvbrnIHP/AHWyIzIKx+ZMjvR3gQQRJAU4U/M0rMgx3VQHEGOY/MPEU5quhS57NQw24BQEOEPR0g+uRpS29uiUA86cQlDZ7RrKkpP5YSsc4ztgif7SkeE1iL7rmaQSI/Sj7HH7ls5g4szpCiVj0zTE1FLyTZvlpirTqUyQFGYUIhRAM7HKecwQaYU+pK9flOyh8p/ztoYMVluCYwq4OR1AQoEFLrUpVzjOgkhcHpBgnyq3WTrzYlKp2zAgFCxrMoMjkfbTwFuiUiaxG9iTt+hgn2IB9qo/EV+l1BbO8lOYciQcs+B1HmPGrVcBp0QVdiSIMyptQPQ6qQR45hPMVSLzhq6bUrM2Vp/+RuHEHaFZkTGnWOVD9QmdwHLa1SeQ8o/gq347jKUs50me8BodUkyPaY96qTKezGaCCKrd3iCypQCjlO6T/PL2pN7mw3wN3KpzKVuqT5c9qP4dwhbywVaIHXn5dKHw+3KyJ1HOr9g1sSkBIypHXn5UuU64RMY2HW7WUBKdqIcWEiTXr5DSSo8hrUJavO3C5jKgHQdfGkTTodDsB4ot1OpK50A0B5VR0tDmBNaVj6MrZms3KD1q5/hjfuiyvr2vbJGus2rTXypA8efvQVzfqJhOniaTiuMI+VHePUVHWmGOOqkkgVmuHyaSn/tDTl3PfVXrGHuunXuJ+tTVnhqUCmr/ABhtrQGT0FR6bYXqIQMNbbEq1jrUa5ereV2bIhPMxEUMbt25VCdufQVZMNsUtJAG/M1G2kc5jFjhiWxrqrmTvQ9+8RoN6nHBpUHicCgfCGRVkQiZgaqNTFqzkEk60jC7aO8d6av7glWROs0LDjX8DKyp5yBJSOdWO0YCEgJ32/cn7UPh1oEJHL+dKMJn7AdSep8propbiG7Qda3vZiQJ5Dxjn78vHxoW3dClkqMpAk/3KJAPnJOX/Sk9ai31lbmVJhI0nw2keO3v4UWHgEzA1MJTygREjp16wBWhj1DjH++CjkwJv++Rm+xVSFFzpJSk+hk/3K01/Kn/AG1BYi+HwntBnUEKd1/KoiEEdDKkx4JUKKxFU5ie9v5nWT6k/wA0qFuLjs1OKAzBXd9BP0mVetNw67dwxWXSbeUFYPhqVq7JsrObko90AAJE6a6J28a0qwwYNJAGpG5jmd/sKz/AXUlaFSciSCqPzbQkeEgadAfKtJw3FUupk93lHlr9qaqmtyESuLo9Fokpyxyjzjr9KZesANFGUkc95k6k+lFC4G4Omv3iKafvUR3iNZPpNcQR9xhCCnva8p94NZ5xLwH384X3IKSIkwdRr0za+grQLnEgArLrG3j1AqBexqQdZBEjx/Y/5rk6JozsYOlAKTsenIicpHuR5KNLs8MQD5fvU/dIC1EjY/Smm7A0p5g1AHRw82o6Df79a664WRrGkfyKmrZGWDRJ8edcshO0jMKwZLUKHzD6jWpN1Wumg3kbg84/bnFcTpSM81O8jaeOI/fTbzFBuW5Cg4lSkq2JSSDpsZHhA/21JNuJAhWg5eH+Kh8bxJLaVgHvRt/PWh2yk7ObSIzibFl5SCrMraTB5b1UGEayaJddKlZlTVp4QwPtFBxaRlG3L1pvSoDthHC/D0w44I5gVbH3UNpO1eXdyltMDlsBv6ChrHDFvqC3ZCeSeXgT40rbX3DsjrOyduV51Epb5Db38Ksi0oaRyAFFXS0MoJVokDXwrOOKMeLzoZZUYJ1I1CgfEaEVKhXZzlYLxRjqnVFCRoOf3qtTVpuMMShOmv3qqOgBRE86boZrdJIXqotRTZrlnw2hvlPnR5KG0yYAr2uqttSZYUm+Cv4tjSl91rQc1VC2ti48vKlJPUmurqhqw7pFytLJLCIAg8+poVq/K15U6jnXtdSq5G3SJZasok1Vn3S67AHdG/T3r2upPkf/AKSTd7qdKjcJQpaypWw2rq6h+ob8InyqmlOQCTpAO+0nn6D7CurqXD9wcugS0VmGmgO5jkNSr9AP3pNy7JGkQmAOkkwP/wAx6murqiUntRyitzAnF6VFOqyqIVsrb+edeV1HpuXQvUcIctQWSN8h26CrTZXJIAHp+v3rq6re5p8FTamuR151aWjlJ7skeJ0I+utVNviRUIbc3SnszPPVwAn2TXV1XIOypJUJOJK6kgn221NGtQtM9T/3f+Ue4rq6hlyiUPMW81J27NdXVVUeRjfAt62io29cKZAryupkuFaIj2IYcJpZUBvXV1FBWRJkPieIyMqfGoRxlREr1POd/Cva6rHQvsOwTh4vr1Hc5+NaXZ2aUJCUiAK6url1ZEh5nC0BRURqaTieKNW6CVrSCAYBME+Arq6mRSFtsza/xm5vllDSTkO4IBHqeVTWC8KJt0ydVHef0rq6kT9y5Hx9vR2JW2mgqhYnZntDFdXVSxZHjm3EsTiskak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AutoShape 4" descr="data:image/jpeg;base64,/9j/4AAQSkZJRgABAQAAAQABAAD/2wCEAAkGBxQTEhUUExQWFBUXGBcYGBgXFxcWFxgcHBcWFxgXFxQYHCggGBwlHBgXITEhJSkrLi4uFx8zODUsNygtLiwBCgoKDg0OGxAQGywmICYsLCwsNCwsLCwsLCwsLCwsNCwsLCwsLCwsLDQsLCwsLCwsLCwsLCwsLCwsLCwsLCwsLP/AABEIAKgBLAMBIgACEQEDEQH/xAAcAAABBQEBAQAAAAAAAAAAAAAEAgMFBgcAAQj/xAA+EAABAwIEAwYEBQMDAwUBAAABAgMRAAQFEiExBkFREyJhcYGRBzKhsRRCwdHwI2LhcoLxUqLiJDNTc5IV/8QAGgEAAgMBAQAAAAAAAAAAAAAAAgMBBAUABv/EAC4RAAICAQQBAwMEAAcAAAAAAAABAhEDBBIhMUETIlFhcZEUMoHwBSNCUsHR4f/aAAwDAQACEQMRAD8ArTC4NSV41oCaHsrQk1JXiYTNU5rkZB8EKoJr1hO8RNNPmTpSkU1XQDqz3mOdEukbChstFIaMbV1Ii2E23WiVtV1pbwNa65uNfCok6CXI1kApYRNMI1oplFdydaEE0y8KLdR0ry1ZzLSCBE8zFdFcnS6HeKFJt2W1t27q+6MzgUCDpJJRrFA4a6LlrtGwSOY5g8wRWrWWHILAQU6Rz1+tZbxZgj+HPG5s5DZ/9xA1H+rL01M0U5bJJT8+Uco7o3H8A92kgxyoBbhjejHeMlKT32ULG4MajyPTwqt32IqUoqSgJB/KNh5V22HhkXL4H3z3aRgTBLhIEinMOuWEgKuicvJCdz5kagVKNY+6RltLLIkiErVp6gn9+VV8meUP2r88IbjxqX7n/wAsJculJMBpbmsDKIBPn6145d3OUnIhlPQ6q57mozFbm7YhT1wEqMw22Ad/4daTwtcruXF9qouIbbKggnfXTQb9PWqU5ZJw3uml93+OkXIRhCexXb+y/Pk8dvGJl5ZURulOv1HpUh//AH8NEDsydIOh/kz+tN8OvYc64W7loNFR0OY5d9ifymtNY+HuFobEshcHNJJJ3zddR+mlMUIP9zaFuck+KZQ2GrBYK7dakkb5FKBESdql8CU648Gio9kAVlSgUryggCPGTVlThtlb5lNsISCIJA18/CvMjTgJbOVe3+PKlSgpPh2MUnFcqhOOXpGVtqJOmvygAEifY6c6r6y0SA4vKQqM5CoKuROvdO+u0eddi5yqyu5smgKkkd0z1II3gHyqYtLQOoJLYUI3lJKgR+bQBXmByitPT04lPLwyIv8AtWXYSqW1mTuUwO9oDziZ9KpuM4mXHihMBIUR+g+gH1qy4446wcqUZ0CClQJgbjKRMp6Tt6aDPWFZ3FKnck9JkmNK7P1QWJ1yWW8SV22bmmD+ivpNNqEtpPhQuKY0G7fIPmXp5Dmadwh3OzHSgxXs5BytOXAWg6Cnu3mo1tZPPaihJ51blzyVVwJfJOm8Ups0nqK9QmhomxTqjFMpUT5U64o17aJ96ns6x9pMb16aUpXpXQPOp2kbiYt7cc6ExZgxptU2hqovG1aAVQkW1wV+3tIGupNPfh6U2KUl0zTVNoXtTHGrWjw0AKD/ABJ00rnHzFE58EKPIWpyg3zrXrbm00tR1qEyWjmxRbW1BZqfaXtXWQFKpu3IDg/gpJco7CbfOsAKAP8AcYB9amHZMui8YO/mSNTttAAoy/YStJCgD9ajmrYgALebQOiDKj5qP3p78QnXKSoDp/imahboNA4XUrM/4g4KIXNtASd0kwE/6T08KIwr4WOOgF5xKE/2amPAnSrQxcd/Mob7A6GgOI8SubgmztT2ScoU++dA2k/lB2zEVnepFOmW9jatFQew61t7gW9g1+MuUmFuuHMhs/6Rp1FJxG2ukLUCjt3ACQYytJ1MgcufnXrvFdtZpFphjf4h0qOdwyQVc1FX5z5aaVEYnx3dKaU0lrKsZg45yTl0Ueg51Xywy5J8L8/26LGKWOEeX+ASzwNT10lL7iSVhYIB2gT+oq88LcFMW7naodWs5SmCU5DzMwJnTrVAwDAbxakPIMJU3osnbOCJ+3vVaunbyzcLZW6yoalIWQDykAGFUaxSyt445F11+Qd6xpTcH32bBxf8OU3Ku0t4bcJ7wjuqnwGx8aDwNrEbJRbf/qMiBIMkDkRPLlFUTh3jPE0uAtrdf1AyFJWDvA0EzvX0VYEv2za3Gy0tSQSg65SRsaf+jy+nsbFfqYKe6invXRKTGo5/eqO5iJLpUw5ChMp8Z+XL1/xWiXeHlMnx/wAfrFZJj2Clx9S7ZX9UGVIG5jYpHpPqazsGKSyOM3Xx8F7Lki4bor7mkYeg3LRS4nca/wAnw+9AWSVWilCSlIJUCCQCOYA25nfwiheD8bV2YSpJzJ0WCCCD7VcWH2XBCwDOhkT96fh1eyWzJ2hGXT2t0FwUfitgvIDzRzc8yFFMH+9AMDzIrOrFSy7lUDmmDIAINbk9gTSZUxoTy1IP+2dPSs7x6yNvcSpIhWkxCvDUQDGvpWh+ohNcFT05R7KjxGwtK4UNIkVJcKXJyEU5xfiCXGEJCRmzHXnFRvDLago6EimQktgqS9xYBueVHMnSo65BkUVbE09dCH2ErOvWkU2TJ12p1BAO9F2Q+BLiTXrKoM144qKZWqKhKibsMU5J8KWlZ5A0G351IMvgDXSj3A1RbSrSoDE9zUvcOxUE+Zmd6opclpvgF7bSK8J6c6ayxNc2jxo9oG5jiOgrxTmsUtQjY0wto79a5olMIQdqKQjSaGtmvpRytBRbaBUrGVCuFeqFexXNHJikChrx7LTq3QBNQeJXetL7GLhBNu6484lAMlRjWSI5ynn61seG2CWmQCSVR6+06eXKsb4TxVDT6VKEmYraSuWgqAJHgftpQ5pVEnGrkVi2Wp6/7NIOVtGY+ZIA/Woj4lsXr82VnbrQzmBfuD3EuGB3Z5oGkxMkRyq28KLQhVw9ooSPlgkqA+UAc50ioPjuzxC6s1LW8m1bElTTZKipMaBS9CVzyGlBp8SjjeWXY3Nk3TWNdERwlgdvZNJSlaHHlzK5HeOshHgI+lO43ZNONKaUQ2lwwoiASZmJ6mKymysLrtACpTU/KteiokaJ6HX71a8QwpbrbLCniVl0KJPzKgKUco6ga+lZGo01ZlN5eXz9vN/waeDOnjcVjJ+34nQpstWSUrcaOXszpokESkDcaD3qxcGlV2+83dWWRTSGyCoAzn1gFQ0gpO3SgfhHgVot1V0yrMtGZCkqgkExv6Af91XzFr3I/G0pGu06nT0/Wr2n0mKC30+/PZTz6jJJuFr+OgNPE1gw/wDhVgW7oPdStAQFE6ylex3qwrEjSsn+MLDFwi3zGHy4EIj5iCYUOsaD1qK4p+KJbuWrZjussLSHVz84CYKUgbD9QK2uKMt9mocQpyMOLAAyoUodJgxJ6V8x2nEbibnt5IJVJAJAidteVbtxHxm07hj7zB7QBMa7SdNfKRWL8JcGO3sLSoJRmgk79ZA51Vl6a3Sn10PjuaSRtKGW3rdLjaRKwDryrOMd4mes3uzU0BGxGgInfatewyzDTKGh3sqYzaSYqC4twG3uG8rg1iUnT5tgomsqOPC5e9WjQc8qj7WQHDnGTb5SnNCzy1AqYx7Dk3KdUpKhqD/5RNY1bWpt7rIFAlKozA6e5H6VuOEI7RoKUo6DppR5NL6cv8r7gRzrIqmZljnDDubTLHTUf4ozhqxDRIUNa0C8scw69I+8VWsXsoTIMEfzlSZ5pOOxhwxxUtyG7/C0rEp0NQTiVIOUipfDMQIOVZmpV+yQ4JjXrTdNrZY/ZPoDUaSM/dHsqwIimS50o3FcPU3PMVFtRzrYhkU43EzJQcXTCN96So9KUjWn2m9DRqPILdHlsmN9aIUlJMzFNaRAMxSEoUdSIo+V1yC6ZYLu413oIGTrXJVOprwpqmkWGxt5FNJQaIUmlNJmjoCxptGnjXpAAg08QZ0FJLOtQiWx63RpNOumkAEClJE60TIQ2nTenss0hSNabu3sqaBhJEVid1rAqHuF065qSZppahsBJoWmwrGbJ8NuoWoFWUgwACSeQgmtyub9z8H2y0EEIKsg1OgkDasMViXYqCkQVgzMaeSUjfzNaphZdxJhSFLylTI01ABUoDrJMA6zzpeTHckg8cqthXwnuHFW6kupUklalEqMlSlEnYjQDYURx1iBDzbGyEpK1RMkqBAjkdOR6zyp7hLCFWJWysdxKgQsqmQd5G8zQfFELu1rOqYSE+QB29T9aj/E8npYH9eBmgh6mZP45KVeYe6q6SVaiCU88usFPjIEydR61Ns4ckuNlU521Z0nzSUqHsTRSFSZNM4i8UwodImvMSzTnSXHFHoFjjGxfCVn+ExZTjYAYuGjng6BYUD5azPqanuP8SDSA6NSk6Aak7HaqArE1NnuqI1mN/Sp9sqcaStyDJ3O2+9bWm1GRw9Oav4/gydTggpb4sisaaXcLRAAVlKQ4dQyDGdQE/MZAB5eFMq4VwhDWVx0pMjM4pYzqMkRJ0TJB2HLeq5ilz21w6UrUUIEICD0zJ1BIGqgdehFIvrJJtlKU2S8ohKJPeKlKCQIB1UR9q1FqIxqL7tL8lB4nJ2h/ijiCzRapsrSVNZ8zhE6wZgKO8nnQ/DnFrvaNsW7aG07CEyr/NT2M8HothZ2rbaF3IR2t0sn5cxEJJ5a5o/00M/gSLS8t30CEqcCFgbAqB1A6VW1GXE5+nJc06+4/FjyKHqJ8Fvw3ihRe/DOgoc3G4ChrrofpU84kZTmE+iT7g1RfihgyuzTdNd1bZ1UnRUdZHTTemvhrxQ7cZ2XjnUIKVGJI5g9T41Xhgbjvj/X/wBDZ5qexlX40ZIuhlSA2flMAeYJjTXlWn8EqOQJkHT+Dr7VnfxPeyuJAEHrGh9fD9atfwmx1K28qiMydCDv6VdipbYyZU4UmkXa5syNRoPf351AYq1ooHp0q4Xiu7mCSfFMSPPWqtiDoO3tpVHW4Uo7kW9NkbdMpZRrrvUizdECmsUZIkioy1up0kT/AD2rOSc42Xbpk6p0LGVQmoS5sCkmAINGIk7U4kzoqrmjzvHKn0VtVhU1a7I9pgJEUt/kKfyQTTK69FFJow5cMYSIOlFAmm0Cn1CKProHsQw8DRiETzoNLOumlSLCaqJDrG1JE0ppAp/s69bZomchD6elJAogwKRkpKGjaaICdK8aZ5167RNkJDK3AKicQuBBnntSL+7hetR9y4pZHSgYVgxVoaHSZBNLfPIUNcuGAlPOiSBZIcJYIb27Q2AcgUM6ug5xqNa0Pi1SrW5Qi2hpIAiFR8oOp9/Uml/BvBMmZwieQOu9SfGeGJcuR2gkFtUQYJ1T46xpQ5JbIOfwMxR3yUfkz/EcGct71aLi4fcdUwh5CgspOZSjPMyBAEDrRuE4m84hLdxPahC1oVIJKW05nErgAHu94EDeAfGexjD7bEuxbdeNtdtI7NtZOUOAajKdirqJB1NUW4tLmwxIMPL7VZYUjMdgl5JSQPr7UvLCOaDnuuNX9evAzHKWOailTsurcnUfao7G3SKPs16CaFxVQIia8tj4mein0V15QJEgVNfFTH2U2VrbW6pUsBSiDqkJEFJ8Sarl9c8gPWKrdxbla5MyNjrXoNF7XbMXVLcqQbwXw/c3dx2dqcqkiVr5IB0EjnPStBC2sOWEgpvL8GM7g/pMHUHIkQCfKJ5mgfhatVn+Kc5uhITvpBUdue9Olj+opc94neBJ9ff3p2q1UIcw7+RWn08pupdB9mgoCnXld9wlTilbknmST0gAchAqkv4wu8xJllCv6SHABA3gySeu0VJ8S4TcXqkM28HLJUCsJJ/286lPhn8Nrhu7D9ygIQj5UqKVEnrIkCquiwRd5pO5O/4H6vNLjElSRqVxgyVMqbUkFKkkEeY6jasJ4cszZ42GSCBnKdSJyqEpmPSvo98ajUR6a1jOOYeDxE32eUmEqUCOYB+sCruGG20U8kt1Mb+NWBrS0l9M5Qcqh57EjbfnVe+DWH9pcKVMZY6a78q1j4lMZsOfEScm3rMjyrFvhh2guVZToBr06aVbaShyITuR9JLYGXb20rO8TtSl5WXY6xqJ8wedWm2vFhIgZjzGb61XscWS9mCSBsf3PnVfVKM8dDsLcJgD9pmTtrVQu2cqyRoRvWgtiRVaxq0IcmNDWCo+k/oaqlvBbIZh+1KurYxPMU9aIAOlSwtgRrQq3LgN0kVwrMSaGW7yFFOrCFqQRpNDutgGPavQ6HPuhsfaMTWYqluXTF27dFJYPWhkUUlRjWr7KY+4UzT7COe1LRh4BzHekPuRSHdjUOFQrxTtB5q8CdaVIOIaFivW0UMJoxjUUNB2OJGlC3aoSTRhgCoPG7qBlHOoXLJfCIG5VnUTTTqzFcnTnSHlUYLBnNB4mpHBbPOoGJ1oFDcqFXThK1HaoA69CfoKOKAkzVODrIt26QU5CdY51SPidfdje2jiiex77TnIDOBBKuWoFaShRSnr9PpVJxjEGPxbaLpALbiuyAUJEq2V7wPUU2eNSg4vyRCbjLcVi9w9uAQc6dCkkz6gnbTnQ2LRd35eKYOVpMbxlB2n39atXEWDpYXlSQGzKgnmP2GtQGCsDMpZ/MSfTYfQV5d5J41LHf0PRQjCe3IGutgCahH9TJ9ulWG/gpP8/wCKql05l8qRDHyNlPgEfYEnSov8Jrt4zU2gyKCc0VVvHNrgrSimTmELATFGdjPL+cqhLd4DzqYw+8K1FsgpMc/lUDvBNK2W2M3JKyU4Turdl/ItxtDq+RIC1dNJitFD+UGTEbcqyHHfhoblAcZdIdQIGaIXGokjY+OtVnFxirr7dm84UFKdIUQlQjclPzetbWDEo41yZObI5TfBs7mPNuXbbKVjNBXorlBEZfHrWdYxxG0xj3arTMBKCRsJESRzjqKc4f8AhpeMpL4uwlyNoKhHjP7VmnEClquHFOnM4VHMdBrty2p0K5oTOzcPiFibpt/6A7RC9O78wkaEab+vvVY4Aw7IjMdM3857VMcKu9phyO2UQQmQo6nTUe1J4UxRh0KbQoZk6ROvh6VMm5pExSiXmza02A8dKjuIbLYyPoP56U9aX0DKdfv71GcSY4G0JzBS0KVGZJBy9M329PKiaW1g29w021pUTi6ARqNRUzYPhaQRzobHWO7P1rH1GK42i9jnTK5Zo72tTwUIqCswc1TbImk441zQ6Ur4Khj1gpLhUCIPL/BoRLhIg7irHxchIQNCCdjp7VUmHNd6tYZOM0xGWO6DTDi5FPG5JoUAczXK0r0NPwYjryWC4xDTQVEuXZnc0++onWmCgGqatFnsfZUTrRTVDtU8iholBTYolGlCsinirSgkxkUN3T0VVMQeKlnWp+/c7pqqOq3ro9Et8nijSRrSDT6NwKNIXJhNgjmavvAhSlc6yd/2H71SWURVs4KcPbBKRM9I/kf4pkewH0am86Y0j1rPPiFw45cjMlZBT3hlkajXQ8qvr2UanWvQnNpFPrgGzKjeOOdu+s6qDLUHkUpiOgB9/apKxbhMkRP2FIx7CezeUmdFnN7lW30omCAK85roJ6iVf3hG7pJVgV/3kZutRVZxJPLerO8nSq9dNGYikKFPga5kK5PIkf8ANOKaJ1ol1tOZKToonugmCT/xRLTBkToNZka+9FK1XAMadkfkUDUvaW4fQUEqB3SUmCk9R18qS+kE5QkydlACB50BheKKQ/2YBzjaP061MYSlzHwdOcV7WTTS8Ts/6gd/EoTlKmilKJROqo3BEnbQxUocdtLu7t3UOJJQlZUOYBiQasGB4ih4RBKh3VEpIExsFfpVZuvh/btPOPJzKKz8qlKDaZOoyoUFr9VgeFa+N7o88GXNVLgsvEfFAQ2WbdKnHlABOWCBmG+kxVTwz4YpK0uXSypau8UEJQn1Konyip3FsTWynJbFCHFQJSkJAERJjU+pNRFm6m3BKl53l6qUrUqJkwnpryoG1HhE1YrjdbbLGVDrbYGgB7RQHIQW0kispw68at3w6l91SgdQhnQj/pKnHEn3FWTiPFRchQQrODtB+h8jVKRYqKiIMjlVjE0kKnyzacPxkOJStAUQYIzQI66AGOek0/iq21s94gZvETIInQxPjz9ar3w+t1FBQqRG07ajcH70TxWns4bcAyK115GdCDy51K5s58UTOBSkBO8bePhUziDYU2aguHUHLHQfT/FWJz5TVNxtDrKiwyQo1IW+m9NFEKPSuuXwlJJMVUhC3Q/fXJF8W3w0SIJGvlVVbTK9P5515cuqWtS82aKmeGsKW5/UUAlPKKa4c0iNzatkZcSNKHDlS/E7AbWIO4qBzVu4XcE2ZGTiTosroy6GvEW4AJnelgTqaS4qTVTocmclEbUQkTpTKdKIQqhbDSH0qikldJXoKEedpb5GcAeOXOVMTVXLhJgUbjNxKo6VHJejbemJAMMTyFHMN60FatkwTUi2Io0LdC3VcquXw1UC8QOQk+njy1IqmssFWtW7hG4LIUEjvLIE9AN/vQ+rCL5YaxTkrSNDWsAlR1PLoKQb6AdSesA/emlHuBStB+p2FKWgdkpRiI57eAjc68hqat43fImSopCsVNzfKbKSEoKQFdZM69PlIA8aKvb5oagyOtC4ey6yoXORS0dqVOJIBURIyriBGqVQnlpTnGvDC3f/AFeHkKSrvFvksKlR7v5Vg/cDlWXkxepmnVX8fJp4MkI44qd18rwM/jkQSDP861Vsf4uabJQCCscgCY9dppxDqwO+lTatilYgpPj4dDVBvsHWbrsx3lOK7p65jP050nTrfkcZe2vBe1UMWLCpY/dfl+P4VErw72mIYizoYSoEx+VKdST4mtR4rtENOqUDvAyjbbX1qQ4A4HGHsl0grfUnWB9NTQ19hrbbn4i9cTkBBSFd2DJ368qdrIqUFCK/8M7TS2ycmyu4Y049lCBkag98iI1I0EeFWHBrG1zJQRnuMpyvFMf9xITNM4nxShxl1u3tnXEo7pypgKMSBIMga789a7BLN1oBbwbt7ZKJIOqwegOhHTxqvjwbXwMyZdyLDePm2YyhTShopS+zGUqnkUuDXTfSgLrHWVpAKynUAkFtxM+i5HrUXiZcd7NFopoJblUPMk5ugSpaftqaE/E3Rdi4tLJ0DUZMzD4/2LIWfRNXtloq7uQ3FX20JkOdpO2RIcV5hCVZiPIGqE3gy330LTdZ/wCokhKmltnuqCoCFan0Bp7iO/sHHg283cWh5ynOkf3AmHEHxCVeRq18FYPkBW28i7ZOodbP9RO0B5v5gfEjly2oowUea5YLd8Fb4d4RU29qpChMAd9JHgQ4lNW664OTmDqQAZ7w5EHofD7CrYm3TGwPT/BpTe2k/qKnb5ZN0CWGEpQMyR5ionjuy7VgFOqkGQOo/Mk9TlgjyqyG4IHhzFVPirFghOqSUjWAqByncGCAAR61KSRDbZ5wqodmg89vbQirIo6RVQ4Wu0KByZt5IMEyef0qzPq7pGxiQaryGogn3AFE7AfSqnxfclxIS2o768tP1rziXiAoJSj5jv0qEt7jdROp1jak4oV7jpSvgS0VJhKRJOlavw6yUW6UmZj+edUfh/DC46lw7DkdBzrQTdZO6NYFEmk7C7M+43dhxIIgxVXVcRVw+IiichPjVH7TyrR0uRSx8FHUQcZ8l7L+lCJUYMUMpSpgSo9BUph+CPOaq/pjx39qpvUY12Wv02R9DLb5A729FMPDrRlzhbDY75KlUBkKjCEZR1NI/WLwh/6NrtjtzciImox97SiLm2jcz5Uqzw9SyIED6e9Q9Wvgn9J9SoXNq4tXdSdTRtngTpMRHjy96uKkIbgJGdZ5Cjbe0URK+74Cly1svCGLRx8sgbPAY3VPgKPVYIRvH3NGXN0lHdTqeUU2wjmrVVVZ6jLLt8FqGnxR6Q01ZzrsPrUlbvJQQkDfb70293E5lUnCGCtWcyZ2HT060mG5zVjpUollxh+UJEEgZdBzJIATA3lR+nSamcGc7SAdSN/+lJ/6UdTG6vtMUI0wlaQkCTrr6QT9Yp63eS0ooQNRBUToBOoHlAKj+5AHp8M7VnncsaYbioW0kqaaDiT8yQYIiYIEa7/WgOHsXVmym2W0ggkpyjVREyTOhgERUw9eAJPejz5enM84qu4pfhtwLXcBqcqCkwJKjAgHnJ5fpSs+P3KaDxTuO1jvFvDzF6Qs5215cuYRJGpAUkyDEn61nnBWEm1xB1u8yrITDDhGihJzZeivl0OulX9GLtlsuIVIiQSQSUmVJPgCKzHiDCnsQeCgspSFEIiZJJ38IFJj+5tjW5bdqfBrrz5WmCtSR0SY2/uFRDmFMc2Vu5pVKzMH1On/AB0qsYRh13bJjtlLAAMLJWNecnXl9ammsWdI7zXeSJMHzjz5iPKoZ1BzjzzbYWEM24zQ4pQB00jYga9fKqLxPjSEulbRD6nUkNqJCkAp0UkCQSQYlKRm1EjWmOMbd58AJzgErBkkyYzNyOY0y+SRVHSlbCCICgQFONmcqoUQhYjVJAzd4QQcsbmm44qXYE210EN3gDyluqfZdVvlGZBGmoSFNrT5AyJq2YbihKQhN6vIdwXX0wf/AK7ltxBHgXIqsJxGACodvbrnIHP/AHWyIzIKx+ZMjvR3gQQRJAU4U/M0rMgx3VQHEGOY/MPEU5quhS57NQw24BQEOEPR0g+uRpS29uiUA86cQlDZ7RrKkpP5YSsc4ztgif7SkeE1iL7rmaQSI/Sj7HH7ls5g4szpCiVj0zTE1FLyTZvlpirTqUyQFGYUIhRAM7HKecwQaYU+pK9flOyh8p/ztoYMVluCYwq4OR1AQoEFLrUpVzjOgkhcHpBgnyq3WTrzYlKp2zAgFCxrMoMjkfbTwFuiUiaxG9iTt+hgn2IB9qo/EV+l1BbO8lOYciQcs+B1HmPGrVcBp0QVdiSIMyptQPQ6qQR45hPMVSLzhq6bUrM2Vp/+RuHEHaFZkTGnWOVD9QmdwHLa1SeQ8o/gq347jKUs50me8BodUkyPaY96qTKezGaCCKrd3iCypQCjlO6T/PL2pN7mw3wN3KpzKVuqT5c9qP4dwhbywVaIHXn5dKHw+3KyJ1HOr9g1sSkBIypHXn5UuU64RMY2HW7WUBKdqIcWEiTXr5DSSo8hrUJavO3C5jKgHQdfGkTTodDsB4ot1OpK50A0B5VR0tDmBNaVj6MrZms3KD1q5/hjfuiyvr2vbJGus2rTXypA8efvQVzfqJhOniaTiuMI+VHePUVHWmGOOqkkgVmuHyaSn/tDTl3PfVXrGHuunXuJ+tTVnhqUCmr/ABhtrQGT0FR6bYXqIQMNbbEq1jrUa5ereV2bIhPMxEUMbt25VCdufQVZMNsUtJAG/M1G2kc5jFjhiWxrqrmTvQ9+8RoN6nHBpUHicCgfCGRVkQiZgaqNTFqzkEk60jC7aO8d6av7glWROs0LDjX8DKyp5yBJSOdWO0YCEgJ32/cn7UPh1oEJHL+dKMJn7AdSep8propbiG7Qda3vZiQJ5Dxjn78vHxoW3dClkqMpAk/3KJAPnJOX/Sk9ai31lbmVJhI0nw2keO3v4UWHgEzA1MJTygREjp16wBWhj1DjH++CjkwJv++Rm+xVSFFzpJSk+hk/3K01/Kn/AG1BYi+HwntBnUEKd1/KoiEEdDKkx4JUKKxFU5ie9v5nWT6k/wA0qFuLjs1OKAzBXd9BP0mVetNw67dwxWXSbeUFYPhqVq7JsrObko90AAJE6a6J28a0qwwYNJAGpG5jmd/sKz/AXUlaFSciSCqPzbQkeEgadAfKtJw3FUupk93lHlr9qaqmtyESuLo9Fokpyxyjzjr9KZesANFGUkc95k6k+lFC4G4Omv3iKafvUR3iNZPpNcQR9xhCCnva8p94NZ5xLwH384X3IKSIkwdRr0za+grQLnEgArLrG3j1AqBexqQdZBEjx/Y/5rk6JozsYOlAKTsenIicpHuR5KNLs8MQD5fvU/dIC1EjY/Smm7A0p5g1AHRw82o6Df79a664WRrGkfyKmrZGWDRJ8edcshO0jMKwZLUKHzD6jWpN1Wumg3kbg84/bnFcTpSM81O8jaeOI/fTbzFBuW5Cg4lSkq2JSSDpsZHhA/21JNuJAhWg5eH+Kh8bxJLaVgHvRt/PWh2yk7ObSIzibFl5SCrMraTB5b1UGEayaJddKlZlTVp4QwPtFBxaRlG3L1pvSoDthHC/D0w44I5gVbH3UNpO1eXdyltMDlsBv6ChrHDFvqC3ZCeSeXgT40rbX3DsjrOyduV51Epb5Db38Ksi0oaRyAFFXS0MoJVokDXwrOOKMeLzoZZUYJ1I1CgfEaEVKhXZzlYLxRjqnVFCRoOf3qtTVpuMMShOmv3qqOgBRE86boZrdJIXqotRTZrlnw2hvlPnR5KG0yYAr2uqttSZYUm+Cv4tjSl91rQc1VC2ti48vKlJPUmurqhqw7pFytLJLCIAg8+poVq/K15U6jnXtdSq5G3SJZasok1Vn3S67AHdG/T3r2upPkf/AKSTd7qdKjcJQpaypWw2rq6h+ob8InyqmlOQCTpAO+0nn6D7CurqXD9wcugS0VmGmgO5jkNSr9AP3pNy7JGkQmAOkkwP/wAx6murqiUntRyitzAnF6VFOqyqIVsrb+edeV1HpuXQvUcIctQWSN8h26CrTZXJIAHp+v3rq6re5p8FTamuR151aWjlJ7skeJ0I+utVNviRUIbc3SnszPPVwAn2TXV1XIOypJUJOJK6kgn221NGtQtM9T/3f+Ue4rq6hlyiUPMW81J27NdXVVUeRjfAt62io29cKZAryupkuFaIj2IYcJpZUBvXV1FBWRJkPieIyMqfGoRxlREr1POd/Cva6rHQvsOwTh4vr1Hc5+NaXZ2aUJCUiAK6url1ZEh5nC0BRURqaTieKNW6CVrSCAYBME+Arq6mRSFtsza/xm5vllDSTkO4IBHqeVTWC8KJt0ydVHef0rq6kT9y5Hx9vR2JW2mgqhYnZntDFdXVSxZHjm3EsTiskakf/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 name="Rettangolo 8"/>
          <p:cNvSpPr/>
          <p:nvPr/>
        </p:nvSpPr>
        <p:spPr>
          <a:xfrm>
            <a:off x="860834" y="1773241"/>
            <a:ext cx="8044496" cy="1631216"/>
          </a:xfrm>
          <a:prstGeom prst="rect">
            <a:avLst/>
          </a:prstGeom>
        </p:spPr>
        <p:txBody>
          <a:bodyPr wrap="square">
            <a:spAutoFit/>
          </a:bodyPr>
          <a:lstStyle/>
          <a:p>
            <a:r>
              <a:rPr lang="it-IT" sz="2000" dirty="0" smtClean="0">
                <a:latin typeface="Helvetica Neue"/>
                <a:ea typeface="Helvetica Neue"/>
                <a:cs typeface="Helvetica Neue"/>
                <a:sym typeface="Helvetica Neue"/>
              </a:rPr>
              <a:t>Tutela di specie ed habitat, diminuzione degli impatti antropici su mare e coste, sostegno alla pesca sostenibile: sono gli obiettivi del WWF per difendere il Mediterraneo, </a:t>
            </a:r>
            <a:r>
              <a:rPr lang="it-IT" sz="2000" b="1" dirty="0" smtClean="0">
                <a:latin typeface="Helvetica Neue"/>
                <a:ea typeface="Helvetica Neue"/>
                <a:cs typeface="Helvetica Neue"/>
                <a:sym typeface="Helvetica Neue"/>
              </a:rPr>
              <a:t>uno dei mari più ricchi di biodiversità </a:t>
            </a:r>
            <a:r>
              <a:rPr lang="it-IT" sz="2000" dirty="0" smtClean="0">
                <a:latin typeface="Helvetica Neue"/>
                <a:ea typeface="Helvetica Neue"/>
                <a:cs typeface="Helvetica Neue"/>
                <a:sym typeface="Helvetica Neue"/>
              </a:rPr>
              <a:t>ma al tempo stesso tra i più minacciati dall’azione antropica.</a:t>
            </a:r>
            <a:endParaRPr lang="it-IT" sz="2000" dirty="0" smtClean="0"/>
          </a:p>
        </p:txBody>
      </p:sp>
      <p:sp>
        <p:nvSpPr>
          <p:cNvPr id="8" name="Segnaposto numero diapositiva 7"/>
          <p:cNvSpPr>
            <a:spLocks noGrp="1"/>
          </p:cNvSpPr>
          <p:nvPr>
            <p:ph type="sldNum" sz="quarter" idx="4"/>
          </p:nvPr>
        </p:nvSpPr>
        <p:spPr>
          <a:xfrm>
            <a:off x="7524809" y="6591133"/>
            <a:ext cx="1619200" cy="365125"/>
          </a:xfrm>
        </p:spPr>
        <p:txBody>
          <a:bodyPr/>
          <a:lstStyle/>
          <a:p>
            <a:fld id="{11D21674-6E44-4EFA-A82E-B883355A05D6}" type="slidenum">
              <a:rPr lang="en-GB" sz="1000" smtClean="0">
                <a:solidFill>
                  <a:schemeClr val="tx1"/>
                </a:solidFill>
              </a:rPr>
              <a:pPr/>
              <a:t>35</a:t>
            </a:fld>
            <a:endParaRPr lang="en-GB" sz="1000" dirty="0">
              <a:solidFill>
                <a:schemeClr val="tx1"/>
              </a:solidFill>
            </a:endParaRPr>
          </a:p>
        </p:txBody>
      </p:sp>
      <p:sp>
        <p:nvSpPr>
          <p:cNvPr id="10" name="Title 1"/>
          <p:cNvSpPr txBox="1">
            <a:spLocks/>
          </p:cNvSpPr>
          <p:nvPr/>
        </p:nvSpPr>
        <p:spPr bwMode="auto">
          <a:xfrm>
            <a:off x="4982735" y="221383"/>
            <a:ext cx="3995737" cy="693738"/>
          </a:xfrm>
          <a:prstGeom prst="rect">
            <a:avLst/>
          </a:prstGeom>
          <a:noFill/>
          <a:ln w="9525">
            <a:noFill/>
            <a:miter lim="800000"/>
            <a:headEnd/>
            <a:tailEnd/>
          </a:ln>
        </p:spPr>
        <p:txBody>
          <a:bodyPr/>
          <a:lstStyle/>
          <a:p>
            <a:pPr algn="r">
              <a:lnSpc>
                <a:spcPct val="90000"/>
              </a:lnSpc>
            </a:pPr>
            <a:r>
              <a:rPr lang="en-GB" altLang="en-US" sz="2400" b="1" dirty="0" smtClean="0"/>
              <a:t>Il WWF Italia</a:t>
            </a:r>
          </a:p>
        </p:txBody>
      </p:sp>
      <p:cxnSp>
        <p:nvCxnSpPr>
          <p:cNvPr id="11" name="Straight Connector 10"/>
          <p:cNvCxnSpPr/>
          <p:nvPr/>
        </p:nvCxnSpPr>
        <p:spPr>
          <a:xfrm>
            <a:off x="777330" y="1276697"/>
            <a:ext cx="8128000"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3" name="Rectangle 14"/>
          <p:cNvSpPr/>
          <p:nvPr/>
        </p:nvSpPr>
        <p:spPr>
          <a:xfrm>
            <a:off x="1916374" y="5428055"/>
            <a:ext cx="101599" cy="147479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vert="vert270" anchor="ctr"/>
          <a:lstStyle/>
          <a:p>
            <a:pPr lvl="0" algn="ctr">
              <a:defRPr/>
            </a:pPr>
            <a:r>
              <a:rPr lang="en-GB" sz="800" dirty="0" smtClean="0">
                <a:solidFill>
                  <a:schemeClr val="tx1"/>
                </a:solidFill>
              </a:rPr>
              <a:t>© WW</a:t>
            </a:r>
          </a:p>
          <a:p>
            <a:pPr algn="ctr">
              <a:defRPr/>
            </a:pPr>
            <a:endParaRPr lang="en-US" sz="1800" dirty="0">
              <a:solidFill>
                <a:srgbClr val="FFFFFF"/>
              </a:solidFill>
              <a:cs typeface="Geneva"/>
            </a:endParaRPr>
          </a:p>
        </p:txBody>
      </p:sp>
      <p:pic>
        <p:nvPicPr>
          <p:cNvPr id="14" name="Immagine 1"/>
          <p:cNvPicPr>
            <a:picLocks noChangeAspect="1"/>
          </p:cNvPicPr>
          <p:nvPr/>
        </p:nvPicPr>
        <p:blipFill>
          <a:blip r:embed="rId3" cstate="screen"/>
          <a:srcRect/>
          <a:stretch>
            <a:fillRect/>
          </a:stretch>
        </p:blipFill>
        <p:spPr bwMode="auto">
          <a:xfrm>
            <a:off x="1891845" y="4065692"/>
            <a:ext cx="5672268" cy="2237458"/>
          </a:xfrm>
          <a:prstGeom prst="rect">
            <a:avLst/>
          </a:prstGeom>
          <a:noFill/>
          <a:ln w="9525">
            <a:noFill/>
            <a:miter lim="800000"/>
            <a:headEnd/>
            <a:tailEnd/>
          </a:ln>
        </p:spPr>
      </p:pic>
    </p:spTree>
    <p:extLst>
      <p:ext uri="{BB962C8B-B14F-4D97-AF65-F5344CB8AC3E}">
        <p14:creationId xmlns:p14="http://schemas.microsoft.com/office/powerpoint/2010/main" val="17621149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785602" y="836891"/>
            <a:ext cx="6705874"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tLang="it-IT" sz="2400" b="1" dirty="0" err="1" smtClean="0">
                <a:solidFill>
                  <a:srgbClr val="8ABE34"/>
                </a:solidFill>
                <a:latin typeface="+mn-lt"/>
              </a:rPr>
              <a:t>Sostenibilità&amp;Lotta</a:t>
            </a:r>
            <a:r>
              <a:rPr lang="en-GB" altLang="it-IT" sz="2400" b="1" dirty="0" smtClean="0">
                <a:solidFill>
                  <a:srgbClr val="8ABE34"/>
                </a:solidFill>
                <a:latin typeface="+mn-lt"/>
              </a:rPr>
              <a:t> </a:t>
            </a:r>
            <a:r>
              <a:rPr lang="en-GB" altLang="it-IT" sz="2400" b="1" dirty="0" err="1" smtClean="0">
                <a:solidFill>
                  <a:srgbClr val="8ABE34"/>
                </a:solidFill>
                <a:latin typeface="+mn-lt"/>
              </a:rPr>
              <a:t>ai</a:t>
            </a:r>
            <a:r>
              <a:rPr lang="en-GB" altLang="it-IT" sz="2400" b="1" dirty="0" smtClean="0">
                <a:solidFill>
                  <a:srgbClr val="8ABE34"/>
                </a:solidFill>
                <a:latin typeface="+mn-lt"/>
              </a:rPr>
              <a:t> </a:t>
            </a:r>
            <a:r>
              <a:rPr lang="en-GB" altLang="it-IT" sz="2400" b="1" dirty="0" err="1" smtClean="0">
                <a:solidFill>
                  <a:srgbClr val="8ABE34"/>
                </a:solidFill>
                <a:latin typeface="+mn-lt"/>
              </a:rPr>
              <a:t>Cambiamenti</a:t>
            </a:r>
            <a:r>
              <a:rPr lang="en-GB" altLang="it-IT" sz="2400" b="1" dirty="0" smtClean="0">
                <a:solidFill>
                  <a:srgbClr val="8ABE34"/>
                </a:solidFill>
                <a:latin typeface="+mn-lt"/>
              </a:rPr>
              <a:t> </a:t>
            </a:r>
            <a:r>
              <a:rPr lang="en-GB" altLang="it-IT" sz="2400" b="1" dirty="0" err="1" smtClean="0">
                <a:solidFill>
                  <a:srgbClr val="8ABE34"/>
                </a:solidFill>
                <a:latin typeface="+mn-lt"/>
              </a:rPr>
              <a:t>Climatici</a:t>
            </a:r>
            <a:endParaRPr lang="en-GB" altLang="it-IT" sz="2400" dirty="0" smtClean="0">
              <a:solidFill>
                <a:srgbClr val="8ABE34"/>
              </a:solidFill>
              <a:latin typeface="+mn-lt"/>
            </a:endParaRPr>
          </a:p>
        </p:txBody>
      </p:sp>
      <p:pic>
        <p:nvPicPr>
          <p:cNvPr id="3" name="Immagine 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883976" y="2486801"/>
            <a:ext cx="4076993" cy="2731585"/>
          </a:xfrm>
          <a:prstGeom prst="rect">
            <a:avLst/>
          </a:prstGeom>
        </p:spPr>
      </p:pic>
      <p:pic>
        <p:nvPicPr>
          <p:cNvPr id="15362"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762124" y="4830664"/>
            <a:ext cx="1135782" cy="1809897"/>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6" name="Rettangolo 5"/>
          <p:cNvSpPr/>
          <p:nvPr/>
        </p:nvSpPr>
        <p:spPr>
          <a:xfrm>
            <a:off x="769212" y="1471089"/>
            <a:ext cx="3960440" cy="5478423"/>
          </a:xfrm>
          <a:prstGeom prst="rect">
            <a:avLst/>
          </a:prstGeom>
        </p:spPr>
        <p:txBody>
          <a:bodyPr wrap="square">
            <a:spAutoFit/>
          </a:bodyPr>
          <a:lstStyle/>
          <a:p>
            <a:pPr lvl="0"/>
            <a:r>
              <a:rPr lang="it-IT" sz="2000" dirty="0" smtClean="0"/>
              <a:t>L’impegno del WWF consiste nel promuovere la </a:t>
            </a:r>
            <a:r>
              <a:rPr lang="it-IT" sz="2000" b="1" dirty="0" smtClean="0"/>
              <a:t>sostenibilità di politiche pubbliche e degli stili di vita e di produzione / consumo.</a:t>
            </a:r>
          </a:p>
          <a:p>
            <a:pPr lvl="0"/>
            <a:endParaRPr lang="it-IT" sz="2000" dirty="0" smtClean="0"/>
          </a:p>
          <a:p>
            <a:r>
              <a:rPr lang="it-IT" sz="1800" dirty="0" smtClean="0"/>
              <a:t>Il WWF porta avanti numerose </a:t>
            </a:r>
            <a:r>
              <a:rPr lang="it-IT" sz="1800" b="1" dirty="0" smtClean="0"/>
              <a:t>campagne e iniziative di sensibilizzazione</a:t>
            </a:r>
            <a:r>
              <a:rPr lang="it-IT" sz="1800" dirty="0" smtClean="0"/>
              <a:t> sul tema dei cambiamenti climatici (e dei cicli </a:t>
            </a:r>
            <a:r>
              <a:rPr lang="it-IT" sz="1800" dirty="0" err="1" smtClean="0"/>
              <a:t>bio-geo-chimici</a:t>
            </a:r>
            <a:r>
              <a:rPr lang="it-IT" sz="1800" dirty="0" smtClean="0"/>
              <a:t>) e sugli effetti che questo determina sulla Natura e sulle comunità umane.</a:t>
            </a:r>
          </a:p>
          <a:p>
            <a:pPr lvl="0"/>
            <a:endParaRPr lang="it-IT" sz="1800" dirty="0" smtClean="0"/>
          </a:p>
          <a:p>
            <a:pPr lvl="0"/>
            <a:r>
              <a:rPr lang="it-IT" sz="1800" dirty="0" smtClean="0"/>
              <a:t>Il WWF promuove la sostituzione di combustibili fossili (con energie rinnovabili) e l’efficienza energetica.  </a:t>
            </a:r>
          </a:p>
          <a:p>
            <a:pPr algn="just" fontAlgn="base"/>
            <a:endParaRPr lang="it-IT" dirty="0"/>
          </a:p>
        </p:txBody>
      </p:sp>
      <p:sp>
        <p:nvSpPr>
          <p:cNvPr id="7" name="Segnaposto numero diapositiva 6"/>
          <p:cNvSpPr>
            <a:spLocks noGrp="1"/>
          </p:cNvSpPr>
          <p:nvPr>
            <p:ph type="sldNum" sz="quarter" idx="12"/>
          </p:nvPr>
        </p:nvSpPr>
        <p:spPr>
          <a:xfrm>
            <a:off x="6985695" y="6640561"/>
            <a:ext cx="2133600" cy="365125"/>
          </a:xfrm>
        </p:spPr>
        <p:txBody>
          <a:bodyPr/>
          <a:lstStyle/>
          <a:p>
            <a:pPr algn="r">
              <a:defRPr/>
            </a:pPr>
            <a:fld id="{72E5B4E9-7217-471A-81BB-D945E218E382}" type="slidenum">
              <a:rPr lang="it-IT" sz="1000" smtClean="0"/>
              <a:pPr algn="r">
                <a:defRPr/>
              </a:pPr>
              <a:t>36</a:t>
            </a:fld>
            <a:endParaRPr lang="it-IT" sz="1000" dirty="0"/>
          </a:p>
        </p:txBody>
      </p:sp>
      <p:sp>
        <p:nvSpPr>
          <p:cNvPr id="8" name="Title 1"/>
          <p:cNvSpPr txBox="1">
            <a:spLocks/>
          </p:cNvSpPr>
          <p:nvPr/>
        </p:nvSpPr>
        <p:spPr bwMode="auto">
          <a:xfrm>
            <a:off x="4971205" y="232913"/>
            <a:ext cx="3995737" cy="693738"/>
          </a:xfrm>
          <a:prstGeom prst="rect">
            <a:avLst/>
          </a:prstGeom>
          <a:noFill/>
          <a:ln w="9525">
            <a:noFill/>
            <a:miter lim="800000"/>
            <a:headEnd/>
            <a:tailEnd/>
          </a:ln>
        </p:spPr>
        <p:txBody>
          <a:bodyPr/>
          <a:lstStyle/>
          <a:p>
            <a:pPr algn="r">
              <a:lnSpc>
                <a:spcPct val="90000"/>
              </a:lnSpc>
            </a:pPr>
            <a:r>
              <a:rPr lang="en-GB" altLang="en-US" sz="2400" b="1" dirty="0" smtClean="0"/>
              <a:t>Il WWF Italia</a:t>
            </a:r>
          </a:p>
        </p:txBody>
      </p:sp>
      <p:cxnSp>
        <p:nvCxnSpPr>
          <p:cNvPr id="9" name="Straight Connector 8"/>
          <p:cNvCxnSpPr/>
          <p:nvPr/>
        </p:nvCxnSpPr>
        <p:spPr>
          <a:xfrm>
            <a:off x="777330" y="1276697"/>
            <a:ext cx="8128000"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14"/>
          <p:cNvSpPr/>
          <p:nvPr/>
        </p:nvSpPr>
        <p:spPr>
          <a:xfrm>
            <a:off x="4911106" y="4200808"/>
            <a:ext cx="101599" cy="147479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vert="vert270" anchor="ctr"/>
          <a:lstStyle/>
          <a:p>
            <a:pPr lvl="0" algn="ctr">
              <a:defRPr/>
            </a:pPr>
            <a:r>
              <a:rPr lang="en-GB" sz="800" dirty="0" smtClean="0">
                <a:solidFill>
                  <a:schemeClr val="tx1"/>
                </a:solidFill>
              </a:rPr>
              <a:t>© WWF Italia</a:t>
            </a:r>
          </a:p>
          <a:p>
            <a:pPr algn="ctr">
              <a:defRPr/>
            </a:pPr>
            <a:endParaRPr lang="en-US" sz="1800" dirty="0">
              <a:solidFill>
                <a:srgbClr val="FFFFFF"/>
              </a:solidFill>
              <a:cs typeface="Geneva"/>
            </a:endParaRPr>
          </a:p>
        </p:txBody>
      </p:sp>
    </p:spTree>
    <p:extLst>
      <p:ext uri="{BB962C8B-B14F-4D97-AF65-F5344CB8AC3E}">
        <p14:creationId xmlns:p14="http://schemas.microsoft.com/office/powerpoint/2010/main" val="2307268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859556" y="436711"/>
            <a:ext cx="6705874"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tLang="it-IT" sz="2400" b="1" dirty="0" smtClean="0">
                <a:solidFill>
                  <a:srgbClr val="8ABE34"/>
                </a:solidFill>
                <a:latin typeface="+mn-lt"/>
              </a:rPr>
              <a:t>CAMPAGNE DI SENSIBILIZZAZIONE:</a:t>
            </a:r>
          </a:p>
          <a:p>
            <a:pPr eaLnBrk="1" hangingPunct="1"/>
            <a:r>
              <a:rPr lang="en-GB" altLang="it-IT" sz="2400" b="1" dirty="0" smtClean="0">
                <a:solidFill>
                  <a:srgbClr val="8ABE34"/>
                </a:solidFill>
                <a:latin typeface="+mn-lt"/>
              </a:rPr>
              <a:t>Earth Hour, un </a:t>
            </a:r>
            <a:r>
              <a:rPr lang="en-GB" altLang="it-IT" sz="2400" b="1" dirty="0" err="1" smtClean="0">
                <a:solidFill>
                  <a:srgbClr val="8ABE34"/>
                </a:solidFill>
                <a:latin typeface="+mn-lt"/>
              </a:rPr>
              <a:t>esempio</a:t>
            </a:r>
            <a:endParaRPr lang="en-GB" altLang="it-IT" sz="2400" b="1" dirty="0" smtClean="0">
              <a:solidFill>
                <a:srgbClr val="8ABE34"/>
              </a:solidFill>
              <a:latin typeface="+mn-lt"/>
            </a:endParaRPr>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269750" y="4077072"/>
            <a:ext cx="3628055" cy="2667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285516" y="1268760"/>
            <a:ext cx="3628055" cy="2743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ttangolo 5"/>
          <p:cNvSpPr/>
          <p:nvPr/>
        </p:nvSpPr>
        <p:spPr>
          <a:xfrm>
            <a:off x="859556" y="1564149"/>
            <a:ext cx="3728210" cy="4247317"/>
          </a:xfrm>
          <a:prstGeom prst="rect">
            <a:avLst/>
          </a:prstGeom>
        </p:spPr>
        <p:txBody>
          <a:bodyPr wrap="square">
            <a:spAutoFit/>
          </a:bodyPr>
          <a:lstStyle/>
          <a:p>
            <a:r>
              <a:rPr lang="it-IT" sz="1800" b="1" dirty="0" err="1" smtClean="0"/>
              <a:t>Earth</a:t>
            </a:r>
            <a:r>
              <a:rPr lang="it-IT" sz="1800" b="1" dirty="0" smtClean="0"/>
              <a:t> </a:t>
            </a:r>
            <a:r>
              <a:rPr lang="it-IT" sz="1800" b="1" dirty="0" err="1" smtClean="0"/>
              <a:t>Hour</a:t>
            </a:r>
            <a:r>
              <a:rPr lang="it-IT" sz="1800" b="1" dirty="0" smtClean="0"/>
              <a:t> – L’Ora della Terra: </a:t>
            </a:r>
            <a:r>
              <a:rPr lang="it-IT" sz="1800" dirty="0" smtClean="0"/>
              <a:t>la grande mobilitazione globale del WWF a marzo di ogni anno che, partendo dal gesto simbolico di </a:t>
            </a:r>
            <a:r>
              <a:rPr lang="it-IT" sz="1800" b="1" dirty="0" smtClean="0"/>
              <a:t>spegnere le luci per un’ora</a:t>
            </a:r>
            <a:r>
              <a:rPr lang="it-IT" sz="1800" dirty="0" smtClean="0"/>
              <a:t>, coinvolge cittadini, istituzioni e imprese in azioni concrete per dare al mondo un futuro sostenibile e vincere la sfida del cambiamento climatico.</a:t>
            </a:r>
          </a:p>
          <a:p>
            <a:pPr algn="just"/>
            <a:endParaRPr lang="it-IT" sz="1800" dirty="0" smtClean="0"/>
          </a:p>
          <a:p>
            <a:pPr algn="just"/>
            <a:endParaRPr lang="it-IT" sz="1800" dirty="0" smtClean="0"/>
          </a:p>
          <a:p>
            <a:pPr algn="just"/>
            <a:r>
              <a:rPr lang="en-US" sz="1800" dirty="0" err="1" smtClean="0"/>
              <a:t>Oggi</a:t>
            </a:r>
            <a:r>
              <a:rPr lang="en-US" sz="1800" dirty="0" smtClean="0"/>
              <a:t>  </a:t>
            </a:r>
            <a:r>
              <a:rPr lang="en-US" sz="1800" dirty="0" err="1" smtClean="0"/>
              <a:t>aderiscono</a:t>
            </a:r>
            <a:r>
              <a:rPr lang="en-US" sz="1800" dirty="0" smtClean="0"/>
              <a:t> </a:t>
            </a:r>
            <a:r>
              <a:rPr lang="en-US" sz="1800" dirty="0" err="1" smtClean="0"/>
              <a:t>centinaia</a:t>
            </a:r>
            <a:r>
              <a:rPr lang="en-US" sz="1800" dirty="0" smtClean="0"/>
              <a:t> di </a:t>
            </a:r>
            <a:r>
              <a:rPr lang="en-US" sz="1800" dirty="0" err="1" smtClean="0"/>
              <a:t>milioni</a:t>
            </a:r>
            <a:r>
              <a:rPr lang="en-US" sz="1800" dirty="0" smtClean="0"/>
              <a:t> di </a:t>
            </a:r>
            <a:r>
              <a:rPr lang="en-US" sz="1800" dirty="0" err="1" smtClean="0"/>
              <a:t>persone</a:t>
            </a:r>
            <a:r>
              <a:rPr lang="en-US" sz="1800" dirty="0" smtClean="0"/>
              <a:t> in 7001 </a:t>
            </a:r>
            <a:r>
              <a:rPr lang="en-US" sz="1800" dirty="0" err="1" smtClean="0"/>
              <a:t>città</a:t>
            </a:r>
            <a:r>
              <a:rPr lang="en-US" sz="1800" dirty="0" smtClean="0"/>
              <a:t> di  154 </a:t>
            </a:r>
            <a:r>
              <a:rPr lang="en-US" sz="1800" dirty="0" err="1" smtClean="0"/>
              <a:t>nazioni</a:t>
            </a:r>
            <a:r>
              <a:rPr lang="en-US" sz="1800" dirty="0" smtClean="0"/>
              <a:t>. </a:t>
            </a:r>
            <a:endParaRPr lang="it-IT" sz="1800" dirty="0"/>
          </a:p>
        </p:txBody>
      </p:sp>
      <p:sp>
        <p:nvSpPr>
          <p:cNvPr id="7" name="Title 1"/>
          <p:cNvSpPr txBox="1">
            <a:spLocks/>
          </p:cNvSpPr>
          <p:nvPr/>
        </p:nvSpPr>
        <p:spPr bwMode="auto">
          <a:xfrm>
            <a:off x="4992147" y="278093"/>
            <a:ext cx="3995737" cy="693738"/>
          </a:xfrm>
          <a:prstGeom prst="rect">
            <a:avLst/>
          </a:prstGeom>
          <a:noFill/>
          <a:ln w="9525">
            <a:noFill/>
            <a:miter lim="800000"/>
            <a:headEnd/>
            <a:tailEnd/>
          </a:ln>
        </p:spPr>
        <p:txBody>
          <a:bodyPr/>
          <a:lstStyle/>
          <a:p>
            <a:pPr algn="r">
              <a:lnSpc>
                <a:spcPct val="90000"/>
              </a:lnSpc>
            </a:pPr>
            <a:r>
              <a:rPr lang="en-GB" altLang="en-US" sz="2400" b="1" dirty="0" smtClean="0"/>
              <a:t>Il WWF Italia</a:t>
            </a:r>
          </a:p>
        </p:txBody>
      </p:sp>
    </p:spTree>
    <p:extLst>
      <p:ext uri="{BB962C8B-B14F-4D97-AF65-F5344CB8AC3E}">
        <p14:creationId xmlns:p14="http://schemas.microsoft.com/office/powerpoint/2010/main" val="15484355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859556" y="354823"/>
            <a:ext cx="6705874"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tLang="it-IT" sz="2400" b="1" dirty="0" smtClean="0">
                <a:solidFill>
                  <a:srgbClr val="8ABE34"/>
                </a:solidFill>
                <a:latin typeface="+mn-lt"/>
              </a:rPr>
              <a:t>CAMPAGNE DI SENSIBILIZZAZIONE:</a:t>
            </a:r>
          </a:p>
          <a:p>
            <a:pPr eaLnBrk="1" hangingPunct="1"/>
            <a:r>
              <a:rPr lang="en-GB" altLang="it-IT" sz="2400" b="1" dirty="0" smtClean="0">
                <a:solidFill>
                  <a:srgbClr val="8ABE34"/>
                </a:solidFill>
                <a:latin typeface="+mn-lt"/>
              </a:rPr>
              <a:t>One Planet food, un </a:t>
            </a:r>
            <a:r>
              <a:rPr lang="en-GB" altLang="it-IT" sz="2400" b="1" dirty="0" err="1" smtClean="0">
                <a:solidFill>
                  <a:srgbClr val="8ABE34"/>
                </a:solidFill>
                <a:latin typeface="+mn-lt"/>
              </a:rPr>
              <a:t>esempio</a:t>
            </a:r>
            <a:endParaRPr lang="en-GB" altLang="it-IT" sz="2400" b="1" dirty="0" smtClean="0">
              <a:solidFill>
                <a:srgbClr val="8ABE34"/>
              </a:solidFill>
              <a:latin typeface="+mn-lt"/>
            </a:endParaRPr>
          </a:p>
        </p:txBody>
      </p:sp>
      <p:sp>
        <p:nvSpPr>
          <p:cNvPr id="7" name="Title 1"/>
          <p:cNvSpPr txBox="1">
            <a:spLocks/>
          </p:cNvSpPr>
          <p:nvPr/>
        </p:nvSpPr>
        <p:spPr bwMode="auto">
          <a:xfrm>
            <a:off x="4992147" y="264445"/>
            <a:ext cx="3995737" cy="693738"/>
          </a:xfrm>
          <a:prstGeom prst="rect">
            <a:avLst/>
          </a:prstGeom>
          <a:noFill/>
          <a:ln w="9525">
            <a:noFill/>
            <a:miter lim="800000"/>
            <a:headEnd/>
            <a:tailEnd/>
          </a:ln>
        </p:spPr>
        <p:txBody>
          <a:bodyPr/>
          <a:lstStyle/>
          <a:p>
            <a:pPr algn="r">
              <a:lnSpc>
                <a:spcPct val="90000"/>
              </a:lnSpc>
            </a:pPr>
            <a:r>
              <a:rPr lang="en-GB" altLang="en-US" sz="2400" b="1" dirty="0" smtClean="0"/>
              <a:t>Il WWF Italia</a:t>
            </a:r>
          </a:p>
        </p:txBody>
      </p:sp>
      <p:pic>
        <p:nvPicPr>
          <p:cNvPr id="8" name="Immagine 7" descr="carrello della spesa.png"/>
          <p:cNvPicPr>
            <a:picLocks noChangeAspect="1"/>
          </p:cNvPicPr>
          <p:nvPr/>
        </p:nvPicPr>
        <p:blipFill>
          <a:blip r:embed="rId3" cstate="screen"/>
          <a:stretch>
            <a:fillRect/>
          </a:stretch>
        </p:blipFill>
        <p:spPr>
          <a:xfrm>
            <a:off x="1356441" y="1296650"/>
            <a:ext cx="6860874" cy="4807444"/>
          </a:xfrm>
          <a:prstGeom prst="rect">
            <a:avLst/>
          </a:prstGeom>
        </p:spPr>
      </p:pic>
      <p:sp>
        <p:nvSpPr>
          <p:cNvPr id="9" name="Rettangolo 8"/>
          <p:cNvSpPr/>
          <p:nvPr/>
        </p:nvSpPr>
        <p:spPr>
          <a:xfrm>
            <a:off x="2063871" y="6094393"/>
            <a:ext cx="6413379" cy="523220"/>
          </a:xfrm>
          <a:prstGeom prst="rect">
            <a:avLst/>
          </a:prstGeom>
        </p:spPr>
        <p:txBody>
          <a:bodyPr wrap="square">
            <a:spAutoFit/>
          </a:bodyPr>
          <a:lstStyle/>
          <a:p>
            <a:r>
              <a:rPr lang="it-IT" sz="2800" b="1" dirty="0" smtClean="0"/>
              <a:t>http://www.improntawwf.it/carrello/</a:t>
            </a:r>
            <a:endParaRPr lang="it-IT" sz="2800" b="1" dirty="0"/>
          </a:p>
        </p:txBody>
      </p:sp>
    </p:spTree>
    <p:extLst>
      <p:ext uri="{BB962C8B-B14F-4D97-AF65-F5344CB8AC3E}">
        <p14:creationId xmlns:p14="http://schemas.microsoft.com/office/powerpoint/2010/main" val="15484355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46648" y="515578"/>
            <a:ext cx="7452568" cy="980728"/>
          </a:xfrm>
        </p:spPr>
        <p:txBody>
          <a:bodyPr/>
          <a:lstStyle/>
          <a:p>
            <a:pPr algn="l"/>
            <a:r>
              <a:rPr lang="it-IT" sz="2400" b="1" dirty="0" err="1" smtClean="0">
                <a:solidFill>
                  <a:srgbClr val="8ABE34"/>
                </a:solidFill>
              </a:rPr>
              <a:t>Educazione&amp;Formazione</a:t>
            </a:r>
            <a:r>
              <a:rPr lang="it-IT" sz="2400" b="1" dirty="0" smtClean="0">
                <a:solidFill>
                  <a:srgbClr val="8ABE34"/>
                </a:solidFill>
              </a:rPr>
              <a:t>: Le attività con i giovani</a:t>
            </a:r>
            <a:endParaRPr lang="it-IT" sz="2400" b="1" dirty="0">
              <a:solidFill>
                <a:srgbClr val="8ABE34"/>
              </a:solidFill>
            </a:endParaRPr>
          </a:p>
        </p:txBody>
      </p:sp>
      <p:pic>
        <p:nvPicPr>
          <p:cNvPr id="4098" name="Picture 2" descr="G:\Pictures\Pictures\campi WWF.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786652" y="1792022"/>
            <a:ext cx="818196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Segnaposto numero diapositiva 3"/>
          <p:cNvSpPr>
            <a:spLocks noGrp="1"/>
          </p:cNvSpPr>
          <p:nvPr>
            <p:ph type="sldNum" sz="quarter" idx="4"/>
          </p:nvPr>
        </p:nvSpPr>
        <p:spPr>
          <a:xfrm>
            <a:off x="7512452" y="6554062"/>
            <a:ext cx="1619200" cy="365125"/>
          </a:xfrm>
        </p:spPr>
        <p:txBody>
          <a:bodyPr/>
          <a:lstStyle/>
          <a:p>
            <a:fld id="{11D21674-6E44-4EFA-A82E-B883355A05D6}" type="slidenum">
              <a:rPr lang="en-GB" sz="1000" smtClean="0">
                <a:solidFill>
                  <a:schemeClr val="tx1"/>
                </a:solidFill>
              </a:rPr>
              <a:pPr/>
              <a:t>39</a:t>
            </a:fld>
            <a:endParaRPr lang="en-GB" sz="1000" dirty="0">
              <a:solidFill>
                <a:schemeClr val="tx1"/>
              </a:solidFill>
            </a:endParaRPr>
          </a:p>
        </p:txBody>
      </p:sp>
      <p:sp>
        <p:nvSpPr>
          <p:cNvPr id="5" name="Title 1"/>
          <p:cNvSpPr txBox="1">
            <a:spLocks/>
          </p:cNvSpPr>
          <p:nvPr/>
        </p:nvSpPr>
        <p:spPr bwMode="auto">
          <a:xfrm>
            <a:off x="5010031" y="232913"/>
            <a:ext cx="3995737" cy="693738"/>
          </a:xfrm>
          <a:prstGeom prst="rect">
            <a:avLst/>
          </a:prstGeom>
          <a:noFill/>
          <a:ln w="9525">
            <a:noFill/>
            <a:miter lim="800000"/>
            <a:headEnd/>
            <a:tailEnd/>
          </a:ln>
        </p:spPr>
        <p:txBody>
          <a:bodyPr/>
          <a:lstStyle/>
          <a:p>
            <a:pPr algn="r">
              <a:lnSpc>
                <a:spcPct val="90000"/>
              </a:lnSpc>
            </a:pPr>
            <a:r>
              <a:rPr lang="en-GB" altLang="en-US" sz="2400" b="1" dirty="0" smtClean="0"/>
              <a:t>Il WWF Italia</a:t>
            </a:r>
          </a:p>
        </p:txBody>
      </p:sp>
      <p:cxnSp>
        <p:nvCxnSpPr>
          <p:cNvPr id="6" name="Straight Connector 10"/>
          <p:cNvCxnSpPr/>
          <p:nvPr/>
        </p:nvCxnSpPr>
        <p:spPr>
          <a:xfrm>
            <a:off x="777330" y="1276697"/>
            <a:ext cx="8128000"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7" name="Rectangle 14"/>
          <p:cNvSpPr/>
          <p:nvPr/>
        </p:nvSpPr>
        <p:spPr>
          <a:xfrm>
            <a:off x="795415" y="4587309"/>
            <a:ext cx="101599" cy="147479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vert="vert270" anchor="ctr"/>
          <a:lstStyle/>
          <a:p>
            <a:pPr lvl="0" algn="ctr">
              <a:defRPr/>
            </a:pPr>
            <a:r>
              <a:rPr lang="en-GB" sz="800" dirty="0" smtClean="0">
                <a:solidFill>
                  <a:schemeClr val="tx1"/>
                </a:solidFill>
              </a:rPr>
              <a:t>© WWF Italia</a:t>
            </a:r>
          </a:p>
          <a:p>
            <a:pPr algn="ctr">
              <a:defRPr/>
            </a:pPr>
            <a:endParaRPr lang="en-US" sz="1800" dirty="0">
              <a:solidFill>
                <a:srgbClr val="FFFFFF"/>
              </a:solidFill>
              <a:cs typeface="Geneva"/>
            </a:endParaRPr>
          </a:p>
        </p:txBody>
      </p:sp>
    </p:spTree>
    <p:extLst>
      <p:ext uri="{BB962C8B-B14F-4D97-AF65-F5344CB8AC3E}">
        <p14:creationId xmlns:p14="http://schemas.microsoft.com/office/powerpoint/2010/main" val="39451229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54912" y="274638"/>
            <a:ext cx="8229600" cy="1143000"/>
          </a:xfrm>
        </p:spPr>
        <p:txBody>
          <a:bodyPr>
            <a:normAutofit/>
          </a:bodyPr>
          <a:lstStyle/>
          <a:p>
            <a:r>
              <a:rPr lang="en-US" b="1" dirty="0" smtClean="0"/>
              <a:t>World Wide Fund For Nature</a:t>
            </a:r>
            <a:br>
              <a:rPr lang="en-US" b="1" dirty="0" smtClean="0"/>
            </a:br>
            <a:r>
              <a:rPr lang="en-US" sz="2200" b="1" i="1" dirty="0" err="1" smtClean="0"/>
              <a:t>Inizialmente</a:t>
            </a:r>
            <a:r>
              <a:rPr lang="en-US" sz="2200" b="1" i="1" dirty="0" smtClean="0"/>
              <a:t>: </a:t>
            </a:r>
            <a:r>
              <a:rPr lang="it-IT" sz="2200" b="1" i="1" dirty="0" smtClean="0"/>
              <a:t>World </a:t>
            </a:r>
            <a:r>
              <a:rPr lang="it-IT" sz="2200" b="1" i="1" dirty="0" err="1" smtClean="0"/>
              <a:t>Wildlife</a:t>
            </a:r>
            <a:r>
              <a:rPr lang="it-IT" sz="2200" b="1" i="1" dirty="0" smtClean="0"/>
              <a:t> </a:t>
            </a:r>
            <a:r>
              <a:rPr lang="it-IT" sz="2200" b="1" i="1" dirty="0" err="1" smtClean="0"/>
              <a:t>Fund</a:t>
            </a:r>
            <a:endParaRPr lang="it-IT" sz="2200" b="1" i="1" dirty="0"/>
          </a:p>
        </p:txBody>
      </p:sp>
      <p:pic>
        <p:nvPicPr>
          <p:cNvPr id="4" name="Segnaposto contenuto 3" descr="WWF_25mm_no_tab.png"/>
          <p:cNvPicPr>
            <a:picLocks noGrp="1" noChangeAspect="1"/>
          </p:cNvPicPr>
          <p:nvPr>
            <p:ph sz="quarter" idx="1"/>
          </p:nvPr>
        </p:nvPicPr>
        <p:blipFill>
          <a:blip r:embed="rId3" cstate="screen"/>
          <a:stretch>
            <a:fillRect/>
          </a:stretch>
        </p:blipFill>
        <p:spPr>
          <a:xfrm>
            <a:off x="2699792" y="1268760"/>
            <a:ext cx="3805014" cy="4566017"/>
          </a:xfrm>
        </p:spPr>
      </p:pic>
      <p:sp>
        <p:nvSpPr>
          <p:cNvPr id="5" name="CasellaDiTesto 4"/>
          <p:cNvSpPr txBox="1"/>
          <p:nvPr/>
        </p:nvSpPr>
        <p:spPr>
          <a:xfrm>
            <a:off x="539552" y="5733256"/>
            <a:ext cx="8496944" cy="523220"/>
          </a:xfrm>
          <a:prstGeom prst="rect">
            <a:avLst/>
          </a:prstGeom>
          <a:noFill/>
        </p:spPr>
        <p:txBody>
          <a:bodyPr wrap="square" rtlCol="0">
            <a:spAutoFit/>
          </a:bodyPr>
          <a:lstStyle/>
          <a:p>
            <a:pPr algn="ctr"/>
            <a:r>
              <a:rPr lang="it-IT" sz="2800" b="1" i="1" dirty="0" smtClean="0"/>
              <a:t>Fondo mondiale per la Natura</a:t>
            </a:r>
            <a:endParaRPr lang="it-IT" sz="2800" b="1" i="1" dirty="0"/>
          </a:p>
        </p:txBody>
      </p:sp>
      <p:sp>
        <p:nvSpPr>
          <p:cNvPr id="6" name="Segnaposto numero diapositiva 5"/>
          <p:cNvSpPr>
            <a:spLocks noGrp="1"/>
          </p:cNvSpPr>
          <p:nvPr>
            <p:ph type="sldNum" sz="quarter" idx="12"/>
          </p:nvPr>
        </p:nvSpPr>
        <p:spPr>
          <a:xfrm>
            <a:off x="7047480" y="6628204"/>
            <a:ext cx="2133600" cy="365125"/>
          </a:xfrm>
        </p:spPr>
        <p:txBody>
          <a:bodyPr/>
          <a:lstStyle/>
          <a:p>
            <a:pPr algn="r">
              <a:defRPr/>
            </a:pPr>
            <a:fld id="{D45F5AC9-07B0-413D-9AE5-CB613F14F76A}" type="slidenum">
              <a:rPr lang="it-IT" sz="1000" smtClean="0"/>
              <a:pPr algn="r">
                <a:defRPr/>
              </a:pPr>
              <a:t>4</a:t>
            </a:fld>
            <a:endParaRPr lang="it-IT" sz="1000" dirty="0"/>
          </a:p>
        </p:txBody>
      </p:sp>
    </p:spTree>
    <p:extLst>
      <p:ext uri="{BB962C8B-B14F-4D97-AF65-F5344CB8AC3E}">
        <p14:creationId xmlns:p14="http://schemas.microsoft.com/office/powerpoint/2010/main" val="32072044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76290" y="515578"/>
            <a:ext cx="7452568" cy="980728"/>
          </a:xfrm>
        </p:spPr>
        <p:txBody>
          <a:bodyPr/>
          <a:lstStyle/>
          <a:p>
            <a:pPr algn="l"/>
            <a:r>
              <a:rPr lang="it-IT" sz="2400" b="1" dirty="0" smtClean="0">
                <a:solidFill>
                  <a:srgbClr val="8ABE34"/>
                </a:solidFill>
              </a:rPr>
              <a:t> WWF </a:t>
            </a:r>
            <a:r>
              <a:rPr lang="it-IT" sz="2400" b="1" dirty="0" err="1" smtClean="0">
                <a:solidFill>
                  <a:srgbClr val="8ABE34"/>
                </a:solidFill>
              </a:rPr>
              <a:t>YOUng</a:t>
            </a:r>
            <a:r>
              <a:rPr lang="it-IT" sz="2400" b="1" dirty="0" smtClean="0">
                <a:solidFill>
                  <a:srgbClr val="8ABE34"/>
                </a:solidFill>
              </a:rPr>
              <a:t>: partecipa anche tu!</a:t>
            </a:r>
            <a:endParaRPr lang="it-IT" sz="2400" b="1" dirty="0">
              <a:solidFill>
                <a:srgbClr val="8ABE34"/>
              </a:solidFill>
            </a:endParaRPr>
          </a:p>
        </p:txBody>
      </p:sp>
      <p:sp>
        <p:nvSpPr>
          <p:cNvPr id="4" name="Segnaposto numero diapositiva 3"/>
          <p:cNvSpPr>
            <a:spLocks noGrp="1"/>
          </p:cNvSpPr>
          <p:nvPr>
            <p:ph type="sldNum" sz="quarter" idx="4"/>
          </p:nvPr>
        </p:nvSpPr>
        <p:spPr>
          <a:xfrm>
            <a:off x="7512452" y="6554062"/>
            <a:ext cx="1619200" cy="365125"/>
          </a:xfrm>
        </p:spPr>
        <p:txBody>
          <a:bodyPr/>
          <a:lstStyle/>
          <a:p>
            <a:fld id="{11D21674-6E44-4EFA-A82E-B883355A05D6}" type="slidenum">
              <a:rPr lang="en-GB" sz="1000" smtClean="0">
                <a:solidFill>
                  <a:schemeClr val="tx1"/>
                </a:solidFill>
              </a:rPr>
              <a:pPr/>
              <a:t>40</a:t>
            </a:fld>
            <a:endParaRPr lang="en-GB" sz="1000" dirty="0">
              <a:solidFill>
                <a:schemeClr val="tx1"/>
              </a:solidFill>
            </a:endParaRPr>
          </a:p>
        </p:txBody>
      </p:sp>
      <p:sp>
        <p:nvSpPr>
          <p:cNvPr id="5" name="Title 1"/>
          <p:cNvSpPr txBox="1">
            <a:spLocks/>
          </p:cNvSpPr>
          <p:nvPr/>
        </p:nvSpPr>
        <p:spPr bwMode="auto">
          <a:xfrm>
            <a:off x="4962733" y="248679"/>
            <a:ext cx="3995737" cy="693738"/>
          </a:xfrm>
          <a:prstGeom prst="rect">
            <a:avLst/>
          </a:prstGeom>
          <a:noFill/>
          <a:ln w="9525">
            <a:noFill/>
            <a:miter lim="800000"/>
            <a:headEnd/>
            <a:tailEnd/>
          </a:ln>
        </p:spPr>
        <p:txBody>
          <a:bodyPr/>
          <a:lstStyle/>
          <a:p>
            <a:pPr algn="r">
              <a:lnSpc>
                <a:spcPct val="90000"/>
              </a:lnSpc>
            </a:pPr>
            <a:r>
              <a:rPr lang="en-GB" altLang="en-US" sz="2400" b="1" dirty="0" smtClean="0"/>
              <a:t>Il WWF Italia</a:t>
            </a:r>
          </a:p>
        </p:txBody>
      </p:sp>
      <p:cxnSp>
        <p:nvCxnSpPr>
          <p:cNvPr id="6" name="Straight Connector 10"/>
          <p:cNvCxnSpPr/>
          <p:nvPr/>
        </p:nvCxnSpPr>
        <p:spPr>
          <a:xfrm>
            <a:off x="777330" y="1276697"/>
            <a:ext cx="8128000"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pic>
        <p:nvPicPr>
          <p:cNvPr id="7" name="Immagine 6" descr="Nuova immagine (8).png"/>
          <p:cNvPicPr>
            <a:picLocks noChangeAspect="1"/>
          </p:cNvPicPr>
          <p:nvPr/>
        </p:nvPicPr>
        <p:blipFill>
          <a:blip r:embed="rId3" cstate="screen"/>
          <a:stretch>
            <a:fillRect/>
          </a:stretch>
        </p:blipFill>
        <p:spPr>
          <a:xfrm>
            <a:off x="5435208" y="1496306"/>
            <a:ext cx="3252088" cy="4878132"/>
          </a:xfrm>
          <a:prstGeom prst="rect">
            <a:avLst/>
          </a:prstGeom>
        </p:spPr>
      </p:pic>
      <p:pic>
        <p:nvPicPr>
          <p:cNvPr id="8" name="Immagine 7" descr="Nuova immagine (7).png"/>
          <p:cNvPicPr>
            <a:picLocks noChangeAspect="1"/>
          </p:cNvPicPr>
          <p:nvPr/>
        </p:nvPicPr>
        <p:blipFill>
          <a:blip r:embed="rId4" cstate="screen"/>
          <a:stretch>
            <a:fillRect/>
          </a:stretch>
        </p:blipFill>
        <p:spPr>
          <a:xfrm>
            <a:off x="818862" y="2112584"/>
            <a:ext cx="4340358" cy="3256713"/>
          </a:xfrm>
          <a:prstGeom prst="rect">
            <a:avLst/>
          </a:prstGeom>
        </p:spPr>
      </p:pic>
      <p:sp>
        <p:nvSpPr>
          <p:cNvPr id="9" name="Rectangle 14"/>
          <p:cNvSpPr/>
          <p:nvPr/>
        </p:nvSpPr>
        <p:spPr>
          <a:xfrm>
            <a:off x="817625" y="4303521"/>
            <a:ext cx="101599" cy="147479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vert="vert270" anchor="ctr"/>
          <a:lstStyle/>
          <a:p>
            <a:pPr lvl="0" algn="ctr">
              <a:defRPr/>
            </a:pPr>
            <a:r>
              <a:rPr lang="en-GB" sz="800" dirty="0" smtClean="0">
                <a:solidFill>
                  <a:schemeClr val="tx1"/>
                </a:solidFill>
              </a:rPr>
              <a:t>© WWF </a:t>
            </a:r>
            <a:r>
              <a:rPr lang="en-GB" sz="800" dirty="0" err="1" smtClean="0">
                <a:solidFill>
                  <a:schemeClr val="tx1"/>
                </a:solidFill>
              </a:rPr>
              <a:t>YOUng</a:t>
            </a:r>
            <a:endParaRPr lang="en-GB" sz="800" dirty="0" smtClean="0">
              <a:solidFill>
                <a:schemeClr val="tx1"/>
              </a:solidFill>
            </a:endParaRPr>
          </a:p>
          <a:p>
            <a:pPr algn="ctr">
              <a:defRPr/>
            </a:pPr>
            <a:endParaRPr lang="en-US" sz="1800" dirty="0">
              <a:solidFill>
                <a:srgbClr val="FFFFFF"/>
              </a:solidFill>
              <a:cs typeface="Geneva"/>
            </a:endParaRPr>
          </a:p>
        </p:txBody>
      </p:sp>
    </p:spTree>
    <p:extLst>
      <p:ext uri="{BB962C8B-B14F-4D97-AF65-F5344CB8AC3E}">
        <p14:creationId xmlns:p14="http://schemas.microsoft.com/office/powerpoint/2010/main" val="39451229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Risultati immagini per colony penguins"/>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b="-167"/>
          <a:stretch/>
        </p:blipFill>
        <p:spPr bwMode="auto">
          <a:xfrm>
            <a:off x="-1" y="0"/>
            <a:ext cx="9144001" cy="6913707"/>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1763688" y="3933755"/>
            <a:ext cx="3312368" cy="2554545"/>
          </a:xfrm>
          <a:prstGeom prst="rect">
            <a:avLst/>
          </a:prstGeom>
          <a:solidFill>
            <a:schemeClr val="bg1"/>
          </a:solidFill>
        </p:spPr>
        <p:txBody>
          <a:bodyPr wrap="square">
            <a:spAutoFit/>
          </a:bodyPr>
          <a:lstStyle/>
          <a:p>
            <a:pPr algn="just"/>
            <a:r>
              <a:rPr lang="it-IT" sz="1600" spc="-50" dirty="0">
                <a:solidFill>
                  <a:prstClr val="black">
                    <a:lumMod val="75000"/>
                    <a:lumOff val="25000"/>
                  </a:prstClr>
                </a:solidFill>
              </a:rPr>
              <a:t>La Natura ci mostra ogni giorno che la </a:t>
            </a:r>
            <a:r>
              <a:rPr lang="it-IT" sz="1600" b="1" spc="-50" dirty="0">
                <a:solidFill>
                  <a:prstClr val="black">
                    <a:lumMod val="75000"/>
                    <a:lumOff val="25000"/>
                  </a:prstClr>
                </a:solidFill>
              </a:rPr>
              <a:t>forza risiede nel numero</a:t>
            </a:r>
            <a:r>
              <a:rPr lang="it-IT" sz="1600" spc="-50" dirty="0">
                <a:solidFill>
                  <a:prstClr val="black">
                    <a:lumMod val="75000"/>
                    <a:lumOff val="25000"/>
                  </a:prstClr>
                </a:solidFill>
              </a:rPr>
              <a:t>: una lezione che WWF da sempre mette in pratica, attraverso il </a:t>
            </a:r>
            <a:r>
              <a:rPr lang="it-IT" sz="1600" b="1" spc="-50" dirty="0">
                <a:solidFill>
                  <a:prstClr val="black">
                    <a:lumMod val="75000"/>
                    <a:lumOff val="25000"/>
                  </a:prstClr>
                </a:solidFill>
              </a:rPr>
              <a:t>coinvolgimento di tutti i protagonisti della società</a:t>
            </a:r>
            <a:r>
              <a:rPr lang="it-IT" sz="1600" spc="-50" dirty="0">
                <a:solidFill>
                  <a:prstClr val="black">
                    <a:lumMod val="75000"/>
                    <a:lumOff val="25000"/>
                  </a:prstClr>
                </a:solidFill>
              </a:rPr>
              <a:t>, così da ottenere un reale cambiamento e costruire un mondo in cui l’uomo possa vivere in armonia con la natura</a:t>
            </a:r>
            <a:r>
              <a:rPr lang="it-IT" sz="1600" spc="-50" dirty="0" smtClean="0">
                <a:solidFill>
                  <a:prstClr val="black">
                    <a:lumMod val="75000"/>
                    <a:lumOff val="25000"/>
                  </a:prstClr>
                </a:solidFill>
              </a:rPr>
              <a:t>.</a:t>
            </a:r>
          </a:p>
        </p:txBody>
      </p:sp>
      <p:pic>
        <p:nvPicPr>
          <p:cNvPr id="2053" name="Picture 5">
            <a:hlinkClick r:id="rId4"/>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085367" y="3933755"/>
            <a:ext cx="2557184" cy="2548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egnaposto numero diapositiva 4"/>
          <p:cNvSpPr>
            <a:spLocks noGrp="1"/>
          </p:cNvSpPr>
          <p:nvPr>
            <p:ph type="sldNum" sz="quarter" idx="4"/>
          </p:nvPr>
        </p:nvSpPr>
        <p:spPr>
          <a:xfrm>
            <a:off x="7500095" y="6628204"/>
            <a:ext cx="1619200" cy="365125"/>
          </a:xfrm>
        </p:spPr>
        <p:txBody>
          <a:bodyPr/>
          <a:lstStyle/>
          <a:p>
            <a:fld id="{11D21674-6E44-4EFA-A82E-B883355A05D6}" type="slidenum">
              <a:rPr lang="en-GB" sz="1000" smtClean="0">
                <a:solidFill>
                  <a:schemeClr val="tx1"/>
                </a:solidFill>
              </a:rPr>
              <a:pPr/>
              <a:t>41</a:t>
            </a:fld>
            <a:endParaRPr lang="en-GB" sz="1000" dirty="0">
              <a:solidFill>
                <a:schemeClr val="tx1"/>
              </a:solidFill>
            </a:endParaRPr>
          </a:p>
        </p:txBody>
      </p:sp>
    </p:spTree>
    <p:extLst>
      <p:ext uri="{BB962C8B-B14F-4D97-AF65-F5344CB8AC3E}">
        <p14:creationId xmlns:p14="http://schemas.microsoft.com/office/powerpoint/2010/main" val="3337416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50 ANNI- TOGETHER POSSIBLE.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screen"/>
          <a:stretch>
            <a:fillRect/>
          </a:stretch>
        </p:blipFill>
        <p:spPr>
          <a:xfrm>
            <a:off x="91501" y="980728"/>
            <a:ext cx="9089010" cy="5112568"/>
          </a:xfrm>
          <a:prstGeom prst="rect">
            <a:avLst/>
          </a:prstGeom>
        </p:spPr>
      </p:pic>
      <p:sp>
        <p:nvSpPr>
          <p:cNvPr id="3" name="CasellaDiTesto 2"/>
          <p:cNvSpPr txBox="1"/>
          <p:nvPr/>
        </p:nvSpPr>
        <p:spPr>
          <a:xfrm>
            <a:off x="4226011" y="222420"/>
            <a:ext cx="4917989" cy="584775"/>
          </a:xfrm>
          <a:prstGeom prst="rect">
            <a:avLst/>
          </a:prstGeom>
          <a:solidFill>
            <a:srgbClr val="8ABE34"/>
          </a:solidFill>
        </p:spPr>
        <p:txBody>
          <a:bodyPr wrap="square" rtlCol="0">
            <a:spAutoFit/>
          </a:bodyPr>
          <a:lstStyle/>
          <a:p>
            <a:pPr algn="r"/>
            <a:r>
              <a:rPr lang="it-IT" dirty="0" err="1" smtClean="0">
                <a:solidFill>
                  <a:schemeClr val="bg1"/>
                </a:solidFill>
              </a:rPr>
              <a:t>Together</a:t>
            </a:r>
            <a:r>
              <a:rPr lang="it-IT" dirty="0" smtClean="0">
                <a:solidFill>
                  <a:schemeClr val="bg1"/>
                </a:solidFill>
              </a:rPr>
              <a:t> </a:t>
            </a:r>
            <a:r>
              <a:rPr lang="it-IT" dirty="0" err="1" smtClean="0">
                <a:solidFill>
                  <a:schemeClr val="bg1"/>
                </a:solidFill>
              </a:rPr>
              <a:t>Possible</a:t>
            </a:r>
            <a:r>
              <a:rPr lang="it-IT" dirty="0" smtClean="0">
                <a:solidFill>
                  <a:schemeClr val="bg1"/>
                </a:solidFill>
              </a:rPr>
              <a:t>!</a:t>
            </a:r>
            <a:endParaRPr lang="it-IT" dirty="0">
              <a:solidFill>
                <a:schemeClr val="bg1"/>
              </a:solidFill>
            </a:endParaRPr>
          </a:p>
        </p:txBody>
      </p:sp>
      <p:sp>
        <p:nvSpPr>
          <p:cNvPr id="4" name="Segnaposto numero diapositiva 5"/>
          <p:cNvSpPr txBox="1">
            <a:spLocks/>
          </p:cNvSpPr>
          <p:nvPr/>
        </p:nvSpPr>
        <p:spPr>
          <a:xfrm>
            <a:off x="6985695" y="6652918"/>
            <a:ext cx="2133600" cy="365125"/>
          </a:xfrm>
          <a:prstGeom prst="rect">
            <a:avLst/>
          </a:prstGeo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45F5AC9-07B0-413D-9AE5-CB613F14F76A}" type="slidenum">
              <a:rPr kumimoji="0" lang="it-IT" sz="1000" b="0" i="0" u="none" strike="noStrike" kern="1200" cap="none" spc="0" normalizeH="0" baseline="0" noProof="0" smtClean="0">
                <a:ln>
                  <a:noFill/>
                </a:ln>
                <a:solidFill>
                  <a:schemeClr val="tx1"/>
                </a:solidFill>
                <a:effectLst/>
                <a:uLnTx/>
                <a:uFillTx/>
                <a:latin typeface="Arial" pitchFamily="34" charset="0"/>
                <a:ea typeface="Geneva"/>
                <a:cs typeface="Geneva"/>
              </a:rPr>
              <a:pPr marL="0" marR="0" lvl="0" indent="0" algn="r" defTabSz="457200" rtl="0" eaLnBrk="1" fontAlgn="base" latinLnBrk="0" hangingPunct="1">
                <a:lnSpc>
                  <a:spcPct val="100000"/>
                </a:lnSpc>
                <a:spcBef>
                  <a:spcPct val="0"/>
                </a:spcBef>
                <a:spcAft>
                  <a:spcPct val="0"/>
                </a:spcAft>
                <a:buClrTx/>
                <a:buSzTx/>
                <a:buFontTx/>
                <a:buNone/>
                <a:tabLst/>
                <a:defRPr/>
              </a:pPr>
              <a:t>42</a:t>
            </a:fld>
            <a:endParaRPr kumimoji="0" lang="it-IT" sz="1000" b="0" i="0" u="none" strike="noStrike" kern="1200" cap="none" spc="0" normalizeH="0" baseline="0" noProof="0" dirty="0">
              <a:ln>
                <a:noFill/>
              </a:ln>
              <a:solidFill>
                <a:schemeClr val="tx1"/>
              </a:solidFill>
              <a:effectLst/>
              <a:uLnTx/>
              <a:uFillTx/>
              <a:latin typeface="Arial" pitchFamily="34" charset="0"/>
              <a:ea typeface="Geneva"/>
              <a:cs typeface="Geneva"/>
            </a:endParaRPr>
          </a:p>
        </p:txBody>
      </p:sp>
      <p:sp>
        <p:nvSpPr>
          <p:cNvPr id="5" name="Rectangle 18"/>
          <p:cNvSpPr/>
          <p:nvPr/>
        </p:nvSpPr>
        <p:spPr>
          <a:xfrm flipH="1">
            <a:off x="-7938" y="0"/>
            <a:ext cx="111126" cy="6858000"/>
          </a:xfrm>
          <a:prstGeom prst="rect">
            <a:avLst/>
          </a:prstGeom>
          <a:solidFill>
            <a:srgbClr val="8ABE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rgbClr val="8ABE34"/>
              </a:solidFill>
              <a:cs typeface="Geneva"/>
            </a:endParaRPr>
          </a:p>
        </p:txBody>
      </p:sp>
    </p:spTree>
    <p:extLst>
      <p:ext uri="{BB962C8B-B14F-4D97-AF65-F5344CB8AC3E}">
        <p14:creationId xmlns:p14="http://schemas.microsoft.com/office/powerpoint/2010/main" val="2015068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23588" y="452514"/>
            <a:ext cx="7452568" cy="980728"/>
          </a:xfrm>
        </p:spPr>
        <p:txBody>
          <a:bodyPr/>
          <a:lstStyle/>
          <a:p>
            <a:pPr algn="l"/>
            <a:r>
              <a:rPr lang="it-IT" sz="2800" dirty="0" smtClean="0">
                <a:solidFill>
                  <a:srgbClr val="8ABE34"/>
                </a:solidFill>
              </a:rPr>
              <a:t>Come WWF Italia impegna le risorse</a:t>
            </a:r>
            <a:endParaRPr lang="it-IT" sz="2800" dirty="0">
              <a:solidFill>
                <a:srgbClr val="8ABE34"/>
              </a:solidFill>
            </a:endParaRPr>
          </a:p>
        </p:txBody>
      </p:sp>
      <p:sp>
        <p:nvSpPr>
          <p:cNvPr id="4" name="Segnaposto numero diapositiva 3"/>
          <p:cNvSpPr>
            <a:spLocks noGrp="1"/>
          </p:cNvSpPr>
          <p:nvPr>
            <p:ph type="sldNum" sz="quarter" idx="4"/>
          </p:nvPr>
        </p:nvSpPr>
        <p:spPr>
          <a:xfrm>
            <a:off x="7512452" y="6554062"/>
            <a:ext cx="1619200" cy="365125"/>
          </a:xfrm>
        </p:spPr>
        <p:txBody>
          <a:bodyPr/>
          <a:lstStyle/>
          <a:p>
            <a:fld id="{11D21674-6E44-4EFA-A82E-B883355A05D6}" type="slidenum">
              <a:rPr lang="en-GB" sz="1000" smtClean="0">
                <a:solidFill>
                  <a:schemeClr val="tx1"/>
                </a:solidFill>
              </a:rPr>
              <a:pPr/>
              <a:t>43</a:t>
            </a:fld>
            <a:endParaRPr lang="en-GB" sz="1000" dirty="0">
              <a:solidFill>
                <a:schemeClr val="tx1"/>
              </a:solidFill>
            </a:endParaRPr>
          </a:p>
        </p:txBody>
      </p:sp>
      <p:sp>
        <p:nvSpPr>
          <p:cNvPr id="5" name="Title 1"/>
          <p:cNvSpPr txBox="1">
            <a:spLocks/>
          </p:cNvSpPr>
          <p:nvPr/>
        </p:nvSpPr>
        <p:spPr bwMode="auto">
          <a:xfrm>
            <a:off x="4964851" y="244443"/>
            <a:ext cx="3995737" cy="693738"/>
          </a:xfrm>
          <a:prstGeom prst="rect">
            <a:avLst/>
          </a:prstGeom>
          <a:noFill/>
          <a:ln w="9525">
            <a:noFill/>
            <a:miter lim="800000"/>
            <a:headEnd/>
            <a:tailEnd/>
          </a:ln>
        </p:spPr>
        <p:txBody>
          <a:bodyPr/>
          <a:lstStyle/>
          <a:p>
            <a:pPr algn="r">
              <a:lnSpc>
                <a:spcPct val="90000"/>
              </a:lnSpc>
            </a:pPr>
            <a:r>
              <a:rPr lang="en-GB" altLang="en-US" sz="2400" b="1" dirty="0" smtClean="0"/>
              <a:t>Il WWF Italia</a:t>
            </a:r>
          </a:p>
        </p:txBody>
      </p:sp>
      <p:graphicFrame>
        <p:nvGraphicFramePr>
          <p:cNvPr id="6" name="Grafico 5"/>
          <p:cNvGraphicFramePr/>
          <p:nvPr/>
        </p:nvGraphicFramePr>
        <p:xfrm>
          <a:off x="1056290" y="1261240"/>
          <a:ext cx="7740869" cy="529282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451229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p:cNvSpPr/>
          <p:nvPr/>
        </p:nvSpPr>
        <p:spPr>
          <a:xfrm>
            <a:off x="799243" y="185351"/>
            <a:ext cx="8196476" cy="6474941"/>
          </a:xfrm>
          <a:prstGeom prst="rect">
            <a:avLst/>
          </a:prstGeom>
          <a:solidFill>
            <a:srgbClr val="8ABE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
        <p:nvSpPr>
          <p:cNvPr id="7" name="CasellaDiTesto 6"/>
          <p:cNvSpPr txBox="1"/>
          <p:nvPr/>
        </p:nvSpPr>
        <p:spPr>
          <a:xfrm>
            <a:off x="1228962" y="2651057"/>
            <a:ext cx="7593761" cy="3046988"/>
          </a:xfrm>
          <a:prstGeom prst="rect">
            <a:avLst/>
          </a:prstGeom>
          <a:noFill/>
        </p:spPr>
        <p:txBody>
          <a:bodyPr wrap="square" rtlCol="0">
            <a:spAutoFit/>
          </a:bodyPr>
          <a:lstStyle/>
          <a:p>
            <a:endParaRPr lang="it-IT" sz="2400" b="1" dirty="0" smtClean="0">
              <a:latin typeface="+mj-lt"/>
            </a:endParaRPr>
          </a:p>
          <a:p>
            <a:pPr marL="342900" indent="-342900">
              <a:buFontTx/>
              <a:buChar char="-"/>
            </a:pPr>
            <a:r>
              <a:rPr lang="it-IT" sz="2400" b="1" dirty="0" smtClean="0">
                <a:solidFill>
                  <a:srgbClr val="FF0000"/>
                </a:solidFill>
                <a:latin typeface="+mj-lt"/>
              </a:rPr>
              <a:t>Area di azione dell’OA</a:t>
            </a:r>
          </a:p>
          <a:p>
            <a:pPr marL="342900" indent="-342900">
              <a:buFontTx/>
              <a:buChar char="-"/>
            </a:pPr>
            <a:r>
              <a:rPr lang="it-IT" sz="2400" b="1" dirty="0" smtClean="0">
                <a:solidFill>
                  <a:srgbClr val="FF0000"/>
                </a:solidFill>
                <a:latin typeface="+mj-lt"/>
              </a:rPr>
              <a:t>Progetti sul territorio</a:t>
            </a:r>
          </a:p>
          <a:p>
            <a:pPr marL="342900" indent="-342900">
              <a:buFontTx/>
              <a:buChar char="-"/>
            </a:pPr>
            <a:r>
              <a:rPr lang="it-IT" sz="2400" b="1" dirty="0" smtClean="0">
                <a:solidFill>
                  <a:srgbClr val="FF0000"/>
                </a:solidFill>
                <a:latin typeface="+mj-lt"/>
              </a:rPr>
              <a:t>Appello alla convocazione (campagne, iniziative, petizione, email e gruppi FB di riferimento, </a:t>
            </a:r>
            <a:r>
              <a:rPr lang="it-IT" sz="2400" b="1" dirty="0" err="1" smtClean="0">
                <a:solidFill>
                  <a:srgbClr val="FF0000"/>
                </a:solidFill>
                <a:latin typeface="+mj-lt"/>
              </a:rPr>
              <a:t>etc</a:t>
            </a:r>
            <a:r>
              <a:rPr lang="it-IT" sz="2400" b="1" dirty="0" smtClean="0">
                <a:solidFill>
                  <a:srgbClr val="FF0000"/>
                </a:solidFill>
                <a:latin typeface="+mj-lt"/>
              </a:rPr>
              <a:t>)</a:t>
            </a:r>
          </a:p>
          <a:p>
            <a:pPr marL="342900" indent="-342900">
              <a:buFontTx/>
              <a:buChar char="-"/>
            </a:pPr>
            <a:r>
              <a:rPr lang="it-IT" sz="2400" b="1" dirty="0" smtClean="0">
                <a:solidFill>
                  <a:srgbClr val="FF0000"/>
                </a:solidFill>
                <a:latin typeface="+mj-lt"/>
              </a:rPr>
              <a:t>Diventa socio: appello personalizzato a diventare socio</a:t>
            </a:r>
          </a:p>
          <a:p>
            <a:pPr marL="342900" indent="-342900">
              <a:buFontTx/>
              <a:buChar char="-"/>
            </a:pPr>
            <a:endParaRPr lang="it-IT" sz="2400" b="1" dirty="0">
              <a:latin typeface="+mj-lt"/>
            </a:endParaRPr>
          </a:p>
        </p:txBody>
      </p:sp>
      <p:cxnSp>
        <p:nvCxnSpPr>
          <p:cNvPr id="8" name="Straight Connector 12"/>
          <p:cNvCxnSpPr/>
          <p:nvPr/>
        </p:nvCxnSpPr>
        <p:spPr>
          <a:xfrm>
            <a:off x="1320800" y="2973388"/>
            <a:ext cx="7467600"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9" name="Title 1"/>
          <p:cNvSpPr txBox="1">
            <a:spLocks/>
          </p:cNvSpPr>
          <p:nvPr/>
        </p:nvSpPr>
        <p:spPr bwMode="auto">
          <a:xfrm>
            <a:off x="1184275" y="1760322"/>
            <a:ext cx="6010275" cy="1470025"/>
          </a:xfrm>
          <a:prstGeom prst="rect">
            <a:avLst/>
          </a:prstGeom>
          <a:noFill/>
          <a:ln w="9525">
            <a:noFill/>
            <a:miter lim="800000"/>
            <a:headEnd/>
            <a:tailEnd/>
          </a:ln>
        </p:spPr>
        <p:txBody>
          <a:bodyPr anchor="ctr"/>
          <a:lstStyle/>
          <a:p>
            <a:r>
              <a:rPr lang="it-IT" altLang="en-US" dirty="0" smtClean="0">
                <a:solidFill>
                  <a:srgbClr val="FF0000"/>
                </a:solidFill>
              </a:rPr>
              <a:t>L’</a:t>
            </a:r>
            <a:r>
              <a:rPr lang="it-IT" altLang="en-US" dirty="0" err="1" smtClean="0">
                <a:solidFill>
                  <a:srgbClr val="FF0000"/>
                </a:solidFill>
              </a:rPr>
              <a:t>OA…</a:t>
            </a:r>
            <a:r>
              <a:rPr lang="it-IT" altLang="en-US" dirty="0" smtClean="0">
                <a:solidFill>
                  <a:srgbClr val="FF0000"/>
                </a:solidFill>
              </a:rPr>
              <a:t>.. si presenta</a:t>
            </a:r>
          </a:p>
        </p:txBody>
      </p:sp>
      <p:sp>
        <p:nvSpPr>
          <p:cNvPr id="10" name="Segnaposto numero diapositiva 9"/>
          <p:cNvSpPr>
            <a:spLocks noGrp="1"/>
          </p:cNvSpPr>
          <p:nvPr>
            <p:ph type="sldNum" sz="quarter" idx="12"/>
          </p:nvPr>
        </p:nvSpPr>
        <p:spPr>
          <a:xfrm>
            <a:off x="6985695" y="6615847"/>
            <a:ext cx="2133600" cy="365125"/>
          </a:xfrm>
        </p:spPr>
        <p:txBody>
          <a:bodyPr/>
          <a:lstStyle/>
          <a:p>
            <a:pPr algn="r">
              <a:defRPr/>
            </a:pPr>
            <a:fld id="{72E5B4E9-7217-471A-81BB-D945E218E382}" type="slidenum">
              <a:rPr lang="it-IT" sz="1000" smtClean="0"/>
              <a:pPr algn="r">
                <a:defRPr/>
              </a:pPr>
              <a:t>44</a:t>
            </a:fld>
            <a:endParaRPr lang="it-IT" sz="1000" dirty="0"/>
          </a:p>
        </p:txBody>
      </p:sp>
      <p:sp>
        <p:nvSpPr>
          <p:cNvPr id="11" name="Title 1"/>
          <p:cNvSpPr txBox="1">
            <a:spLocks/>
          </p:cNvSpPr>
          <p:nvPr/>
        </p:nvSpPr>
        <p:spPr bwMode="auto">
          <a:xfrm>
            <a:off x="4976381" y="246561"/>
            <a:ext cx="3995737" cy="693738"/>
          </a:xfrm>
          <a:prstGeom prst="rect">
            <a:avLst/>
          </a:prstGeom>
          <a:noFill/>
          <a:ln w="9525">
            <a:noFill/>
            <a:miter lim="800000"/>
            <a:headEnd/>
            <a:tailEnd/>
          </a:ln>
        </p:spPr>
        <p:txBody>
          <a:bodyPr/>
          <a:lstStyle/>
          <a:p>
            <a:pPr algn="r">
              <a:lnSpc>
                <a:spcPct val="90000"/>
              </a:lnSpc>
            </a:pPr>
            <a:r>
              <a:rPr lang="en-GB" altLang="en-US" sz="2400" b="1" dirty="0" smtClean="0"/>
              <a:t>Il WWF Italia</a:t>
            </a:r>
          </a:p>
        </p:txBody>
      </p:sp>
      <p:pic>
        <p:nvPicPr>
          <p:cNvPr id="12" name="Picture 1"/>
          <p:cNvPicPr>
            <a:picLocks noChangeAspect="1" noChangeArrowheads="1"/>
          </p:cNvPicPr>
          <p:nvPr/>
        </p:nvPicPr>
        <p:blipFill>
          <a:blip r:embed="rId3" cstate="screen"/>
          <a:srcRect/>
          <a:stretch>
            <a:fillRect/>
          </a:stretch>
        </p:blipFill>
        <p:spPr bwMode="auto">
          <a:xfrm>
            <a:off x="4683125" y="4978907"/>
            <a:ext cx="4105275" cy="1438275"/>
          </a:xfrm>
          <a:prstGeom prst="rect">
            <a:avLst/>
          </a:prstGeom>
          <a:noFill/>
          <a:ln w="9525">
            <a:noFill/>
            <a:miter lim="800000"/>
            <a:headEnd/>
            <a:tailEnd/>
          </a:ln>
          <a:effectLst/>
        </p:spPr>
      </p:pic>
    </p:spTree>
    <p:extLst>
      <p:ext uri="{BB962C8B-B14F-4D97-AF65-F5344CB8AC3E}">
        <p14:creationId xmlns:p14="http://schemas.microsoft.com/office/powerpoint/2010/main" val="6092321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4"/>
          <p:cNvSpPr/>
          <p:nvPr/>
        </p:nvSpPr>
        <p:spPr>
          <a:xfrm>
            <a:off x="5787198" y="-9525"/>
            <a:ext cx="2609850" cy="2571750"/>
          </a:xfrm>
          <a:prstGeom prst="rect">
            <a:avLst/>
          </a:prstGeom>
          <a:solidFill>
            <a:srgbClr val="83C937">
              <a:alpha val="32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
        <p:nvSpPr>
          <p:cNvPr id="6" name="Title 1"/>
          <p:cNvSpPr txBox="1">
            <a:spLocks/>
          </p:cNvSpPr>
          <p:nvPr/>
        </p:nvSpPr>
        <p:spPr>
          <a:xfrm>
            <a:off x="5787198" y="0"/>
            <a:ext cx="2390775" cy="730250"/>
          </a:xfrm>
          <a:prstGeom prst="rect">
            <a:avLst/>
          </a:prstGeom>
        </p:spPr>
        <p:txBody>
          <a:bodyPr/>
          <a:lstStyle>
            <a:lvl1pPr algn="l">
              <a:defRPr sz="3500">
                <a:solidFill>
                  <a:srgbClr val="FF6600"/>
                </a:solidFill>
                <a:latin typeface="Arial"/>
                <a:cs typeface="Arial"/>
              </a:defRPr>
            </a:lvl1pPr>
          </a:lstStyle>
          <a:p>
            <a:pPr fontAlgn="auto">
              <a:spcAft>
                <a:spcPts val="0"/>
              </a:spcAft>
              <a:defRPr/>
            </a:pPr>
            <a:r>
              <a:rPr lang="en-GB" sz="2400" b="1" dirty="0" smtClean="0">
                <a:solidFill>
                  <a:srgbClr val="F3F2E9"/>
                </a:solidFill>
                <a:ea typeface="+mj-ea"/>
              </a:rPr>
              <a:t>I </a:t>
            </a:r>
            <a:r>
              <a:rPr lang="en-GB" sz="2400" b="1" dirty="0" err="1" smtClean="0">
                <a:solidFill>
                  <a:srgbClr val="F3F2E9"/>
                </a:solidFill>
                <a:ea typeface="+mj-ea"/>
              </a:rPr>
              <a:t>progetti</a:t>
            </a:r>
            <a:r>
              <a:rPr lang="en-GB" sz="2400" b="1" dirty="0" smtClean="0">
                <a:solidFill>
                  <a:srgbClr val="F3F2E9"/>
                </a:solidFill>
                <a:ea typeface="+mj-ea"/>
              </a:rPr>
              <a:t> </a:t>
            </a:r>
            <a:r>
              <a:rPr lang="en-GB" sz="2400" b="1" dirty="0" err="1" smtClean="0">
                <a:solidFill>
                  <a:srgbClr val="FF0000"/>
                </a:solidFill>
                <a:ea typeface="+mj-ea"/>
              </a:rPr>
              <a:t>dell’OA</a:t>
            </a:r>
            <a:r>
              <a:rPr lang="en-GB" sz="2400" b="1" dirty="0" smtClean="0">
                <a:solidFill>
                  <a:srgbClr val="FF0000"/>
                </a:solidFill>
                <a:ea typeface="+mj-ea"/>
              </a:rPr>
              <a:t>......</a:t>
            </a:r>
          </a:p>
        </p:txBody>
      </p:sp>
      <p:sp>
        <p:nvSpPr>
          <p:cNvPr id="7" name="CasellaDiTesto 6"/>
          <p:cNvSpPr txBox="1"/>
          <p:nvPr/>
        </p:nvSpPr>
        <p:spPr>
          <a:xfrm>
            <a:off x="2627784" y="3212976"/>
            <a:ext cx="6192688" cy="1077218"/>
          </a:xfrm>
          <a:prstGeom prst="rect">
            <a:avLst/>
          </a:prstGeom>
          <a:noFill/>
        </p:spPr>
        <p:txBody>
          <a:bodyPr wrap="square" rtlCol="0">
            <a:spAutoFit/>
          </a:bodyPr>
          <a:lstStyle/>
          <a:p>
            <a:r>
              <a:rPr lang="it-IT" i="1" dirty="0" smtClean="0">
                <a:solidFill>
                  <a:srgbClr val="8ABE34"/>
                </a:solidFill>
              </a:rPr>
              <a:t>Inserire fotografie delle attività dell’OA</a:t>
            </a:r>
            <a:endParaRPr lang="it-IT" i="1" dirty="0">
              <a:solidFill>
                <a:srgbClr val="8ABE34"/>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txBox="1">
            <a:spLocks/>
          </p:cNvSpPr>
          <p:nvPr/>
        </p:nvSpPr>
        <p:spPr bwMode="auto">
          <a:xfrm>
            <a:off x="2224088" y="1657350"/>
            <a:ext cx="6011862" cy="1470025"/>
          </a:xfrm>
          <a:prstGeom prst="rect">
            <a:avLst/>
          </a:prstGeom>
          <a:noFill/>
          <a:ln w="9525">
            <a:noFill/>
            <a:miter lim="800000"/>
            <a:headEnd/>
            <a:tailEnd/>
          </a:ln>
        </p:spPr>
        <p:txBody>
          <a:bodyPr anchor="ctr"/>
          <a:lstStyle/>
          <a:p>
            <a:r>
              <a:rPr lang="en-GB" altLang="en-US" sz="4500" dirty="0" smtClean="0">
                <a:solidFill>
                  <a:srgbClr val="AACB2B"/>
                </a:solidFill>
              </a:rPr>
              <a:t>Grazie!</a:t>
            </a:r>
            <a:endParaRPr lang="en-IE" altLang="en-US" sz="4500" dirty="0">
              <a:solidFill>
                <a:srgbClr val="AACB2B"/>
              </a:solidFill>
            </a:endParaRPr>
          </a:p>
        </p:txBody>
      </p:sp>
      <p:cxnSp>
        <p:nvCxnSpPr>
          <p:cNvPr id="6" name="Straight Connector 5"/>
          <p:cNvCxnSpPr/>
          <p:nvPr/>
        </p:nvCxnSpPr>
        <p:spPr>
          <a:xfrm>
            <a:off x="2335213" y="2921000"/>
            <a:ext cx="6453187" cy="1588"/>
          </a:xfrm>
          <a:prstGeom prst="line">
            <a:avLst/>
          </a:prstGeom>
          <a:ln w="6350">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
        <p:nvSpPr>
          <p:cNvPr id="31748" name="Text Placeholder 12"/>
          <p:cNvSpPr>
            <a:spLocks noGrp="1"/>
          </p:cNvSpPr>
          <p:nvPr>
            <p:ph type="body" sz="quarter" idx="4294967295"/>
          </p:nvPr>
        </p:nvSpPr>
        <p:spPr>
          <a:xfrm>
            <a:off x="2243138" y="2935288"/>
            <a:ext cx="5072062" cy="569912"/>
          </a:xfrm>
        </p:spPr>
        <p:txBody>
          <a:bodyPr/>
          <a:lstStyle/>
          <a:p>
            <a:pPr eaLnBrk="1" hangingPunct="1">
              <a:buFont typeface="Arial" pitchFamily="34" charset="0"/>
              <a:buNone/>
            </a:pPr>
            <a:r>
              <a:rPr lang="en-IE" altLang="en-US" sz="2400" b="1" dirty="0" err="1" smtClean="0"/>
              <a:t>Aiutaci</a:t>
            </a:r>
            <a:r>
              <a:rPr lang="en-IE" altLang="en-US" sz="2400" b="1" dirty="0" smtClean="0"/>
              <a:t> a </a:t>
            </a:r>
            <a:r>
              <a:rPr lang="en-IE" altLang="en-US" sz="2400" b="1" dirty="0" err="1" smtClean="0"/>
              <a:t>salvare</a:t>
            </a:r>
            <a:r>
              <a:rPr lang="en-IE" altLang="en-US" sz="2400" b="1" dirty="0" smtClean="0"/>
              <a:t> la </a:t>
            </a:r>
            <a:r>
              <a:rPr lang="en-IE" altLang="en-US" sz="2400" b="1" dirty="0" err="1" smtClean="0"/>
              <a:t>natura</a:t>
            </a:r>
            <a:r>
              <a:rPr lang="en-IE" altLang="en-US" sz="2400" b="1" dirty="0" smtClean="0"/>
              <a:t>! </a:t>
            </a:r>
            <a:r>
              <a:rPr lang="en-IE" altLang="en-US" sz="2400" b="1" dirty="0" err="1" smtClean="0"/>
              <a:t>Diventa</a:t>
            </a:r>
            <a:r>
              <a:rPr lang="en-IE" altLang="en-US" sz="2400" b="1" dirty="0" smtClean="0"/>
              <a:t> socio!</a:t>
            </a:r>
          </a:p>
          <a:p>
            <a:pPr eaLnBrk="1" hangingPunct="1">
              <a:buFont typeface="Arial" pitchFamily="34" charset="0"/>
              <a:buNone/>
            </a:pPr>
            <a:r>
              <a:rPr lang="en-IE" altLang="en-US" sz="2400" dirty="0" smtClean="0">
                <a:hlinkClick r:id="rId3"/>
              </a:rPr>
              <a:t>www.wwf.it</a:t>
            </a:r>
            <a:r>
              <a:rPr lang="en-IE" altLang="en-US" sz="2400" dirty="0" smtClean="0"/>
              <a:t> e </a:t>
            </a:r>
            <a:r>
              <a:rPr lang="en-IE" altLang="en-US" sz="2400" dirty="0" smtClean="0">
                <a:hlinkClick r:id="rId4"/>
              </a:rPr>
              <a:t>www.panda.org</a:t>
            </a:r>
            <a:endParaRPr lang="en-IE" altLang="en-US" sz="2400" dirty="0" smtClean="0"/>
          </a:p>
          <a:p>
            <a:pPr eaLnBrk="1" hangingPunct="1">
              <a:buFont typeface="Arial" pitchFamily="34" charset="0"/>
              <a:buNone/>
            </a:pPr>
            <a:r>
              <a:rPr lang="en-IE" altLang="en-US" sz="2400" i="1" dirty="0" smtClean="0">
                <a:solidFill>
                  <a:srgbClr val="FF0000"/>
                </a:solidFill>
              </a:rPr>
              <a:t>QUI INSERIRE SITO INTERNET OA E INDIRIZZO EMAIL REFERENTE</a:t>
            </a:r>
          </a:p>
          <a:p>
            <a:pPr eaLnBrk="1" hangingPunct="1">
              <a:buFont typeface="Arial" pitchFamily="34" charset="0"/>
              <a:buNone/>
            </a:pPr>
            <a:endParaRPr lang="en-IE" altLang="en-US" sz="2400" dirty="0" smtClean="0"/>
          </a:p>
        </p:txBody>
      </p:sp>
      <p:sp>
        <p:nvSpPr>
          <p:cNvPr id="9" name="Rectangle 8"/>
          <p:cNvSpPr/>
          <p:nvPr/>
        </p:nvSpPr>
        <p:spPr>
          <a:xfrm flipH="1">
            <a:off x="-7938" y="0"/>
            <a:ext cx="111126" cy="6858000"/>
          </a:xfrm>
          <a:prstGeom prst="rect">
            <a:avLst/>
          </a:prstGeom>
          <a:solidFill>
            <a:srgbClr val="8ABE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cxnSp>
        <p:nvCxnSpPr>
          <p:cNvPr id="10" name="Straight Connector 9"/>
          <p:cNvCxnSpPr/>
          <p:nvPr/>
        </p:nvCxnSpPr>
        <p:spPr>
          <a:xfrm>
            <a:off x="441325" y="6451600"/>
            <a:ext cx="83470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pic>
        <p:nvPicPr>
          <p:cNvPr id="31751" name="Picture 10" descr="master panda.jpg"/>
          <p:cNvPicPr>
            <a:picLocks noChangeAspect="1"/>
          </p:cNvPicPr>
          <p:nvPr/>
        </p:nvPicPr>
        <p:blipFill>
          <a:blip r:embed="rId5" cstate="screen">
            <a:clrChange>
              <a:clrFrom>
                <a:srgbClr val="F1F1E7"/>
              </a:clrFrom>
              <a:clrTo>
                <a:srgbClr val="F1F1E7">
                  <a:alpha val="0"/>
                </a:srgbClr>
              </a:clrTo>
            </a:clrChange>
          </a:blip>
          <a:srcRect/>
          <a:stretch>
            <a:fillRect/>
          </a:stretch>
        </p:blipFill>
        <p:spPr bwMode="auto">
          <a:xfrm>
            <a:off x="171450" y="114300"/>
            <a:ext cx="527050" cy="836613"/>
          </a:xfrm>
          <a:prstGeom prst="rect">
            <a:avLst/>
          </a:prstGeom>
          <a:noFill/>
          <a:ln w="9525">
            <a:noFill/>
            <a:miter lim="800000"/>
            <a:headEnd/>
            <a:tailEnd/>
          </a:ln>
        </p:spPr>
      </p:pic>
      <p:sp>
        <p:nvSpPr>
          <p:cNvPr id="31752" name="Text Box 11"/>
          <p:cNvSpPr txBox="1">
            <a:spLocks noChangeArrowheads="1"/>
          </p:cNvSpPr>
          <p:nvPr/>
        </p:nvSpPr>
        <p:spPr bwMode="auto">
          <a:xfrm>
            <a:off x="377825" y="6256338"/>
            <a:ext cx="7877175" cy="190500"/>
          </a:xfrm>
          <a:prstGeom prst="rect">
            <a:avLst/>
          </a:prstGeom>
          <a:noFill/>
          <a:ln w="9525" algn="ctr">
            <a:noFill/>
            <a:miter lim="800000"/>
            <a:headEnd/>
            <a:tailEnd/>
          </a:ln>
        </p:spPr>
        <p:txBody>
          <a:bodyPr wrap="none">
            <a:spAutoFit/>
          </a:bodyPr>
          <a:lstStyle/>
          <a:p>
            <a:pPr defTabSz="914400">
              <a:lnSpc>
                <a:spcPct val="80000"/>
              </a:lnSpc>
              <a:spcBef>
                <a:spcPct val="20000"/>
              </a:spcBef>
              <a:buClr>
                <a:srgbClr val="003893"/>
              </a:buClr>
            </a:pPr>
            <a:r>
              <a:rPr lang="en-GB" altLang="en-US" sz="800">
                <a:solidFill>
                  <a:srgbClr val="808080"/>
                </a:solidFill>
              </a:rPr>
              <a:t>© 2010, WWF. All photographs used in this presentation are copyright protected and courtesy of the WWF-Canon Global Photo Network and the respective photographers.</a:t>
            </a:r>
          </a:p>
        </p:txBody>
      </p:sp>
      <p:pic>
        <p:nvPicPr>
          <p:cNvPr id="144385" name="Picture 1"/>
          <p:cNvPicPr>
            <a:picLocks noChangeAspect="1" noChangeArrowheads="1"/>
          </p:cNvPicPr>
          <p:nvPr/>
        </p:nvPicPr>
        <p:blipFill>
          <a:blip r:embed="rId6" cstate="screen"/>
          <a:srcRect/>
          <a:stretch>
            <a:fillRect/>
          </a:stretch>
        </p:blipFill>
        <p:spPr bwMode="auto">
          <a:xfrm>
            <a:off x="5038725" y="219075"/>
            <a:ext cx="4105275" cy="14382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854411" y="2508422"/>
            <a:ext cx="5226908" cy="830997"/>
          </a:xfrm>
          <a:prstGeom prst="rect">
            <a:avLst/>
          </a:prstGeom>
          <a:noFill/>
        </p:spPr>
        <p:txBody>
          <a:bodyPr wrap="square" rtlCol="0">
            <a:spAutoFit/>
          </a:bodyPr>
          <a:lstStyle/>
          <a:p>
            <a:r>
              <a:rPr lang="it-IT" sz="2400" b="1" dirty="0" smtClean="0"/>
              <a:t>Diapositive opzionali e/o di approfondimento</a:t>
            </a:r>
            <a:endParaRPr lang="it-IT" sz="2400" b="1"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7" name="Object 86" hidden="1"/>
          <p:cNvGraphicFramePr>
            <a:graphicFrameLocks noChangeAspect="1"/>
          </p:cNvGraphicFramePr>
          <p:nvPr>
            <p:custDataLst>
              <p:tags r:id="rId2"/>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134171" name="think-cell Slide" r:id="rId5" imgW="360" imgH="360" progId="">
                  <p:embed/>
                </p:oleObj>
              </mc:Choice>
              <mc:Fallback>
                <p:oleObj name="think-cell Slide" r:id="rId5" imgW="360" imgH="360" progId="">
                  <p:embed/>
                  <p:pic>
                    <p:nvPicPr>
                      <p:cNvPr id="0"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2" name="Rectangle 81"/>
          <p:cNvSpPr/>
          <p:nvPr/>
        </p:nvSpPr>
        <p:spPr>
          <a:xfrm rot="16200000">
            <a:off x="3763146" y="1557000"/>
            <a:ext cx="1513830" cy="8465964"/>
          </a:xfrm>
          <a:prstGeom prst="rect">
            <a:avLst/>
          </a:prstGeom>
          <a:solidFill>
            <a:schemeClr val="accent3">
              <a:lumMod val="20000"/>
              <a:lumOff val="80000"/>
            </a:schemeClr>
          </a:solidFill>
          <a:ln w="9525">
            <a:solidFill>
              <a:srgbClr val="C5DA74"/>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ctr">
              <a:buClr>
                <a:srgbClr val="8ABE34"/>
              </a:buClr>
            </a:pPr>
            <a:endParaRPr lang="en-US" sz="1200" b="1" i="1" dirty="0" smtClean="0">
              <a:solidFill>
                <a:srgbClr val="4D4D4D"/>
              </a:solidFill>
              <a:latin typeface="Arial" pitchFamily="34" charset="0"/>
              <a:cs typeface="Arial" pitchFamily="34" charset="0"/>
            </a:endParaRPr>
          </a:p>
          <a:p>
            <a:pPr algn="ctr">
              <a:buClr>
                <a:srgbClr val="8ABE34"/>
              </a:buClr>
            </a:pPr>
            <a:endParaRPr lang="en-US" sz="1200" b="1" i="1" dirty="0" smtClean="0">
              <a:solidFill>
                <a:srgbClr val="4D4D4D"/>
              </a:solidFill>
              <a:latin typeface="Arial" pitchFamily="34" charset="0"/>
              <a:cs typeface="Arial" pitchFamily="34" charset="0"/>
            </a:endParaRPr>
          </a:p>
          <a:p>
            <a:pPr algn="ctr">
              <a:buClr>
                <a:srgbClr val="8ABE34"/>
              </a:buClr>
            </a:pPr>
            <a:endParaRPr lang="en-US" sz="1200" b="1" i="1" dirty="0" smtClean="0">
              <a:solidFill>
                <a:srgbClr val="4D4D4D"/>
              </a:solidFill>
              <a:latin typeface="Arial" pitchFamily="34" charset="0"/>
              <a:cs typeface="Arial" pitchFamily="34" charset="0"/>
            </a:endParaRPr>
          </a:p>
          <a:p>
            <a:pPr algn="ctr">
              <a:buClr>
                <a:srgbClr val="8ABE34"/>
              </a:buClr>
            </a:pPr>
            <a:endParaRPr lang="en-US" sz="1200" b="1" i="1" dirty="0" smtClean="0">
              <a:solidFill>
                <a:srgbClr val="4D4D4D"/>
              </a:solidFill>
              <a:latin typeface="Arial" pitchFamily="34" charset="0"/>
              <a:cs typeface="Arial" pitchFamily="34" charset="0"/>
            </a:endParaRPr>
          </a:p>
          <a:p>
            <a:pPr algn="ctr">
              <a:buClr>
                <a:srgbClr val="8ABE34"/>
              </a:buClr>
            </a:pPr>
            <a:endParaRPr lang="en-US" sz="1200" b="1" i="1" dirty="0" smtClean="0">
              <a:solidFill>
                <a:srgbClr val="4D4D4D"/>
              </a:solidFill>
              <a:latin typeface="Arial" pitchFamily="34" charset="0"/>
              <a:cs typeface="Arial" pitchFamily="34" charset="0"/>
            </a:endParaRPr>
          </a:p>
          <a:p>
            <a:pPr algn="ctr">
              <a:buClr>
                <a:srgbClr val="8ABE34"/>
              </a:buClr>
            </a:pPr>
            <a:endParaRPr lang="en-US" sz="1200" b="1" i="1" dirty="0" smtClean="0">
              <a:solidFill>
                <a:srgbClr val="4D4D4D"/>
              </a:solidFill>
              <a:latin typeface="Arial" pitchFamily="34" charset="0"/>
              <a:cs typeface="Arial" pitchFamily="34" charset="0"/>
            </a:endParaRPr>
          </a:p>
          <a:p>
            <a:pPr algn="ctr">
              <a:buClr>
                <a:srgbClr val="8ABE34"/>
              </a:buClr>
            </a:pPr>
            <a:endParaRPr lang="en-US" sz="1200" b="1" i="1" dirty="0" smtClean="0">
              <a:solidFill>
                <a:srgbClr val="4D4D4D"/>
              </a:solidFill>
              <a:latin typeface="Arial" pitchFamily="34" charset="0"/>
              <a:cs typeface="Arial" pitchFamily="34" charset="0"/>
            </a:endParaRPr>
          </a:p>
          <a:p>
            <a:pPr algn="ctr">
              <a:buClr>
                <a:srgbClr val="8ABE34"/>
              </a:buClr>
            </a:pPr>
            <a:endParaRPr lang="en-US" sz="1200" b="1" i="1" dirty="0" smtClean="0">
              <a:solidFill>
                <a:srgbClr val="4D4D4D"/>
              </a:solidFill>
              <a:latin typeface="Arial" pitchFamily="34" charset="0"/>
              <a:cs typeface="Arial" pitchFamily="34" charset="0"/>
            </a:endParaRPr>
          </a:p>
        </p:txBody>
      </p:sp>
      <p:sp>
        <p:nvSpPr>
          <p:cNvPr id="70" name="Rectangle 69"/>
          <p:cNvSpPr/>
          <p:nvPr/>
        </p:nvSpPr>
        <p:spPr>
          <a:xfrm rot="16200000">
            <a:off x="2902804" y="-857890"/>
            <a:ext cx="3234513" cy="8465964"/>
          </a:xfrm>
          <a:prstGeom prst="rect">
            <a:avLst/>
          </a:prstGeom>
          <a:solidFill>
            <a:schemeClr val="accent3">
              <a:lumMod val="60000"/>
              <a:lumOff val="40000"/>
            </a:schemeClr>
          </a:solidFill>
          <a:ln w="9525">
            <a:solidFill>
              <a:srgbClr val="8ABE34"/>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ctr">
              <a:buClr>
                <a:srgbClr val="8ABE34"/>
              </a:buClr>
            </a:pPr>
            <a:endParaRPr lang="en-US" sz="1200" b="1" i="1" dirty="0" smtClean="0">
              <a:solidFill>
                <a:schemeClr val="tx1"/>
              </a:solidFill>
              <a:latin typeface="Arial" pitchFamily="34" charset="0"/>
              <a:cs typeface="Arial" pitchFamily="34" charset="0"/>
            </a:endParaRPr>
          </a:p>
          <a:p>
            <a:pPr algn="ctr">
              <a:buClr>
                <a:srgbClr val="8ABE34"/>
              </a:buClr>
            </a:pPr>
            <a:endParaRPr lang="en-US" sz="1200" b="1" i="1" dirty="0" smtClean="0">
              <a:solidFill>
                <a:schemeClr val="tx1"/>
              </a:solidFill>
              <a:latin typeface="Arial" pitchFamily="34" charset="0"/>
              <a:cs typeface="Arial" pitchFamily="34" charset="0"/>
            </a:endParaRPr>
          </a:p>
          <a:p>
            <a:pPr algn="ctr">
              <a:buClr>
                <a:srgbClr val="8ABE34"/>
              </a:buClr>
            </a:pPr>
            <a:endParaRPr lang="en-US" sz="1200" b="1" i="1" dirty="0" smtClean="0">
              <a:solidFill>
                <a:schemeClr val="tx1"/>
              </a:solidFill>
              <a:latin typeface="Arial" pitchFamily="34" charset="0"/>
              <a:cs typeface="Arial" pitchFamily="34" charset="0"/>
            </a:endParaRPr>
          </a:p>
          <a:p>
            <a:pPr algn="ctr">
              <a:buClr>
                <a:srgbClr val="8ABE34"/>
              </a:buClr>
            </a:pPr>
            <a:endParaRPr lang="en-US" sz="1200" b="1" i="1" dirty="0" smtClean="0">
              <a:solidFill>
                <a:schemeClr val="tx1"/>
              </a:solidFill>
              <a:latin typeface="Arial" pitchFamily="34" charset="0"/>
              <a:cs typeface="Arial" pitchFamily="34" charset="0"/>
            </a:endParaRPr>
          </a:p>
          <a:p>
            <a:pPr algn="ctr">
              <a:buClr>
                <a:srgbClr val="8ABE34"/>
              </a:buClr>
            </a:pPr>
            <a:endParaRPr lang="en-US" sz="1200" b="1" i="1" dirty="0" smtClean="0">
              <a:solidFill>
                <a:schemeClr val="tx1"/>
              </a:solidFill>
              <a:latin typeface="Arial" pitchFamily="34" charset="0"/>
              <a:cs typeface="Arial" pitchFamily="34" charset="0"/>
            </a:endParaRPr>
          </a:p>
          <a:p>
            <a:pPr algn="ctr">
              <a:buClr>
                <a:srgbClr val="8ABE34"/>
              </a:buClr>
            </a:pPr>
            <a:endParaRPr lang="en-US" sz="1200" b="1" i="1" dirty="0" smtClean="0">
              <a:solidFill>
                <a:schemeClr val="tx1"/>
              </a:solidFill>
              <a:latin typeface="Arial" pitchFamily="34" charset="0"/>
              <a:cs typeface="Arial" pitchFamily="34" charset="0"/>
            </a:endParaRPr>
          </a:p>
          <a:p>
            <a:pPr algn="ctr">
              <a:buClr>
                <a:srgbClr val="8ABE34"/>
              </a:buClr>
            </a:pPr>
            <a:endParaRPr lang="en-US" sz="1200" b="1" i="1" dirty="0" smtClean="0">
              <a:solidFill>
                <a:schemeClr val="tx1"/>
              </a:solidFill>
              <a:latin typeface="Arial" pitchFamily="34" charset="0"/>
              <a:cs typeface="Arial" pitchFamily="34" charset="0"/>
            </a:endParaRPr>
          </a:p>
          <a:p>
            <a:pPr algn="ctr">
              <a:buClr>
                <a:srgbClr val="8ABE34"/>
              </a:buClr>
            </a:pPr>
            <a:endParaRPr lang="en-US" sz="1200" b="1" i="1" dirty="0" smtClean="0">
              <a:solidFill>
                <a:schemeClr val="tx1"/>
              </a:solidFill>
              <a:latin typeface="Arial" pitchFamily="34" charset="0"/>
              <a:cs typeface="Arial" pitchFamily="34" charset="0"/>
            </a:endParaRPr>
          </a:p>
        </p:txBody>
      </p:sp>
      <p:sp>
        <p:nvSpPr>
          <p:cNvPr id="2" name="Title 1"/>
          <p:cNvSpPr>
            <a:spLocks noGrp="1"/>
          </p:cNvSpPr>
          <p:nvPr>
            <p:ph type="title"/>
          </p:nvPr>
        </p:nvSpPr>
        <p:spPr>
          <a:xfrm>
            <a:off x="936625" y="161999"/>
            <a:ext cx="7993619" cy="831600"/>
          </a:xfrm>
          <a:noFill/>
          <a:effectLst/>
        </p:spPr>
        <p:txBody>
          <a:bodyPr wrap="square"/>
          <a:lstStyle/>
          <a:p>
            <a:pPr lvl="0"/>
            <a:r>
              <a:rPr lang="en-US" sz="2400" dirty="0" smtClean="0">
                <a:latin typeface="Arial"/>
              </a:rPr>
              <a:t>La </a:t>
            </a:r>
            <a:r>
              <a:rPr lang="en-US" sz="2400" dirty="0" err="1" smtClean="0">
                <a:latin typeface="Arial"/>
              </a:rPr>
              <a:t>nuova</a:t>
            </a:r>
            <a:r>
              <a:rPr lang="en-US" sz="2400" dirty="0" smtClean="0">
                <a:latin typeface="Arial"/>
              </a:rPr>
              <a:t> </a:t>
            </a:r>
            <a:r>
              <a:rPr lang="en-US" sz="2400" dirty="0" err="1" smtClean="0">
                <a:latin typeface="Arial"/>
              </a:rPr>
              <a:t>struttura</a:t>
            </a:r>
            <a:r>
              <a:rPr lang="en-US" sz="2400" dirty="0" smtClean="0">
                <a:latin typeface="Arial"/>
              </a:rPr>
              <a:t> del Network WWF</a:t>
            </a:r>
            <a:endParaRPr lang="en-US" sz="2400" dirty="0">
              <a:latin typeface="Arial"/>
            </a:endParaRPr>
          </a:p>
        </p:txBody>
      </p:sp>
      <p:sp>
        <p:nvSpPr>
          <p:cNvPr id="8" name="Rectangle 3"/>
          <p:cNvSpPr>
            <a:spLocks noChangeArrowheads="1"/>
          </p:cNvSpPr>
          <p:nvPr/>
        </p:nvSpPr>
        <p:spPr bwMode="gray">
          <a:xfrm>
            <a:off x="1383211" y="1202288"/>
            <a:ext cx="3644900" cy="400110"/>
          </a:xfrm>
          <a:prstGeom prst="rect">
            <a:avLst/>
          </a:prstGeom>
          <a:solidFill>
            <a:srgbClr val="F3F2E9"/>
          </a:solidFill>
          <a:ln w="9525" algn="ctr">
            <a:solidFill>
              <a:srgbClr val="F3F2E9"/>
            </a:solidFill>
            <a:miter lim="800000"/>
            <a:headEnd type="none" w="lg" len="lg"/>
            <a:tailEnd type="none" w="lg" len="lg"/>
          </a:ln>
          <a:effectLst>
            <a:outerShdw dist="25400" dir="5400000" sx="99000" sy="99000" algn="ctr" rotWithShape="0">
              <a:schemeClr val="tx2"/>
            </a:outerShdw>
          </a:effectLst>
        </p:spPr>
        <p:txBody>
          <a:bodyPr lIns="0" tIns="91440" rIns="0" bIns="91440" anchor="b">
            <a:spAutoFit/>
          </a:bodyPr>
          <a:lstStyle/>
          <a:p>
            <a:pPr algn="ctr">
              <a:defRPr/>
            </a:pPr>
            <a:r>
              <a:rPr lang="en-US" sz="1400" b="1" kern="0" dirty="0" err="1" smtClean="0">
                <a:solidFill>
                  <a:sysClr val="windowText" lastClr="000000"/>
                </a:solidFill>
                <a:latin typeface="Arial"/>
                <a:sym typeface="Arial"/>
              </a:rPr>
              <a:t>Uffici</a:t>
            </a:r>
            <a:r>
              <a:rPr lang="en-US" sz="1400" b="1" kern="0" dirty="0" smtClean="0">
                <a:solidFill>
                  <a:sysClr val="windowText" lastClr="000000"/>
                </a:solidFill>
                <a:latin typeface="Arial"/>
                <a:sym typeface="Arial"/>
              </a:rPr>
              <a:t>, “</a:t>
            </a:r>
            <a:r>
              <a:rPr lang="en-US" sz="1400" b="1" kern="0" dirty="0" err="1" smtClean="0">
                <a:solidFill>
                  <a:sysClr val="windowText" lastClr="000000"/>
                </a:solidFill>
                <a:latin typeface="Arial"/>
                <a:sym typeface="Arial"/>
              </a:rPr>
              <a:t>Pratiche</a:t>
            </a:r>
            <a:r>
              <a:rPr lang="en-US" sz="1400" b="1" kern="0" dirty="0" smtClean="0">
                <a:solidFill>
                  <a:sysClr val="windowText" lastClr="000000"/>
                </a:solidFill>
                <a:latin typeface="Arial"/>
                <a:sym typeface="Arial"/>
              </a:rPr>
              <a:t>” e </a:t>
            </a:r>
            <a:r>
              <a:rPr lang="en-US" sz="1400" b="1" kern="0" dirty="0" err="1" smtClean="0">
                <a:solidFill>
                  <a:sysClr val="windowText" lastClr="000000"/>
                </a:solidFill>
                <a:latin typeface="Arial"/>
                <a:sym typeface="Arial"/>
              </a:rPr>
              <a:t>Comunità</a:t>
            </a:r>
            <a:endParaRPr lang="en-US" sz="1400" b="1" kern="0" dirty="0">
              <a:solidFill>
                <a:sysClr val="windowText" lastClr="000000"/>
              </a:solidFill>
              <a:latin typeface="Arial"/>
              <a:sym typeface="Arial"/>
            </a:endParaRPr>
          </a:p>
        </p:txBody>
      </p:sp>
      <p:grpSp>
        <p:nvGrpSpPr>
          <p:cNvPr id="3" name="Group 91"/>
          <p:cNvGrpSpPr/>
          <p:nvPr/>
        </p:nvGrpSpPr>
        <p:grpSpPr>
          <a:xfrm>
            <a:off x="1544005" y="1770718"/>
            <a:ext cx="427020" cy="2879614"/>
            <a:chOff x="923251" y="2447003"/>
            <a:chExt cx="427020" cy="2879614"/>
          </a:xfrm>
        </p:grpSpPr>
        <p:sp>
          <p:nvSpPr>
            <p:cNvPr id="17" name="Pentagon 16"/>
            <p:cNvSpPr/>
            <p:nvPr/>
          </p:nvSpPr>
          <p:spPr>
            <a:xfrm rot="16200000">
              <a:off x="-301295" y="3675052"/>
              <a:ext cx="2876111" cy="427019"/>
            </a:xfrm>
            <a:prstGeom prst="homePlate">
              <a:avLst/>
            </a:prstGeom>
            <a:solidFill>
              <a:srgbClr val="FFE1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8" name="Pentagon 17"/>
            <p:cNvSpPr/>
            <p:nvPr/>
          </p:nvSpPr>
          <p:spPr>
            <a:xfrm rot="16200000">
              <a:off x="-295909" y="3761866"/>
              <a:ext cx="2865338" cy="235612"/>
            </a:xfrm>
            <a:prstGeom prst="homePlate">
              <a:avLst/>
            </a:prstGeom>
            <a:solidFill>
              <a:srgbClr val="F2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Pentagon 28"/>
            <p:cNvSpPr/>
            <p:nvPr/>
          </p:nvSpPr>
          <p:spPr>
            <a:xfrm rot="16200000">
              <a:off x="921447" y="4326393"/>
              <a:ext cx="430629" cy="427019"/>
            </a:xfrm>
            <a:prstGeom prst="homePlate">
              <a:avLst/>
            </a:prstGeom>
            <a:solidFill>
              <a:schemeClr val="tx2">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20" name="Pentagon 19"/>
            <p:cNvSpPr/>
            <p:nvPr/>
          </p:nvSpPr>
          <p:spPr>
            <a:xfrm rot="16200000">
              <a:off x="921446" y="4817077"/>
              <a:ext cx="430630" cy="427019"/>
            </a:xfrm>
            <a:prstGeom prst="homePlate">
              <a:avLst/>
            </a:prstGeom>
            <a:solidFill>
              <a:schemeClr val="tx2">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4000"/>
            </a:p>
          </p:txBody>
        </p:sp>
        <p:sp>
          <p:nvSpPr>
            <p:cNvPr id="21" name="Pentagon 20"/>
            <p:cNvSpPr/>
            <p:nvPr/>
          </p:nvSpPr>
          <p:spPr>
            <a:xfrm rot="16200000">
              <a:off x="921446" y="3829236"/>
              <a:ext cx="430630" cy="427019"/>
            </a:xfrm>
            <a:prstGeom prst="homePlate">
              <a:avLst/>
            </a:prstGeom>
            <a:solidFill>
              <a:schemeClr val="tx2">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10" name="TextBox 9"/>
            <p:cNvSpPr txBox="1"/>
            <p:nvPr/>
          </p:nvSpPr>
          <p:spPr>
            <a:xfrm rot="16200000">
              <a:off x="-11607" y="3555648"/>
              <a:ext cx="2296735" cy="307777"/>
            </a:xfrm>
            <a:prstGeom prst="rect">
              <a:avLst/>
            </a:prstGeom>
            <a:noFill/>
          </p:spPr>
          <p:txBody>
            <a:bodyPr wrap="square" rtlCol="0">
              <a:spAutoFit/>
            </a:bodyPr>
            <a:lstStyle/>
            <a:p>
              <a:pPr algn="ctr"/>
              <a:r>
                <a:rPr lang="en-US" sz="1400" b="1" dirty="0" err="1" smtClean="0"/>
                <a:t>Foreste</a:t>
              </a:r>
              <a:endParaRPr lang="en-US" sz="1400" b="1" dirty="0"/>
            </a:p>
          </p:txBody>
        </p:sp>
      </p:grpSp>
      <p:grpSp>
        <p:nvGrpSpPr>
          <p:cNvPr id="4" name="Group 92"/>
          <p:cNvGrpSpPr/>
          <p:nvPr/>
        </p:nvGrpSpPr>
        <p:grpSpPr>
          <a:xfrm>
            <a:off x="2120673" y="1770718"/>
            <a:ext cx="429268" cy="2879614"/>
            <a:chOff x="1461542" y="2447003"/>
            <a:chExt cx="429268" cy="2879614"/>
          </a:xfrm>
        </p:grpSpPr>
        <p:sp>
          <p:nvSpPr>
            <p:cNvPr id="23" name="Pentagon 22"/>
            <p:cNvSpPr/>
            <p:nvPr/>
          </p:nvSpPr>
          <p:spPr>
            <a:xfrm rot="16200000">
              <a:off x="239245" y="3675052"/>
              <a:ext cx="2876111" cy="427019"/>
            </a:xfrm>
            <a:prstGeom prst="homePlate">
              <a:avLst/>
            </a:prstGeom>
            <a:solidFill>
              <a:srgbClr val="FFE1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5" name="Group 87"/>
            <p:cNvGrpSpPr/>
            <p:nvPr/>
          </p:nvGrpSpPr>
          <p:grpSpPr>
            <a:xfrm>
              <a:off x="1461542" y="2447003"/>
              <a:ext cx="427021" cy="2865338"/>
              <a:chOff x="4128094" y="1776296"/>
              <a:chExt cx="427021" cy="2865338"/>
            </a:xfrm>
          </p:grpSpPr>
          <p:sp>
            <p:nvSpPr>
              <p:cNvPr id="25" name="Pentagon 24"/>
              <p:cNvSpPr/>
              <p:nvPr/>
            </p:nvSpPr>
            <p:spPr>
              <a:xfrm rot="16200000">
                <a:off x="2911183" y="3091159"/>
                <a:ext cx="2865338" cy="235612"/>
              </a:xfrm>
              <a:prstGeom prst="homePlate">
                <a:avLst/>
              </a:prstGeom>
              <a:solidFill>
                <a:srgbClr val="F2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6" name="Pentagon 25"/>
              <p:cNvSpPr/>
              <p:nvPr/>
            </p:nvSpPr>
            <p:spPr>
              <a:xfrm rot="16200000">
                <a:off x="4126291" y="3655686"/>
                <a:ext cx="430629" cy="427019"/>
              </a:xfrm>
              <a:prstGeom prst="homePlate">
                <a:avLst/>
              </a:prstGeom>
              <a:solidFill>
                <a:schemeClr val="tx2">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27" name="Pentagon 26"/>
              <p:cNvSpPr/>
              <p:nvPr/>
            </p:nvSpPr>
            <p:spPr>
              <a:xfrm rot="16200000">
                <a:off x="4126289" y="4146370"/>
                <a:ext cx="430630" cy="427019"/>
              </a:xfrm>
              <a:prstGeom prst="homePlate">
                <a:avLst/>
              </a:prstGeom>
              <a:solidFill>
                <a:schemeClr val="tx2">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4000"/>
              </a:p>
            </p:txBody>
          </p:sp>
          <p:sp>
            <p:nvSpPr>
              <p:cNvPr id="28" name="Pentagon 27"/>
              <p:cNvSpPr/>
              <p:nvPr/>
            </p:nvSpPr>
            <p:spPr>
              <a:xfrm rot="16200000">
                <a:off x="4126289" y="3158529"/>
                <a:ext cx="430630" cy="427019"/>
              </a:xfrm>
              <a:prstGeom prst="homePlate">
                <a:avLst/>
              </a:prstGeom>
              <a:solidFill>
                <a:schemeClr val="tx2">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grpSp>
        <p:sp>
          <p:nvSpPr>
            <p:cNvPr id="11" name="TextBox 10"/>
            <p:cNvSpPr txBox="1"/>
            <p:nvPr/>
          </p:nvSpPr>
          <p:spPr>
            <a:xfrm rot="16200000">
              <a:off x="519493" y="3555648"/>
              <a:ext cx="2296735" cy="307777"/>
            </a:xfrm>
            <a:prstGeom prst="rect">
              <a:avLst/>
            </a:prstGeom>
            <a:noFill/>
          </p:spPr>
          <p:txBody>
            <a:bodyPr wrap="square" rtlCol="0">
              <a:spAutoFit/>
            </a:bodyPr>
            <a:lstStyle/>
            <a:p>
              <a:pPr algn="ctr"/>
              <a:r>
                <a:rPr lang="en-US" sz="1400" b="1" dirty="0" err="1" smtClean="0"/>
                <a:t>Oceani</a:t>
              </a:r>
              <a:endParaRPr lang="en-US" sz="1400" b="1" dirty="0" smtClean="0"/>
            </a:p>
          </p:txBody>
        </p:sp>
      </p:grpSp>
      <p:grpSp>
        <p:nvGrpSpPr>
          <p:cNvPr id="6" name="Group 93"/>
          <p:cNvGrpSpPr/>
          <p:nvPr/>
        </p:nvGrpSpPr>
        <p:grpSpPr>
          <a:xfrm>
            <a:off x="2699589" y="1703919"/>
            <a:ext cx="429968" cy="2946413"/>
            <a:chOff x="2049706" y="2380204"/>
            <a:chExt cx="429968" cy="2946413"/>
          </a:xfrm>
        </p:grpSpPr>
        <p:sp>
          <p:nvSpPr>
            <p:cNvPr id="30" name="Pentagon 29"/>
            <p:cNvSpPr/>
            <p:nvPr/>
          </p:nvSpPr>
          <p:spPr>
            <a:xfrm rot="16200000">
              <a:off x="825160" y="3675052"/>
              <a:ext cx="2876111" cy="427019"/>
            </a:xfrm>
            <a:prstGeom prst="homePlate">
              <a:avLst/>
            </a:prstGeom>
            <a:solidFill>
              <a:srgbClr val="FFE1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1" name="Pentagon 30"/>
            <p:cNvSpPr/>
            <p:nvPr/>
          </p:nvSpPr>
          <p:spPr>
            <a:xfrm rot="16200000">
              <a:off x="830546" y="3761866"/>
              <a:ext cx="2865338" cy="235612"/>
            </a:xfrm>
            <a:prstGeom prst="homePlate">
              <a:avLst/>
            </a:prstGeom>
            <a:solidFill>
              <a:srgbClr val="F2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2" name="Pentagon 31"/>
            <p:cNvSpPr/>
            <p:nvPr/>
          </p:nvSpPr>
          <p:spPr>
            <a:xfrm rot="16200000">
              <a:off x="2050850" y="4326393"/>
              <a:ext cx="430629" cy="427019"/>
            </a:xfrm>
            <a:prstGeom prst="homePlate">
              <a:avLst/>
            </a:prstGeom>
            <a:solidFill>
              <a:schemeClr val="tx2">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33" name="Pentagon 32"/>
            <p:cNvSpPr/>
            <p:nvPr/>
          </p:nvSpPr>
          <p:spPr>
            <a:xfrm rot="16200000">
              <a:off x="2050848" y="4817077"/>
              <a:ext cx="430630" cy="427019"/>
            </a:xfrm>
            <a:prstGeom prst="homePlate">
              <a:avLst/>
            </a:prstGeom>
            <a:solidFill>
              <a:schemeClr val="tx2">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4000"/>
            </a:p>
          </p:txBody>
        </p:sp>
        <p:sp>
          <p:nvSpPr>
            <p:cNvPr id="34" name="Pentagon 33"/>
            <p:cNvSpPr/>
            <p:nvPr/>
          </p:nvSpPr>
          <p:spPr>
            <a:xfrm rot="16200000">
              <a:off x="2050848" y="3829236"/>
              <a:ext cx="430630" cy="427019"/>
            </a:xfrm>
            <a:prstGeom prst="homePlate">
              <a:avLst/>
            </a:prstGeom>
            <a:solidFill>
              <a:schemeClr val="tx2">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12" name="TextBox 11"/>
            <p:cNvSpPr txBox="1"/>
            <p:nvPr/>
          </p:nvSpPr>
          <p:spPr>
            <a:xfrm rot="16200000">
              <a:off x="1124652" y="3374683"/>
              <a:ext cx="2296735" cy="307777"/>
            </a:xfrm>
            <a:prstGeom prst="rect">
              <a:avLst/>
            </a:prstGeom>
            <a:noFill/>
          </p:spPr>
          <p:txBody>
            <a:bodyPr wrap="square" rtlCol="0">
              <a:spAutoFit/>
            </a:bodyPr>
            <a:lstStyle/>
            <a:p>
              <a:pPr algn="ctr"/>
              <a:r>
                <a:rPr lang="en-US" sz="1400" b="1" dirty="0" err="1" smtClean="0"/>
                <a:t>Acque</a:t>
              </a:r>
              <a:r>
                <a:rPr lang="en-US" sz="1400" b="1" dirty="0" smtClean="0"/>
                <a:t> </a:t>
              </a:r>
              <a:r>
                <a:rPr lang="en-US" sz="1400" b="1" dirty="0" err="1" smtClean="0"/>
                <a:t>dolci</a:t>
              </a:r>
              <a:endParaRPr lang="en-US" sz="1400" b="1" dirty="0"/>
            </a:p>
          </p:txBody>
        </p:sp>
      </p:grpSp>
      <p:grpSp>
        <p:nvGrpSpPr>
          <p:cNvPr id="7" name="Group 94"/>
          <p:cNvGrpSpPr/>
          <p:nvPr/>
        </p:nvGrpSpPr>
        <p:grpSpPr>
          <a:xfrm>
            <a:off x="3279205" y="1534001"/>
            <a:ext cx="428485" cy="3116331"/>
            <a:chOff x="2638570" y="2210286"/>
            <a:chExt cx="428485" cy="3116331"/>
          </a:xfrm>
        </p:grpSpPr>
        <p:sp>
          <p:nvSpPr>
            <p:cNvPr id="36" name="Pentagon 35"/>
            <p:cNvSpPr/>
            <p:nvPr/>
          </p:nvSpPr>
          <p:spPr>
            <a:xfrm rot="16200000">
              <a:off x="1414024" y="3675052"/>
              <a:ext cx="2876111" cy="427019"/>
            </a:xfrm>
            <a:prstGeom prst="homePlate">
              <a:avLst/>
            </a:prstGeom>
            <a:solidFill>
              <a:srgbClr val="FFE1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7" name="Pentagon 36"/>
            <p:cNvSpPr/>
            <p:nvPr/>
          </p:nvSpPr>
          <p:spPr>
            <a:xfrm rot="16200000">
              <a:off x="1419410" y="3761866"/>
              <a:ext cx="2865338" cy="235612"/>
            </a:xfrm>
            <a:prstGeom prst="homePlate">
              <a:avLst/>
            </a:prstGeom>
            <a:solidFill>
              <a:srgbClr val="F2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8" name="Pentagon 37"/>
            <p:cNvSpPr/>
            <p:nvPr/>
          </p:nvSpPr>
          <p:spPr>
            <a:xfrm rot="16200000">
              <a:off x="2638231" y="4326393"/>
              <a:ext cx="430629" cy="427019"/>
            </a:xfrm>
            <a:prstGeom prst="homePlate">
              <a:avLst/>
            </a:prstGeom>
            <a:solidFill>
              <a:schemeClr val="tx2">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39" name="Pentagon 38"/>
            <p:cNvSpPr/>
            <p:nvPr/>
          </p:nvSpPr>
          <p:spPr>
            <a:xfrm rot="16200000">
              <a:off x="2638228" y="4817077"/>
              <a:ext cx="430630" cy="427019"/>
            </a:xfrm>
            <a:prstGeom prst="homePlate">
              <a:avLst/>
            </a:prstGeom>
            <a:solidFill>
              <a:schemeClr val="tx2">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4000"/>
            </a:p>
          </p:txBody>
        </p:sp>
        <p:sp>
          <p:nvSpPr>
            <p:cNvPr id="40" name="Pentagon 39"/>
            <p:cNvSpPr/>
            <p:nvPr/>
          </p:nvSpPr>
          <p:spPr>
            <a:xfrm rot="16200000">
              <a:off x="2638228" y="3829236"/>
              <a:ext cx="430630" cy="427019"/>
            </a:xfrm>
            <a:prstGeom prst="homePlate">
              <a:avLst/>
            </a:prstGeom>
            <a:solidFill>
              <a:schemeClr val="tx2">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13" name="TextBox 12"/>
            <p:cNvSpPr txBox="1"/>
            <p:nvPr/>
          </p:nvSpPr>
          <p:spPr>
            <a:xfrm rot="16200000">
              <a:off x="1712707" y="3204765"/>
              <a:ext cx="2296735" cy="307777"/>
            </a:xfrm>
            <a:prstGeom prst="rect">
              <a:avLst/>
            </a:prstGeom>
            <a:noFill/>
          </p:spPr>
          <p:txBody>
            <a:bodyPr wrap="square" rtlCol="0">
              <a:spAutoFit/>
            </a:bodyPr>
            <a:lstStyle/>
            <a:p>
              <a:pPr algn="ctr"/>
              <a:r>
                <a:rPr lang="en-US" sz="1400" b="1" dirty="0" smtClean="0"/>
                <a:t>Fauna </a:t>
              </a:r>
              <a:r>
                <a:rPr lang="en-US" sz="1400" b="1" dirty="0" err="1" smtClean="0"/>
                <a:t>selvatica</a:t>
              </a:r>
              <a:endParaRPr lang="en-US" sz="1400" b="1" dirty="0"/>
            </a:p>
          </p:txBody>
        </p:sp>
      </p:grpSp>
      <p:grpSp>
        <p:nvGrpSpPr>
          <p:cNvPr id="16" name="Group 95"/>
          <p:cNvGrpSpPr/>
          <p:nvPr/>
        </p:nvGrpSpPr>
        <p:grpSpPr>
          <a:xfrm>
            <a:off x="3857338" y="1531386"/>
            <a:ext cx="432037" cy="3118946"/>
            <a:chOff x="3187851" y="2207671"/>
            <a:chExt cx="432037" cy="3118946"/>
          </a:xfrm>
        </p:grpSpPr>
        <p:grpSp>
          <p:nvGrpSpPr>
            <p:cNvPr id="22" name="Group 82"/>
            <p:cNvGrpSpPr/>
            <p:nvPr/>
          </p:nvGrpSpPr>
          <p:grpSpPr>
            <a:xfrm>
              <a:off x="3192869" y="2447003"/>
              <a:ext cx="427019" cy="2879614"/>
              <a:chOff x="5687700" y="1776296"/>
              <a:chExt cx="427019" cy="2879614"/>
            </a:xfrm>
          </p:grpSpPr>
          <p:sp>
            <p:nvSpPr>
              <p:cNvPr id="46" name="Pentagon 45"/>
              <p:cNvSpPr/>
              <p:nvPr/>
            </p:nvSpPr>
            <p:spPr>
              <a:xfrm rot="16200000">
                <a:off x="4463154" y="3004345"/>
                <a:ext cx="2876111" cy="427019"/>
              </a:xfrm>
              <a:prstGeom prst="homePlate">
                <a:avLst/>
              </a:prstGeom>
              <a:solidFill>
                <a:srgbClr val="FFE1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7" name="Pentagon 46"/>
              <p:cNvSpPr/>
              <p:nvPr/>
            </p:nvSpPr>
            <p:spPr>
              <a:xfrm rot="16200000">
                <a:off x="4468540" y="3091159"/>
                <a:ext cx="2865338" cy="235612"/>
              </a:xfrm>
              <a:prstGeom prst="homePlate">
                <a:avLst/>
              </a:prstGeom>
              <a:solidFill>
                <a:srgbClr val="F2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43" name="Pentagon 42"/>
            <p:cNvSpPr/>
            <p:nvPr/>
          </p:nvSpPr>
          <p:spPr>
            <a:xfrm rot="16200000">
              <a:off x="3186048" y="4326393"/>
              <a:ext cx="430629" cy="427019"/>
            </a:xfrm>
            <a:prstGeom prst="homePlate">
              <a:avLst/>
            </a:prstGeom>
            <a:solidFill>
              <a:schemeClr val="tx2">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44" name="Pentagon 43"/>
            <p:cNvSpPr/>
            <p:nvPr/>
          </p:nvSpPr>
          <p:spPr>
            <a:xfrm rot="16200000">
              <a:off x="3186046" y="4817077"/>
              <a:ext cx="430630" cy="427019"/>
            </a:xfrm>
            <a:prstGeom prst="homePlate">
              <a:avLst/>
            </a:prstGeom>
            <a:solidFill>
              <a:schemeClr val="tx2">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4000"/>
            </a:p>
          </p:txBody>
        </p:sp>
        <p:sp>
          <p:nvSpPr>
            <p:cNvPr id="45" name="Pentagon 44"/>
            <p:cNvSpPr/>
            <p:nvPr/>
          </p:nvSpPr>
          <p:spPr>
            <a:xfrm rot="16200000">
              <a:off x="3186046" y="3829236"/>
              <a:ext cx="430630" cy="427019"/>
            </a:xfrm>
            <a:prstGeom prst="homePlate">
              <a:avLst/>
            </a:prstGeom>
            <a:solidFill>
              <a:schemeClr val="tx2">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14" name="TextBox 13"/>
            <p:cNvSpPr txBox="1"/>
            <p:nvPr/>
          </p:nvSpPr>
          <p:spPr>
            <a:xfrm rot="16200000">
              <a:off x="2255502" y="3202150"/>
              <a:ext cx="2296735" cy="307777"/>
            </a:xfrm>
            <a:prstGeom prst="rect">
              <a:avLst/>
            </a:prstGeom>
            <a:noFill/>
          </p:spPr>
          <p:txBody>
            <a:bodyPr wrap="square" lIns="0" rIns="0" rtlCol="0">
              <a:spAutoFit/>
            </a:bodyPr>
            <a:lstStyle/>
            <a:p>
              <a:pPr algn="ctr"/>
              <a:r>
                <a:rPr lang="en-US" sz="1400" b="1" dirty="0" err="1" smtClean="0"/>
                <a:t>Clima</a:t>
              </a:r>
              <a:r>
                <a:rPr lang="en-US" sz="1400" b="1" dirty="0" smtClean="0"/>
                <a:t> &amp; </a:t>
              </a:r>
              <a:r>
                <a:rPr lang="en-US" sz="1400" b="1" dirty="0" err="1" smtClean="0"/>
                <a:t>Energia</a:t>
              </a:r>
              <a:endParaRPr lang="en-US" sz="1400" b="1" dirty="0"/>
            </a:p>
          </p:txBody>
        </p:sp>
      </p:grpSp>
      <p:grpSp>
        <p:nvGrpSpPr>
          <p:cNvPr id="24" name="Group 96"/>
          <p:cNvGrpSpPr/>
          <p:nvPr/>
        </p:nvGrpSpPr>
        <p:grpSpPr>
          <a:xfrm>
            <a:off x="4439023" y="1770718"/>
            <a:ext cx="431940" cy="2879614"/>
            <a:chOff x="3854983" y="2447003"/>
            <a:chExt cx="431940" cy="2879614"/>
          </a:xfrm>
        </p:grpSpPr>
        <p:grpSp>
          <p:nvGrpSpPr>
            <p:cNvPr id="29" name="Group 81"/>
            <p:cNvGrpSpPr/>
            <p:nvPr/>
          </p:nvGrpSpPr>
          <p:grpSpPr>
            <a:xfrm>
              <a:off x="3859904" y="2447003"/>
              <a:ext cx="427019" cy="2879614"/>
              <a:chOff x="6210325" y="1776296"/>
              <a:chExt cx="427019" cy="2879614"/>
            </a:xfrm>
          </p:grpSpPr>
          <p:sp>
            <p:nvSpPr>
              <p:cNvPr id="53" name="Pentagon 52"/>
              <p:cNvSpPr/>
              <p:nvPr/>
            </p:nvSpPr>
            <p:spPr>
              <a:xfrm rot="16200000">
                <a:off x="4985779" y="3004345"/>
                <a:ext cx="2876111" cy="427019"/>
              </a:xfrm>
              <a:prstGeom prst="homePlate">
                <a:avLst/>
              </a:prstGeom>
              <a:solidFill>
                <a:srgbClr val="FFE1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4" name="Pentagon 53"/>
              <p:cNvSpPr/>
              <p:nvPr/>
            </p:nvSpPr>
            <p:spPr>
              <a:xfrm rot="16200000">
                <a:off x="4991165" y="3091159"/>
                <a:ext cx="2865338" cy="235612"/>
              </a:xfrm>
              <a:prstGeom prst="homePlate">
                <a:avLst/>
              </a:prstGeom>
              <a:solidFill>
                <a:srgbClr val="F2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50" name="Pentagon 41"/>
            <p:cNvSpPr/>
            <p:nvPr/>
          </p:nvSpPr>
          <p:spPr>
            <a:xfrm rot="16200000">
              <a:off x="3853181" y="4326393"/>
              <a:ext cx="430629" cy="427019"/>
            </a:xfrm>
            <a:prstGeom prst="homePlate">
              <a:avLst/>
            </a:prstGeom>
            <a:solidFill>
              <a:schemeClr val="tx2">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51" name="Pentagon 50"/>
            <p:cNvSpPr/>
            <p:nvPr/>
          </p:nvSpPr>
          <p:spPr>
            <a:xfrm rot="16200000">
              <a:off x="3853178" y="4817077"/>
              <a:ext cx="430630" cy="427019"/>
            </a:xfrm>
            <a:prstGeom prst="homePlate">
              <a:avLst/>
            </a:prstGeom>
            <a:solidFill>
              <a:schemeClr val="tx2">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4000"/>
            </a:p>
          </p:txBody>
        </p:sp>
        <p:sp>
          <p:nvSpPr>
            <p:cNvPr id="52" name="Pentagon 51"/>
            <p:cNvSpPr/>
            <p:nvPr/>
          </p:nvSpPr>
          <p:spPr>
            <a:xfrm rot="16200000">
              <a:off x="3853178" y="3829236"/>
              <a:ext cx="430630" cy="427019"/>
            </a:xfrm>
            <a:prstGeom prst="homePlate">
              <a:avLst/>
            </a:prstGeom>
            <a:solidFill>
              <a:schemeClr val="tx2">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15" name="TextBox 14"/>
            <p:cNvSpPr txBox="1"/>
            <p:nvPr/>
          </p:nvSpPr>
          <p:spPr>
            <a:xfrm rot="16200000">
              <a:off x="2929688" y="3654731"/>
              <a:ext cx="2296736" cy="307777"/>
            </a:xfrm>
            <a:prstGeom prst="rect">
              <a:avLst/>
            </a:prstGeom>
            <a:noFill/>
          </p:spPr>
          <p:txBody>
            <a:bodyPr wrap="square" rtlCol="0">
              <a:spAutoFit/>
            </a:bodyPr>
            <a:lstStyle/>
            <a:p>
              <a:pPr algn="ctr"/>
              <a:r>
                <a:rPr lang="en-US" sz="1400" b="1" dirty="0" err="1" smtClean="0"/>
                <a:t>Cibo</a:t>
              </a:r>
              <a:endParaRPr lang="en-US" sz="1400" b="1" dirty="0"/>
            </a:p>
          </p:txBody>
        </p:sp>
      </p:grpSp>
      <p:sp>
        <p:nvSpPr>
          <p:cNvPr id="57" name="Rectangle 56"/>
          <p:cNvSpPr/>
          <p:nvPr/>
        </p:nvSpPr>
        <p:spPr>
          <a:xfrm>
            <a:off x="1544006" y="3371882"/>
            <a:ext cx="3241793" cy="209894"/>
          </a:xfrm>
          <a:prstGeom prst="rect">
            <a:avLst/>
          </a:prstGeom>
          <a:solidFill>
            <a:schemeClr val="tx2">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400" b="1" dirty="0" err="1" smtClean="0">
                <a:solidFill>
                  <a:schemeClr val="bg1"/>
                </a:solidFill>
              </a:rPr>
              <a:t>Mercati</a:t>
            </a:r>
            <a:endParaRPr lang="en-US" sz="1400" b="1" dirty="0">
              <a:solidFill>
                <a:schemeClr val="bg1"/>
              </a:solidFill>
            </a:endParaRPr>
          </a:p>
        </p:txBody>
      </p:sp>
      <p:sp>
        <p:nvSpPr>
          <p:cNvPr id="56" name="Rectangle 55"/>
          <p:cNvSpPr/>
          <p:nvPr/>
        </p:nvSpPr>
        <p:spPr>
          <a:xfrm>
            <a:off x="1544005" y="3870732"/>
            <a:ext cx="3241793" cy="208199"/>
          </a:xfrm>
          <a:prstGeom prst="rect">
            <a:avLst/>
          </a:prstGeom>
          <a:solidFill>
            <a:schemeClr val="tx2">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400" b="1" dirty="0" err="1" smtClean="0">
                <a:solidFill>
                  <a:schemeClr val="bg1"/>
                </a:solidFill>
              </a:rPr>
              <a:t>Finanza</a:t>
            </a:r>
            <a:endParaRPr lang="en-US" sz="1400" b="1" dirty="0">
              <a:solidFill>
                <a:schemeClr val="bg1"/>
              </a:solidFill>
            </a:endParaRPr>
          </a:p>
        </p:txBody>
      </p:sp>
      <p:sp>
        <p:nvSpPr>
          <p:cNvPr id="55" name="Rectangle 54"/>
          <p:cNvSpPr/>
          <p:nvPr/>
        </p:nvSpPr>
        <p:spPr>
          <a:xfrm>
            <a:off x="1544006" y="4361418"/>
            <a:ext cx="3241793" cy="208199"/>
          </a:xfrm>
          <a:prstGeom prst="rect">
            <a:avLst/>
          </a:prstGeom>
          <a:solidFill>
            <a:schemeClr val="tx2">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400" b="1" smtClean="0">
                <a:solidFill>
                  <a:schemeClr val="bg1"/>
                </a:solidFill>
              </a:rPr>
              <a:t>Governance</a:t>
            </a:r>
            <a:endParaRPr lang="en-US" sz="1400" b="1">
              <a:solidFill>
                <a:schemeClr val="bg1"/>
              </a:solidFill>
            </a:endParaRPr>
          </a:p>
        </p:txBody>
      </p:sp>
      <p:sp>
        <p:nvSpPr>
          <p:cNvPr id="101" name="Pentagon 100"/>
          <p:cNvSpPr/>
          <p:nvPr/>
        </p:nvSpPr>
        <p:spPr>
          <a:xfrm>
            <a:off x="1550005" y="4733159"/>
            <a:ext cx="3313584" cy="291088"/>
          </a:xfrm>
          <a:prstGeom prst="homePlate">
            <a:avLst/>
          </a:prstGeom>
          <a:solidFill>
            <a:srgbClr val="E7ED93"/>
          </a:solidFill>
          <a:ln w="9525">
            <a:solidFill>
              <a:srgbClr val="E7ED93"/>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90000" rIns="0" bIns="90000" rtlCol="0" anchor="ctr" anchorCtr="0"/>
          <a:lstStyle/>
          <a:p>
            <a:pPr algn="ctr">
              <a:buClr>
                <a:srgbClr val="8ABE34"/>
              </a:buClr>
            </a:pPr>
            <a:r>
              <a:rPr lang="en-US" sz="1400" b="1" dirty="0" err="1" smtClean="0">
                <a:solidFill>
                  <a:srgbClr val="4D4D4D"/>
                </a:solidFill>
                <a:latin typeface="Arial" pitchFamily="34" charset="0"/>
                <a:cs typeface="Arial" pitchFamily="34" charset="0"/>
              </a:rPr>
              <a:t>Conservazione</a:t>
            </a:r>
            <a:endParaRPr lang="en-US" sz="1400" b="1" dirty="0">
              <a:solidFill>
                <a:srgbClr val="4D4D4D"/>
              </a:solidFill>
              <a:latin typeface="Arial" pitchFamily="34" charset="0"/>
              <a:cs typeface="Arial" pitchFamily="34" charset="0"/>
            </a:endParaRPr>
          </a:p>
        </p:txBody>
      </p:sp>
      <p:sp>
        <p:nvSpPr>
          <p:cNvPr id="105" name="Pentagon 104"/>
          <p:cNvSpPr/>
          <p:nvPr/>
        </p:nvSpPr>
        <p:spPr>
          <a:xfrm>
            <a:off x="1550005" y="5095089"/>
            <a:ext cx="3313584" cy="373780"/>
          </a:xfrm>
          <a:prstGeom prst="homePlate">
            <a:avLst/>
          </a:prstGeom>
          <a:solidFill>
            <a:srgbClr val="E7ED93"/>
          </a:solidFill>
          <a:ln w="9525">
            <a:solidFill>
              <a:srgbClr val="E7ED93"/>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90000" rIns="0" bIns="90000" rtlCol="0" anchor="ctr" anchorCtr="0"/>
          <a:lstStyle/>
          <a:p>
            <a:pPr algn="ctr">
              <a:buClr>
                <a:srgbClr val="8ABE34"/>
              </a:buClr>
            </a:pPr>
            <a:r>
              <a:rPr lang="en-US" sz="1400" b="1" dirty="0" err="1" smtClean="0">
                <a:solidFill>
                  <a:srgbClr val="4D4D4D"/>
                </a:solidFill>
                <a:latin typeface="Arial" pitchFamily="34" charset="0"/>
                <a:cs typeface="Arial" pitchFamily="34" charset="0"/>
              </a:rPr>
              <a:t>Raccolta</a:t>
            </a:r>
            <a:r>
              <a:rPr lang="en-US" sz="1400" b="1" dirty="0" smtClean="0">
                <a:solidFill>
                  <a:srgbClr val="4D4D4D"/>
                </a:solidFill>
                <a:latin typeface="Arial" pitchFamily="34" charset="0"/>
                <a:cs typeface="Arial" pitchFamily="34" charset="0"/>
              </a:rPr>
              <a:t> </a:t>
            </a:r>
            <a:r>
              <a:rPr lang="en-US" sz="1400" b="1" dirty="0" err="1" smtClean="0">
                <a:solidFill>
                  <a:srgbClr val="4D4D4D"/>
                </a:solidFill>
                <a:latin typeface="Arial" pitchFamily="34" charset="0"/>
                <a:cs typeface="Arial" pitchFamily="34" charset="0"/>
              </a:rPr>
              <a:t>fondi</a:t>
            </a:r>
            <a:r>
              <a:rPr lang="en-US" sz="1400" b="1" dirty="0" smtClean="0">
                <a:solidFill>
                  <a:srgbClr val="4D4D4D"/>
                </a:solidFill>
                <a:latin typeface="Arial" pitchFamily="34" charset="0"/>
                <a:cs typeface="Arial" pitchFamily="34" charset="0"/>
              </a:rPr>
              <a:t>, </a:t>
            </a:r>
            <a:r>
              <a:rPr lang="en-US" sz="1400" b="1" dirty="0" err="1" smtClean="0">
                <a:solidFill>
                  <a:srgbClr val="4D4D4D"/>
                </a:solidFill>
                <a:latin typeface="Arial" pitchFamily="34" charset="0"/>
                <a:cs typeface="Arial" pitchFamily="34" charset="0"/>
              </a:rPr>
              <a:t>Comunicazione</a:t>
            </a:r>
            <a:r>
              <a:rPr lang="en-US" sz="1400" b="1" dirty="0" smtClean="0">
                <a:solidFill>
                  <a:srgbClr val="4D4D4D"/>
                </a:solidFill>
                <a:latin typeface="Arial" pitchFamily="34" charset="0"/>
                <a:cs typeface="Arial" pitchFamily="34" charset="0"/>
              </a:rPr>
              <a:t> &amp; Marketing</a:t>
            </a:r>
          </a:p>
        </p:txBody>
      </p:sp>
      <p:sp>
        <p:nvSpPr>
          <p:cNvPr id="108" name="Rectangle 107"/>
          <p:cNvSpPr/>
          <p:nvPr/>
        </p:nvSpPr>
        <p:spPr>
          <a:xfrm>
            <a:off x="1495945" y="5055795"/>
            <a:ext cx="3419430" cy="901599"/>
          </a:xfrm>
          <a:prstGeom prst="rect">
            <a:avLst/>
          </a:prstGeom>
          <a:noFill/>
          <a:ln w="9525">
            <a:solidFill>
              <a:srgbClr val="80808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tIns="90000" bIns="35988" rtlCol="0" anchor="b" anchorCtr="0"/>
          <a:lstStyle/>
          <a:p>
            <a:pPr algn="ctr">
              <a:buClr>
                <a:srgbClr val="8ABE34"/>
              </a:buClr>
            </a:pPr>
            <a:r>
              <a:rPr lang="en-US" sz="1000" i="1" dirty="0" err="1" smtClean="0">
                <a:solidFill>
                  <a:schemeClr val="tx1"/>
                </a:solidFill>
                <a:latin typeface="Arial" pitchFamily="34" charset="0"/>
                <a:cs typeface="Arial" pitchFamily="34" charset="0"/>
              </a:rPr>
              <a:t>Comunità</a:t>
            </a:r>
            <a:r>
              <a:rPr lang="en-US" sz="1000" i="1" dirty="0" smtClean="0">
                <a:solidFill>
                  <a:schemeClr val="tx1"/>
                </a:solidFill>
                <a:latin typeface="Arial" pitchFamily="34" charset="0"/>
                <a:cs typeface="Arial" pitchFamily="34" charset="0"/>
              </a:rPr>
              <a:t> </a:t>
            </a:r>
            <a:r>
              <a:rPr lang="en-US" sz="1000" i="1" dirty="0" err="1" smtClean="0">
                <a:solidFill>
                  <a:schemeClr val="tx1"/>
                </a:solidFill>
                <a:latin typeface="Arial" pitchFamily="34" charset="0"/>
                <a:cs typeface="Arial" pitchFamily="34" charset="0"/>
              </a:rPr>
              <a:t>di</a:t>
            </a:r>
            <a:r>
              <a:rPr lang="en-US" sz="1000" i="1" dirty="0" smtClean="0">
                <a:solidFill>
                  <a:schemeClr val="tx1"/>
                </a:solidFill>
                <a:latin typeface="Arial" pitchFamily="34" charset="0"/>
                <a:cs typeface="Arial" pitchFamily="34" charset="0"/>
              </a:rPr>
              <a:t> </a:t>
            </a:r>
            <a:r>
              <a:rPr lang="en-US" sz="1000" i="1" dirty="0" err="1" smtClean="0">
                <a:solidFill>
                  <a:schemeClr val="tx1"/>
                </a:solidFill>
                <a:latin typeface="Arial" pitchFamily="34" charset="0"/>
                <a:cs typeface="Arial" pitchFamily="34" charset="0"/>
              </a:rPr>
              <a:t>Pratica</a:t>
            </a:r>
            <a:r>
              <a:rPr lang="en-US" sz="1000" i="1" dirty="0" smtClean="0">
                <a:solidFill>
                  <a:schemeClr val="tx1"/>
                </a:solidFill>
                <a:latin typeface="Arial" pitchFamily="34" charset="0"/>
                <a:cs typeface="Arial" pitchFamily="34" charset="0"/>
              </a:rPr>
              <a:t> (</a:t>
            </a:r>
            <a:r>
              <a:rPr lang="en-US" sz="1000" i="1" dirty="0" err="1" smtClean="0">
                <a:solidFill>
                  <a:schemeClr val="tx1"/>
                </a:solidFill>
                <a:latin typeface="Arial" pitchFamily="34" charset="0"/>
                <a:cs typeface="Arial" pitchFamily="34" charset="0"/>
              </a:rPr>
              <a:t>trasversalmente</a:t>
            </a:r>
            <a:r>
              <a:rPr lang="en-US" sz="1000" i="1" dirty="0" smtClean="0">
                <a:solidFill>
                  <a:schemeClr val="tx1"/>
                </a:solidFill>
                <a:latin typeface="Arial" pitchFamily="34" charset="0"/>
                <a:cs typeface="Arial" pitchFamily="34" charset="0"/>
              </a:rPr>
              <a:t> al Network)</a:t>
            </a:r>
          </a:p>
        </p:txBody>
      </p:sp>
      <p:sp>
        <p:nvSpPr>
          <p:cNvPr id="65" name="Pentagon 64"/>
          <p:cNvSpPr/>
          <p:nvPr/>
        </p:nvSpPr>
        <p:spPr>
          <a:xfrm>
            <a:off x="1550005" y="5468869"/>
            <a:ext cx="3313584" cy="291088"/>
          </a:xfrm>
          <a:prstGeom prst="homePlate">
            <a:avLst/>
          </a:prstGeom>
          <a:solidFill>
            <a:srgbClr val="E7ED93"/>
          </a:solidFill>
          <a:ln w="9525">
            <a:solidFill>
              <a:srgbClr val="E7ED93"/>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90000" rIns="0" bIns="90000" rtlCol="0" anchor="ctr" anchorCtr="0"/>
          <a:lstStyle/>
          <a:p>
            <a:pPr algn="ctr">
              <a:buClr>
                <a:srgbClr val="8ABE34"/>
              </a:buClr>
            </a:pPr>
            <a:r>
              <a:rPr lang="en-US" sz="1400" b="1" dirty="0" err="1" smtClean="0">
                <a:solidFill>
                  <a:srgbClr val="4D4D4D"/>
                </a:solidFill>
                <a:latin typeface="Arial" pitchFamily="34" charset="0"/>
                <a:cs typeface="Arial" pitchFamily="34" charset="0"/>
              </a:rPr>
              <a:t>Affari</a:t>
            </a:r>
            <a:r>
              <a:rPr lang="en-US" sz="1400" b="1" dirty="0" smtClean="0">
                <a:solidFill>
                  <a:srgbClr val="4D4D4D"/>
                </a:solidFill>
                <a:latin typeface="Arial" pitchFamily="34" charset="0"/>
                <a:cs typeface="Arial" pitchFamily="34" charset="0"/>
              </a:rPr>
              <a:t> </a:t>
            </a:r>
            <a:r>
              <a:rPr lang="en-US" sz="1400" b="1" dirty="0" err="1" smtClean="0">
                <a:solidFill>
                  <a:srgbClr val="4D4D4D"/>
                </a:solidFill>
                <a:latin typeface="Arial" pitchFamily="34" charset="0"/>
                <a:cs typeface="Arial" pitchFamily="34" charset="0"/>
              </a:rPr>
              <a:t>Generali</a:t>
            </a:r>
            <a:endParaRPr lang="en-US" sz="1400" b="1" dirty="0" smtClean="0">
              <a:solidFill>
                <a:srgbClr val="4D4D4D"/>
              </a:solidFill>
              <a:latin typeface="Arial" pitchFamily="34" charset="0"/>
              <a:cs typeface="Arial" pitchFamily="34" charset="0"/>
            </a:endParaRPr>
          </a:p>
        </p:txBody>
      </p:sp>
      <p:sp>
        <p:nvSpPr>
          <p:cNvPr id="35" name="Rectangle 34"/>
          <p:cNvSpPr/>
          <p:nvPr/>
        </p:nvSpPr>
        <p:spPr>
          <a:xfrm>
            <a:off x="5842596" y="1790418"/>
            <a:ext cx="2815388" cy="3138132"/>
          </a:xfrm>
          <a:prstGeom prst="rect">
            <a:avLst/>
          </a:prstGeom>
          <a:solidFill>
            <a:schemeClr val="accent5">
              <a:lumMod val="90000"/>
            </a:schemeClr>
          </a:solidFill>
          <a:ln w="9525">
            <a:solidFill>
              <a:srgbClr val="4D4D4D"/>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buClr>
                <a:srgbClr val="8ABE34"/>
              </a:buClr>
            </a:pPr>
            <a:r>
              <a:rPr lang="en-US" sz="1400" b="1" dirty="0" err="1" smtClean="0">
                <a:solidFill>
                  <a:schemeClr val="tx1"/>
                </a:solidFill>
                <a:latin typeface="Arial" pitchFamily="34" charset="0"/>
                <a:cs typeface="Arial" pitchFamily="34" charset="0"/>
              </a:rPr>
              <a:t>Gli</a:t>
            </a:r>
            <a:r>
              <a:rPr lang="en-US" sz="1400" b="1" dirty="0" smtClean="0">
                <a:solidFill>
                  <a:schemeClr val="tx1"/>
                </a:solidFill>
                <a:latin typeface="Arial" pitchFamily="34" charset="0"/>
                <a:cs typeface="Arial" pitchFamily="34" charset="0"/>
              </a:rPr>
              <a:t> </a:t>
            </a:r>
            <a:r>
              <a:rPr lang="en-US" sz="1400" b="1" dirty="0" err="1" smtClean="0">
                <a:solidFill>
                  <a:schemeClr val="tx1"/>
                </a:solidFill>
                <a:latin typeface="Arial" pitchFamily="34" charset="0"/>
                <a:cs typeface="Arial" pitchFamily="34" charset="0"/>
              </a:rPr>
              <a:t>Obiettivi</a:t>
            </a:r>
            <a:r>
              <a:rPr lang="en-US" sz="1400" b="1" dirty="0" smtClean="0">
                <a:solidFill>
                  <a:schemeClr val="tx1"/>
                </a:solidFill>
                <a:latin typeface="Arial" pitchFamily="34" charset="0"/>
                <a:cs typeface="Arial" pitchFamily="34" charset="0"/>
              </a:rPr>
              <a:t> </a:t>
            </a:r>
            <a:r>
              <a:rPr lang="en-US" sz="1400" b="1" dirty="0" err="1" smtClean="0">
                <a:solidFill>
                  <a:schemeClr val="tx1"/>
                </a:solidFill>
                <a:latin typeface="Arial" pitchFamily="34" charset="0"/>
                <a:cs typeface="Arial" pitchFamily="34" charset="0"/>
              </a:rPr>
              <a:t>globali</a:t>
            </a:r>
            <a:endParaRPr lang="en-US" sz="1400" b="1" dirty="0" smtClean="0">
              <a:solidFill>
                <a:schemeClr val="tx1"/>
              </a:solidFill>
              <a:latin typeface="Arial" pitchFamily="34" charset="0"/>
              <a:cs typeface="Arial" pitchFamily="34" charset="0"/>
            </a:endParaRPr>
          </a:p>
          <a:p>
            <a:pPr algn="ctr">
              <a:buClr>
                <a:srgbClr val="8ABE34"/>
              </a:buClr>
            </a:pPr>
            <a:r>
              <a:rPr lang="en-US" sz="1400" dirty="0" err="1" smtClean="0">
                <a:solidFill>
                  <a:schemeClr val="tx1"/>
                </a:solidFill>
                <a:latin typeface="Arial" pitchFamily="34" charset="0"/>
                <a:cs typeface="Arial" pitchFamily="34" charset="0"/>
              </a:rPr>
              <a:t>Oceani</a:t>
            </a:r>
            <a:endParaRPr lang="en-US" sz="1400" dirty="0" smtClean="0">
              <a:solidFill>
                <a:schemeClr val="tx1"/>
              </a:solidFill>
              <a:latin typeface="Arial" pitchFamily="34" charset="0"/>
              <a:cs typeface="Arial" pitchFamily="34" charset="0"/>
            </a:endParaRPr>
          </a:p>
          <a:p>
            <a:pPr algn="ctr">
              <a:buClr>
                <a:srgbClr val="8ABE34"/>
              </a:buClr>
            </a:pPr>
            <a:r>
              <a:rPr lang="en-US" sz="1400" dirty="0" smtClean="0">
                <a:solidFill>
                  <a:schemeClr val="tx1"/>
                </a:solidFill>
                <a:latin typeface="Arial" pitchFamily="34" charset="0"/>
                <a:cs typeface="Arial" pitchFamily="34" charset="0"/>
              </a:rPr>
              <a:t>Fauna </a:t>
            </a:r>
            <a:r>
              <a:rPr lang="en-US" sz="1400" dirty="0" err="1" smtClean="0">
                <a:solidFill>
                  <a:schemeClr val="tx1"/>
                </a:solidFill>
                <a:latin typeface="Arial" pitchFamily="34" charset="0"/>
                <a:cs typeface="Arial" pitchFamily="34" charset="0"/>
              </a:rPr>
              <a:t>selvatica</a:t>
            </a:r>
            <a:r>
              <a:rPr lang="en-US" sz="1400" dirty="0" smtClean="0">
                <a:solidFill>
                  <a:schemeClr val="tx1"/>
                </a:solidFill>
                <a:latin typeface="Arial" pitchFamily="34" charset="0"/>
                <a:cs typeface="Arial" pitchFamily="34" charset="0"/>
              </a:rPr>
              <a:t> (Wildlife)</a:t>
            </a:r>
          </a:p>
          <a:p>
            <a:pPr algn="ctr">
              <a:buClr>
                <a:srgbClr val="8ABE34"/>
              </a:buClr>
            </a:pPr>
            <a:r>
              <a:rPr lang="en-US" sz="1400" dirty="0" err="1" smtClean="0">
                <a:solidFill>
                  <a:schemeClr val="tx1"/>
                </a:solidFill>
                <a:latin typeface="Arial" pitchFamily="34" charset="0"/>
                <a:cs typeface="Arial" pitchFamily="34" charset="0"/>
              </a:rPr>
              <a:t>Acque</a:t>
            </a:r>
            <a:r>
              <a:rPr lang="en-US" sz="1400" dirty="0" smtClean="0">
                <a:solidFill>
                  <a:schemeClr val="tx1"/>
                </a:solidFill>
                <a:latin typeface="Arial" pitchFamily="34" charset="0"/>
                <a:cs typeface="Arial" pitchFamily="34" charset="0"/>
              </a:rPr>
              <a:t> </a:t>
            </a:r>
            <a:r>
              <a:rPr lang="en-US" sz="1400" dirty="0" err="1" smtClean="0">
                <a:solidFill>
                  <a:schemeClr val="tx1"/>
                </a:solidFill>
                <a:latin typeface="Arial" pitchFamily="34" charset="0"/>
                <a:cs typeface="Arial" pitchFamily="34" charset="0"/>
              </a:rPr>
              <a:t>dolci</a:t>
            </a:r>
            <a:endParaRPr lang="en-US" sz="1400" dirty="0" smtClean="0">
              <a:solidFill>
                <a:schemeClr val="tx1"/>
              </a:solidFill>
              <a:latin typeface="Arial" pitchFamily="34" charset="0"/>
              <a:cs typeface="Arial" pitchFamily="34" charset="0"/>
            </a:endParaRPr>
          </a:p>
          <a:p>
            <a:pPr algn="ctr">
              <a:buClr>
                <a:srgbClr val="8ABE34"/>
              </a:buClr>
            </a:pPr>
            <a:r>
              <a:rPr lang="en-US" sz="1400" dirty="0" err="1" smtClean="0">
                <a:solidFill>
                  <a:schemeClr val="tx1"/>
                </a:solidFill>
                <a:latin typeface="Arial" pitchFamily="34" charset="0"/>
                <a:cs typeface="Arial" pitchFamily="34" charset="0"/>
              </a:rPr>
              <a:t>Foreste</a:t>
            </a:r>
            <a:endParaRPr lang="en-US" sz="1400" dirty="0" smtClean="0">
              <a:solidFill>
                <a:schemeClr val="tx1"/>
              </a:solidFill>
              <a:latin typeface="Arial" pitchFamily="34" charset="0"/>
              <a:cs typeface="Arial" pitchFamily="34" charset="0"/>
            </a:endParaRPr>
          </a:p>
          <a:p>
            <a:pPr algn="ctr">
              <a:buClr>
                <a:srgbClr val="8ABE34"/>
              </a:buClr>
            </a:pPr>
            <a:r>
              <a:rPr lang="en-US" sz="1400" dirty="0" err="1" smtClean="0">
                <a:solidFill>
                  <a:schemeClr val="tx1"/>
                </a:solidFill>
                <a:latin typeface="Arial" pitchFamily="34" charset="0"/>
                <a:cs typeface="Arial" pitchFamily="34" charset="0"/>
              </a:rPr>
              <a:t>Cibo</a:t>
            </a:r>
            <a:endParaRPr lang="en-US" sz="1400" dirty="0" smtClean="0">
              <a:solidFill>
                <a:schemeClr val="tx1"/>
              </a:solidFill>
              <a:latin typeface="Arial" pitchFamily="34" charset="0"/>
              <a:cs typeface="Arial" pitchFamily="34" charset="0"/>
            </a:endParaRPr>
          </a:p>
          <a:p>
            <a:pPr algn="ctr">
              <a:buClr>
                <a:srgbClr val="8ABE34"/>
              </a:buClr>
            </a:pPr>
            <a:r>
              <a:rPr lang="en-US" sz="1400" dirty="0" err="1" smtClean="0">
                <a:solidFill>
                  <a:schemeClr val="tx1"/>
                </a:solidFill>
                <a:latin typeface="Arial" pitchFamily="34" charset="0"/>
                <a:cs typeface="Arial" pitchFamily="34" charset="0"/>
              </a:rPr>
              <a:t>Energia&amp;Clima</a:t>
            </a:r>
            <a:endParaRPr lang="en-US" sz="1400" dirty="0" smtClean="0">
              <a:solidFill>
                <a:schemeClr val="tx1"/>
              </a:solidFill>
              <a:latin typeface="Arial" pitchFamily="34" charset="0"/>
              <a:cs typeface="Arial" pitchFamily="34" charset="0"/>
            </a:endParaRPr>
          </a:p>
          <a:p>
            <a:pPr algn="ctr">
              <a:buClr>
                <a:srgbClr val="8ABE34"/>
              </a:buClr>
            </a:pPr>
            <a:r>
              <a:rPr lang="en-US" sz="1400" dirty="0" err="1" smtClean="0">
                <a:solidFill>
                  <a:schemeClr val="tx1"/>
                </a:solidFill>
                <a:latin typeface="Arial" pitchFamily="34" charset="0"/>
                <a:cs typeface="Arial" pitchFamily="34" charset="0"/>
              </a:rPr>
              <a:t>Mercati</a:t>
            </a:r>
            <a:endParaRPr lang="en-US" sz="1400" dirty="0" smtClean="0">
              <a:solidFill>
                <a:schemeClr val="tx1"/>
              </a:solidFill>
              <a:latin typeface="Arial" pitchFamily="34" charset="0"/>
              <a:cs typeface="Arial" pitchFamily="34" charset="0"/>
            </a:endParaRPr>
          </a:p>
          <a:p>
            <a:pPr algn="ctr">
              <a:buClr>
                <a:srgbClr val="8ABE34"/>
              </a:buClr>
            </a:pPr>
            <a:r>
              <a:rPr lang="en-US" sz="1400" dirty="0" err="1" smtClean="0">
                <a:solidFill>
                  <a:schemeClr val="tx1"/>
                </a:solidFill>
                <a:latin typeface="Arial" pitchFamily="34" charset="0"/>
                <a:cs typeface="Arial" pitchFamily="34" charset="0"/>
              </a:rPr>
              <a:t>Finanza</a:t>
            </a:r>
            <a:endParaRPr lang="en-US" sz="1400" dirty="0" smtClean="0">
              <a:solidFill>
                <a:schemeClr val="tx1"/>
              </a:solidFill>
              <a:latin typeface="Arial" pitchFamily="34" charset="0"/>
              <a:cs typeface="Arial" pitchFamily="34" charset="0"/>
            </a:endParaRPr>
          </a:p>
          <a:p>
            <a:pPr algn="ctr">
              <a:buClr>
                <a:srgbClr val="8ABE34"/>
              </a:buClr>
            </a:pPr>
            <a:r>
              <a:rPr lang="en-US" sz="1400" dirty="0" smtClean="0">
                <a:solidFill>
                  <a:schemeClr val="tx1"/>
                </a:solidFill>
                <a:latin typeface="Arial" pitchFamily="34" charset="0"/>
                <a:cs typeface="Arial" pitchFamily="34" charset="0"/>
              </a:rPr>
              <a:t>Governance</a:t>
            </a:r>
          </a:p>
          <a:p>
            <a:pPr algn="ctr">
              <a:buClr>
                <a:srgbClr val="8ABE34"/>
              </a:buClr>
            </a:pPr>
            <a:endParaRPr lang="en-US" sz="1400" dirty="0" smtClean="0">
              <a:solidFill>
                <a:schemeClr val="tx1"/>
              </a:solidFill>
              <a:latin typeface="Arial" pitchFamily="34" charset="0"/>
              <a:cs typeface="Arial" pitchFamily="34" charset="0"/>
            </a:endParaRPr>
          </a:p>
          <a:p>
            <a:pPr algn="ctr">
              <a:buClr>
                <a:srgbClr val="8ABE34"/>
              </a:buClr>
            </a:pPr>
            <a:r>
              <a:rPr lang="en-US" sz="1400" b="1" dirty="0" err="1" smtClean="0">
                <a:solidFill>
                  <a:schemeClr val="tx1"/>
                </a:solidFill>
                <a:latin typeface="Arial" pitchFamily="34" charset="0"/>
                <a:cs typeface="Arial" pitchFamily="34" charset="0"/>
              </a:rPr>
              <a:t>Cambiamento</a:t>
            </a:r>
            <a:r>
              <a:rPr lang="en-US" sz="1400" b="1" dirty="0" smtClean="0">
                <a:solidFill>
                  <a:schemeClr val="tx1"/>
                </a:solidFill>
                <a:latin typeface="Arial" pitchFamily="34" charset="0"/>
                <a:cs typeface="Arial" pitchFamily="34" charset="0"/>
              </a:rPr>
              <a:t> </a:t>
            </a:r>
            <a:r>
              <a:rPr lang="en-US" sz="1400" b="1" dirty="0" err="1" smtClean="0">
                <a:solidFill>
                  <a:schemeClr val="tx1"/>
                </a:solidFill>
                <a:latin typeface="Arial" pitchFamily="34" charset="0"/>
                <a:cs typeface="Arial" pitchFamily="34" charset="0"/>
              </a:rPr>
              <a:t>culturale</a:t>
            </a:r>
            <a:r>
              <a:rPr lang="en-US" sz="1400" b="1" dirty="0" smtClean="0">
                <a:solidFill>
                  <a:schemeClr val="tx1"/>
                </a:solidFill>
                <a:latin typeface="Arial" pitchFamily="34" charset="0"/>
                <a:cs typeface="Arial" pitchFamily="34" charset="0"/>
              </a:rPr>
              <a:t> e </a:t>
            </a:r>
            <a:r>
              <a:rPr lang="en-US" sz="1400" b="1" dirty="0" err="1" smtClean="0">
                <a:solidFill>
                  <a:schemeClr val="tx1"/>
                </a:solidFill>
                <a:latin typeface="Arial" pitchFamily="34" charset="0"/>
                <a:cs typeface="Arial" pitchFamily="34" charset="0"/>
              </a:rPr>
              <a:t>innovazione</a:t>
            </a:r>
            <a:r>
              <a:rPr lang="en-US" sz="1400" b="1" dirty="0" smtClean="0">
                <a:solidFill>
                  <a:schemeClr val="tx1"/>
                </a:solidFill>
                <a:latin typeface="Arial" pitchFamily="34" charset="0"/>
                <a:cs typeface="Arial" pitchFamily="34" charset="0"/>
              </a:rPr>
              <a:t> </a:t>
            </a:r>
            <a:r>
              <a:rPr lang="en-US" sz="1400" b="1" dirty="0" err="1" smtClean="0">
                <a:solidFill>
                  <a:schemeClr val="tx1"/>
                </a:solidFill>
                <a:latin typeface="Arial" pitchFamily="34" charset="0"/>
                <a:cs typeface="Arial" pitchFamily="34" charset="0"/>
              </a:rPr>
              <a:t>nella</a:t>
            </a:r>
            <a:r>
              <a:rPr lang="en-US" sz="1400" b="1" dirty="0" smtClean="0">
                <a:solidFill>
                  <a:schemeClr val="tx1"/>
                </a:solidFill>
                <a:latin typeface="Arial" pitchFamily="34" charset="0"/>
                <a:cs typeface="Arial" pitchFamily="34" charset="0"/>
              </a:rPr>
              <a:t> </a:t>
            </a:r>
            <a:r>
              <a:rPr lang="en-US" sz="1400" b="1" dirty="0" err="1" smtClean="0">
                <a:solidFill>
                  <a:schemeClr val="tx1"/>
                </a:solidFill>
                <a:latin typeface="Arial" pitchFamily="34" charset="0"/>
                <a:cs typeface="Arial" pitchFamily="34" charset="0"/>
              </a:rPr>
              <a:t>pratica</a:t>
            </a:r>
            <a:r>
              <a:rPr lang="en-US" sz="1400" b="1" dirty="0" smtClean="0">
                <a:solidFill>
                  <a:schemeClr val="tx1"/>
                </a:solidFill>
                <a:latin typeface="Arial" pitchFamily="34" charset="0"/>
                <a:cs typeface="Arial" pitchFamily="34" charset="0"/>
              </a:rPr>
              <a:t> </a:t>
            </a:r>
            <a:r>
              <a:rPr lang="en-US" sz="1400" b="1" dirty="0" err="1" smtClean="0">
                <a:solidFill>
                  <a:schemeClr val="tx1"/>
                </a:solidFill>
                <a:latin typeface="Arial" pitchFamily="34" charset="0"/>
                <a:cs typeface="Arial" pitchFamily="34" charset="0"/>
              </a:rPr>
              <a:t>della</a:t>
            </a:r>
            <a:r>
              <a:rPr lang="en-US" sz="1400" b="1" dirty="0" smtClean="0">
                <a:solidFill>
                  <a:schemeClr val="tx1"/>
                </a:solidFill>
                <a:latin typeface="Arial" pitchFamily="34" charset="0"/>
                <a:cs typeface="Arial" pitchFamily="34" charset="0"/>
              </a:rPr>
              <a:t> </a:t>
            </a:r>
            <a:r>
              <a:rPr lang="en-US" sz="1400" b="1" dirty="0" err="1" smtClean="0">
                <a:solidFill>
                  <a:schemeClr val="tx1"/>
                </a:solidFill>
                <a:latin typeface="Arial" pitchFamily="34" charset="0"/>
                <a:cs typeface="Arial" pitchFamily="34" charset="0"/>
              </a:rPr>
              <a:t>conservazione</a:t>
            </a:r>
            <a:endParaRPr lang="en-US" sz="1400" dirty="0" smtClean="0">
              <a:solidFill>
                <a:schemeClr val="tx1"/>
              </a:solidFill>
              <a:latin typeface="Arial" pitchFamily="34" charset="0"/>
              <a:cs typeface="Arial" pitchFamily="34" charset="0"/>
            </a:endParaRPr>
          </a:p>
        </p:txBody>
      </p:sp>
      <p:sp>
        <p:nvSpPr>
          <p:cNvPr id="41" name="Right Arrow 40"/>
          <p:cNvSpPr/>
          <p:nvPr/>
        </p:nvSpPr>
        <p:spPr>
          <a:xfrm>
            <a:off x="5006845" y="3003650"/>
            <a:ext cx="796591" cy="578126"/>
          </a:xfrm>
          <a:prstGeom prst="rightArrow">
            <a:avLst/>
          </a:prstGeom>
          <a:solidFill>
            <a:schemeClr val="accent5">
              <a:lumMod val="75000"/>
            </a:schemeClr>
          </a:solidFill>
          <a:ln w="9525">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buClr>
                <a:srgbClr val="8ABE34"/>
              </a:buClr>
            </a:pPr>
            <a:endParaRPr lang="en-US" sz="1400" smtClean="0">
              <a:solidFill>
                <a:schemeClr val="tx1"/>
              </a:solidFill>
              <a:latin typeface="Arial" pitchFamily="34" charset="0"/>
              <a:cs typeface="Arial" pitchFamily="34" charset="0"/>
            </a:endParaRPr>
          </a:p>
        </p:txBody>
      </p:sp>
      <p:sp>
        <p:nvSpPr>
          <p:cNvPr id="9" name="Rectangle 8"/>
          <p:cNvSpPr/>
          <p:nvPr/>
        </p:nvSpPr>
        <p:spPr>
          <a:xfrm>
            <a:off x="744298" y="1770717"/>
            <a:ext cx="638914" cy="4186677"/>
          </a:xfrm>
          <a:prstGeom prst="rect">
            <a:avLst/>
          </a:prstGeom>
          <a:solidFill>
            <a:schemeClr val="bg2"/>
          </a:solidFill>
          <a:ln w="9525">
            <a:solidFill>
              <a:schemeClr val="tx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vert="vert270" tIns="90000" bIns="90000" rtlCol="0" anchor="ctr" anchorCtr="0"/>
          <a:lstStyle/>
          <a:p>
            <a:pPr algn="ctr">
              <a:buClr>
                <a:srgbClr val="8ABE34"/>
              </a:buClr>
            </a:pPr>
            <a:r>
              <a:rPr lang="en-US" sz="1400" b="1" dirty="0" smtClean="0">
                <a:solidFill>
                  <a:schemeClr val="tx1"/>
                </a:solidFill>
                <a:latin typeface="Arial" pitchFamily="34" charset="0"/>
                <a:cs typeface="Arial" pitchFamily="34" charset="0"/>
              </a:rPr>
              <a:t>UFFICI</a:t>
            </a:r>
          </a:p>
        </p:txBody>
      </p:sp>
      <p:sp>
        <p:nvSpPr>
          <p:cNvPr id="62" name="Rectangle 3"/>
          <p:cNvSpPr>
            <a:spLocks noChangeArrowheads="1"/>
          </p:cNvSpPr>
          <p:nvPr/>
        </p:nvSpPr>
        <p:spPr bwMode="gray">
          <a:xfrm>
            <a:off x="5656521" y="1202287"/>
            <a:ext cx="3096520" cy="400110"/>
          </a:xfrm>
          <a:prstGeom prst="rect">
            <a:avLst/>
          </a:prstGeom>
          <a:solidFill>
            <a:srgbClr val="F3F2E9"/>
          </a:solidFill>
          <a:ln w="9525" algn="ctr">
            <a:solidFill>
              <a:srgbClr val="F3F2E9"/>
            </a:solidFill>
            <a:miter lim="800000"/>
            <a:headEnd type="none" w="lg" len="lg"/>
            <a:tailEnd type="none" w="lg" len="lg"/>
          </a:ln>
          <a:effectLst>
            <a:outerShdw dist="25400" dir="5400000" sx="99000" sy="99000" algn="ctr" rotWithShape="0">
              <a:schemeClr val="tx2"/>
            </a:outerShdw>
          </a:effectLst>
        </p:spPr>
        <p:txBody>
          <a:bodyPr wrap="square" lIns="0" tIns="91440" rIns="0" bIns="91440" anchor="b">
            <a:spAutoFit/>
          </a:bodyPr>
          <a:lstStyle/>
          <a:p>
            <a:pPr algn="ctr">
              <a:defRPr/>
            </a:pPr>
            <a:r>
              <a:rPr lang="en-US" sz="1400" b="1" kern="0" dirty="0" err="1" smtClean="0">
                <a:solidFill>
                  <a:sysClr val="windowText" lastClr="000000"/>
                </a:solidFill>
                <a:latin typeface="Arial"/>
                <a:sym typeface="Arial"/>
              </a:rPr>
              <a:t>Indicatori</a:t>
            </a:r>
            <a:r>
              <a:rPr lang="en-US" sz="1400" b="1" kern="0" dirty="0" smtClean="0">
                <a:solidFill>
                  <a:sysClr val="windowText" lastClr="000000"/>
                </a:solidFill>
                <a:latin typeface="Arial"/>
                <a:sym typeface="Arial"/>
              </a:rPr>
              <a:t> </a:t>
            </a:r>
            <a:r>
              <a:rPr lang="en-US" sz="1400" b="1" kern="0" dirty="0" err="1" smtClean="0">
                <a:solidFill>
                  <a:sysClr val="windowText" lastClr="000000"/>
                </a:solidFill>
                <a:latin typeface="Arial"/>
                <a:sym typeface="Arial"/>
              </a:rPr>
              <a:t>di</a:t>
            </a:r>
            <a:r>
              <a:rPr lang="en-US" sz="1400" b="1" kern="0" dirty="0" smtClean="0">
                <a:solidFill>
                  <a:sysClr val="windowText" lastClr="000000"/>
                </a:solidFill>
                <a:latin typeface="Arial"/>
                <a:sym typeface="Arial"/>
              </a:rPr>
              <a:t> performance</a:t>
            </a:r>
            <a:endParaRPr lang="en-US" sz="1400" b="1" kern="0" dirty="0">
              <a:solidFill>
                <a:sysClr val="windowText" lastClr="000000"/>
              </a:solidFill>
              <a:latin typeface="Arial"/>
              <a:sym typeface="Arial"/>
            </a:endParaRPr>
          </a:p>
        </p:txBody>
      </p:sp>
      <p:sp>
        <p:nvSpPr>
          <p:cNvPr id="63" name="Rectangle 62"/>
          <p:cNvSpPr/>
          <p:nvPr/>
        </p:nvSpPr>
        <p:spPr>
          <a:xfrm rot="5400000">
            <a:off x="2623871" y="4187859"/>
            <a:ext cx="411931" cy="4171077"/>
          </a:xfrm>
          <a:prstGeom prst="rect">
            <a:avLst/>
          </a:prstGeom>
          <a:solidFill>
            <a:schemeClr val="bg2"/>
          </a:solidFill>
          <a:ln w="9525">
            <a:solidFill>
              <a:schemeClr val="tx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vert="vert270" tIns="90000" bIns="90000" rtlCol="0" anchor="ctr" anchorCtr="0"/>
          <a:lstStyle/>
          <a:p>
            <a:pPr algn="ctr">
              <a:buClr>
                <a:srgbClr val="8ABE34"/>
              </a:buClr>
            </a:pPr>
            <a:r>
              <a:rPr lang="en-US" sz="1400" b="1" dirty="0" err="1" smtClean="0">
                <a:solidFill>
                  <a:srgbClr val="4D4D4D"/>
                </a:solidFill>
                <a:latin typeface="Arial" pitchFamily="34" charset="0"/>
                <a:cs typeface="Arial" pitchFamily="34" charset="0"/>
              </a:rPr>
              <a:t>Segretariato</a:t>
            </a:r>
            <a:r>
              <a:rPr lang="en-US" sz="1400" b="1" dirty="0" smtClean="0">
                <a:solidFill>
                  <a:srgbClr val="4D4D4D"/>
                </a:solidFill>
                <a:latin typeface="Arial" pitchFamily="34" charset="0"/>
                <a:cs typeface="Arial" pitchFamily="34" charset="0"/>
              </a:rPr>
              <a:t> </a:t>
            </a:r>
            <a:r>
              <a:rPr lang="en-US" sz="1400" b="1" dirty="0" err="1" smtClean="0">
                <a:solidFill>
                  <a:srgbClr val="4D4D4D"/>
                </a:solidFill>
                <a:latin typeface="Arial" pitchFamily="34" charset="0"/>
                <a:cs typeface="Arial" pitchFamily="34" charset="0"/>
              </a:rPr>
              <a:t>internazionale</a:t>
            </a:r>
            <a:endParaRPr lang="en-US" sz="1400" b="1" dirty="0" smtClean="0">
              <a:solidFill>
                <a:srgbClr val="4D4D4D"/>
              </a:solidFill>
              <a:latin typeface="Arial" pitchFamily="34" charset="0"/>
              <a:cs typeface="Arial" pitchFamily="34" charset="0"/>
            </a:endParaRPr>
          </a:p>
        </p:txBody>
      </p:sp>
      <p:sp>
        <p:nvSpPr>
          <p:cNvPr id="69" name="Rectangle 68"/>
          <p:cNvSpPr/>
          <p:nvPr/>
        </p:nvSpPr>
        <p:spPr>
          <a:xfrm>
            <a:off x="1495945" y="4650332"/>
            <a:ext cx="45719" cy="45719"/>
          </a:xfrm>
          <a:prstGeom prst="rect">
            <a:avLst/>
          </a:prstGeom>
          <a:solidFill>
            <a:schemeClr val="bg2"/>
          </a:solidFill>
          <a:ln w="9525">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buClr>
                <a:srgbClr val="8ABE34"/>
              </a:buClr>
            </a:pPr>
            <a:endParaRPr lang="en-US" sz="1400" smtClean="0">
              <a:solidFill>
                <a:schemeClr val="tx1"/>
              </a:solidFill>
              <a:latin typeface="Arial" pitchFamily="34" charset="0"/>
              <a:cs typeface="Arial" pitchFamily="34" charset="0"/>
            </a:endParaRPr>
          </a:p>
        </p:txBody>
      </p:sp>
      <p:cxnSp>
        <p:nvCxnSpPr>
          <p:cNvPr id="48" name="Straight Connector 47"/>
          <p:cNvCxnSpPr/>
          <p:nvPr/>
        </p:nvCxnSpPr>
        <p:spPr>
          <a:xfrm>
            <a:off x="5842596" y="4138986"/>
            <a:ext cx="2815388" cy="0"/>
          </a:xfrm>
          <a:prstGeom prst="line">
            <a:avLst/>
          </a:prstGeom>
          <a:ln>
            <a:solidFill>
              <a:srgbClr val="808080"/>
            </a:solidFill>
            <a:prstDash val="dash"/>
          </a:ln>
        </p:spPr>
        <p:style>
          <a:lnRef idx="1">
            <a:schemeClr val="accent1"/>
          </a:lnRef>
          <a:fillRef idx="0">
            <a:schemeClr val="accent1"/>
          </a:fillRef>
          <a:effectRef idx="0">
            <a:schemeClr val="accent1"/>
          </a:effectRef>
          <a:fontRef idx="minor">
            <a:schemeClr val="tx1"/>
          </a:fontRef>
        </p:style>
      </p:cxnSp>
      <p:sp>
        <p:nvSpPr>
          <p:cNvPr id="66" name="Segnaposto numero diapositiva 5"/>
          <p:cNvSpPr txBox="1">
            <a:spLocks/>
          </p:cNvSpPr>
          <p:nvPr/>
        </p:nvSpPr>
        <p:spPr>
          <a:xfrm>
            <a:off x="7010409" y="6529348"/>
            <a:ext cx="2133600" cy="365125"/>
          </a:xfrm>
          <a:prstGeom prst="rect">
            <a:avLst/>
          </a:prstGeo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2E5B4E9-7217-471A-81BB-D945E218E382}" type="slidenum">
              <a:rPr kumimoji="0" lang="it-IT" sz="1000" b="0" i="0" u="none" strike="noStrike" kern="1200" cap="none" spc="0" normalizeH="0" baseline="0" noProof="0" smtClean="0">
                <a:ln>
                  <a:noFill/>
                </a:ln>
                <a:solidFill>
                  <a:schemeClr val="tx1"/>
                </a:solidFill>
                <a:effectLst/>
                <a:uLnTx/>
                <a:uFillTx/>
                <a:latin typeface="Arial" pitchFamily="34" charset="0"/>
                <a:ea typeface="Geneva"/>
                <a:cs typeface="Geneva"/>
              </a:rPr>
              <a:pPr marL="0" marR="0" lvl="0" indent="0" algn="r" defTabSz="457200" rtl="0" eaLnBrk="1" fontAlgn="base" latinLnBrk="0" hangingPunct="1">
                <a:lnSpc>
                  <a:spcPct val="100000"/>
                </a:lnSpc>
                <a:spcBef>
                  <a:spcPct val="0"/>
                </a:spcBef>
                <a:spcAft>
                  <a:spcPct val="0"/>
                </a:spcAft>
                <a:buClrTx/>
                <a:buSzTx/>
                <a:buFontTx/>
                <a:buNone/>
                <a:tabLst/>
                <a:defRPr/>
              </a:pPr>
              <a:t>48</a:t>
            </a:fld>
            <a:endParaRPr kumimoji="0" lang="it-IT" sz="1000" b="0" i="0" u="none" strike="noStrike" kern="1200" cap="none" spc="0" normalizeH="0" baseline="0" noProof="0" dirty="0">
              <a:ln>
                <a:noFill/>
              </a:ln>
              <a:solidFill>
                <a:schemeClr val="tx1"/>
              </a:solidFill>
              <a:effectLst/>
              <a:uLnTx/>
              <a:uFillTx/>
              <a:latin typeface="Arial" pitchFamily="34" charset="0"/>
              <a:ea typeface="Geneva"/>
              <a:cs typeface="Geneva"/>
            </a:endParaRPr>
          </a:p>
        </p:txBody>
      </p:sp>
    </p:spTree>
    <p:extLst>
      <p:ext uri="{BB962C8B-B14F-4D97-AF65-F5344CB8AC3E}">
        <p14:creationId xmlns:p14="http://schemas.microsoft.com/office/powerpoint/2010/main" val="2895611218"/>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fr-CH" sz="3200" b="1" dirty="0" smtClean="0">
                <a:solidFill>
                  <a:srgbClr val="83C937"/>
                </a:solidFill>
                <a:latin typeface="Arial" charset="0"/>
                <a:cs typeface="Arial" charset="0"/>
              </a:rPr>
              <a:t>Un </a:t>
            </a:r>
            <a:r>
              <a:rPr lang="fr-CH" sz="3200" b="1" dirty="0" err="1" smtClean="0">
                <a:solidFill>
                  <a:srgbClr val="83C937"/>
                </a:solidFill>
                <a:latin typeface="Arial" charset="0"/>
                <a:cs typeface="Arial" charset="0"/>
              </a:rPr>
              <a:t>Pianeta</a:t>
            </a:r>
            <a:r>
              <a:rPr lang="fr-CH" sz="3200" b="1" dirty="0" smtClean="0">
                <a:solidFill>
                  <a:srgbClr val="83C937"/>
                </a:solidFill>
                <a:latin typeface="Arial" charset="0"/>
                <a:cs typeface="Arial" charset="0"/>
              </a:rPr>
              <a:t> </a:t>
            </a:r>
            <a:r>
              <a:rPr lang="fr-CH" sz="3200" b="1" dirty="0" err="1" smtClean="0">
                <a:solidFill>
                  <a:srgbClr val="83C937"/>
                </a:solidFill>
                <a:latin typeface="Arial" charset="0"/>
                <a:cs typeface="Arial" charset="0"/>
              </a:rPr>
              <a:t>resiliente</a:t>
            </a:r>
            <a:r>
              <a:rPr lang="fr-CH" sz="3200" b="1" dirty="0" smtClean="0">
                <a:solidFill>
                  <a:srgbClr val="83C937"/>
                </a:solidFill>
                <a:latin typeface="Arial" charset="0"/>
                <a:cs typeface="Arial" charset="0"/>
              </a:rPr>
              <a:t> per la </a:t>
            </a:r>
            <a:r>
              <a:rPr lang="fr-CH" sz="3200" b="1" dirty="0" err="1" smtClean="0">
                <a:solidFill>
                  <a:srgbClr val="83C937"/>
                </a:solidFill>
                <a:latin typeface="Arial" charset="0"/>
                <a:cs typeface="Arial" charset="0"/>
              </a:rPr>
              <a:t>natura</a:t>
            </a:r>
            <a:r>
              <a:rPr lang="fr-CH" sz="3200" b="1" dirty="0" smtClean="0">
                <a:solidFill>
                  <a:srgbClr val="83C937"/>
                </a:solidFill>
                <a:latin typeface="Arial" charset="0"/>
                <a:cs typeface="Arial" charset="0"/>
              </a:rPr>
              <a:t> e le </a:t>
            </a:r>
            <a:r>
              <a:rPr lang="fr-CH" sz="3200" b="1" dirty="0" err="1" smtClean="0">
                <a:solidFill>
                  <a:srgbClr val="83C937"/>
                </a:solidFill>
                <a:latin typeface="Arial" charset="0"/>
                <a:cs typeface="Arial" charset="0"/>
              </a:rPr>
              <a:t>società</a:t>
            </a:r>
            <a:r>
              <a:rPr lang="fr-CH" sz="3200" b="1" dirty="0" smtClean="0">
                <a:solidFill>
                  <a:srgbClr val="83C937"/>
                </a:solidFill>
                <a:latin typeface="Arial" charset="0"/>
                <a:cs typeface="Arial" charset="0"/>
              </a:rPr>
              <a:t> </a:t>
            </a:r>
            <a:r>
              <a:rPr lang="fr-CH" sz="3200" b="1" dirty="0" err="1" smtClean="0">
                <a:solidFill>
                  <a:srgbClr val="83C937"/>
                </a:solidFill>
                <a:latin typeface="Arial" charset="0"/>
                <a:cs typeface="Arial" charset="0"/>
              </a:rPr>
              <a:t>umane</a:t>
            </a:r>
            <a:endParaRPr sz="3200" b="1" dirty="0" smtClean="0">
              <a:solidFill>
                <a:srgbClr val="83C937"/>
              </a:solidFill>
              <a:latin typeface="Arial" charset="0"/>
              <a:cs typeface="Arial" charset="0"/>
            </a:endParaRPr>
          </a:p>
        </p:txBody>
      </p:sp>
      <p:sp>
        <p:nvSpPr>
          <p:cNvPr id="60419" name="Text Placeholder 4"/>
          <p:cNvSpPr>
            <a:spLocks noGrp="1"/>
          </p:cNvSpPr>
          <p:nvPr>
            <p:ph type="body" sz="quarter" idx="4294967295"/>
          </p:nvPr>
        </p:nvSpPr>
        <p:spPr bwMode="auto">
          <a:xfrm>
            <a:off x="827088" y="1483720"/>
            <a:ext cx="8031162" cy="460375"/>
          </a:xfrm>
          <a:prstGeom prst="rect">
            <a:avLst/>
          </a:prstGeom>
          <a:noFill/>
          <a:ln>
            <a:miter lim="800000"/>
            <a:headEnd/>
            <a:tailEnd/>
          </a:ln>
        </p:spPr>
        <p:txBody>
          <a:bodyPr/>
          <a:lstStyle/>
          <a:p>
            <a:pPr marL="0" indent="0">
              <a:buFont typeface="Arial" charset="0"/>
              <a:buNone/>
            </a:pPr>
            <a:r>
              <a:rPr lang="fr-CH" sz="1400" b="1" dirty="0" err="1" smtClean="0"/>
              <a:t>Gli</a:t>
            </a:r>
            <a:r>
              <a:rPr lang="fr-CH" sz="1400" b="1" dirty="0" smtClean="0"/>
              <a:t> </a:t>
            </a:r>
            <a:r>
              <a:rPr lang="fr-CH" sz="1400" b="1" dirty="0" err="1" smtClean="0"/>
              <a:t>Obiettivi</a:t>
            </a:r>
            <a:r>
              <a:rPr lang="fr-CH" sz="1400" b="1" dirty="0" smtClean="0"/>
              <a:t> </a:t>
            </a:r>
            <a:r>
              <a:rPr lang="fr-CH" sz="1400" b="1" dirty="0" err="1" smtClean="0"/>
              <a:t>Globali</a:t>
            </a:r>
            <a:r>
              <a:rPr lang="fr-CH" sz="1400" b="1" dirty="0" smtClean="0"/>
              <a:t> per </a:t>
            </a:r>
            <a:r>
              <a:rPr lang="fr-CH" sz="1400" b="1" dirty="0" err="1" smtClean="0"/>
              <a:t>lo</a:t>
            </a:r>
            <a:r>
              <a:rPr lang="fr-CH" sz="1400" b="1" dirty="0" smtClean="0"/>
              <a:t> </a:t>
            </a:r>
            <a:r>
              <a:rPr lang="fr-CH" sz="1400" b="1" dirty="0" err="1" smtClean="0"/>
              <a:t>Sviluppo</a:t>
            </a:r>
            <a:r>
              <a:rPr lang="fr-CH" sz="1400" b="1" dirty="0" smtClean="0"/>
              <a:t> </a:t>
            </a:r>
            <a:r>
              <a:rPr lang="fr-CH" sz="1400" b="1" dirty="0" err="1" smtClean="0"/>
              <a:t>Sostenibile</a:t>
            </a:r>
            <a:r>
              <a:rPr lang="fr-CH" sz="1400" b="1" dirty="0" smtClean="0"/>
              <a:t> (ONU) – l’Agenda da </a:t>
            </a:r>
            <a:r>
              <a:rPr lang="fr-CH" sz="1400" b="1" dirty="0" err="1" smtClean="0"/>
              <a:t>realizzare</a:t>
            </a:r>
            <a:r>
              <a:rPr lang="fr-CH" sz="1400" b="1" dirty="0" smtClean="0"/>
              <a:t> </a:t>
            </a:r>
            <a:r>
              <a:rPr lang="fr-CH" sz="1400" b="1" dirty="0" err="1" smtClean="0"/>
              <a:t>entro</a:t>
            </a:r>
            <a:r>
              <a:rPr lang="fr-CH" sz="1400" b="1" dirty="0" smtClean="0"/>
              <a:t> il 2030</a:t>
            </a:r>
            <a:endParaRPr lang="en-GB" sz="1400" b="1" dirty="0" smtClean="0"/>
          </a:p>
        </p:txBody>
      </p:sp>
      <p:pic>
        <p:nvPicPr>
          <p:cNvPr id="60420" name="Picture 25"/>
          <p:cNvPicPr>
            <a:picLocks noChangeAspect="1"/>
          </p:cNvPicPr>
          <p:nvPr/>
        </p:nvPicPr>
        <p:blipFill>
          <a:blip r:embed="rId3" cstate="screen"/>
          <a:srcRect/>
          <a:stretch>
            <a:fillRect/>
          </a:stretch>
        </p:blipFill>
        <p:spPr bwMode="auto">
          <a:xfrm>
            <a:off x="903288" y="1989138"/>
            <a:ext cx="3956050" cy="1223962"/>
          </a:xfrm>
          <a:prstGeom prst="rect">
            <a:avLst/>
          </a:prstGeom>
          <a:noFill/>
          <a:ln w="9525">
            <a:noFill/>
            <a:miter lim="800000"/>
            <a:headEnd/>
            <a:tailEnd/>
          </a:ln>
        </p:spPr>
      </p:pic>
      <p:sp>
        <p:nvSpPr>
          <p:cNvPr id="60421" name="Slide Number Placeholder 1"/>
          <p:cNvSpPr>
            <a:spLocks noGrp="1"/>
          </p:cNvSpPr>
          <p:nvPr>
            <p:ph type="sldNum" sz="quarter" idx="15"/>
          </p:nvPr>
        </p:nvSpPr>
        <p:spPr bwMode="auto">
          <a:xfrm>
            <a:off x="5364163" y="6237288"/>
            <a:ext cx="3616325" cy="365125"/>
          </a:xfrm>
          <a:noFill/>
          <a:ln>
            <a:miter lim="800000"/>
            <a:headEnd/>
            <a:tailEnd/>
          </a:ln>
        </p:spPr>
        <p:txBody>
          <a:bodyPr vert="horz" wrap="square" lIns="91440" tIns="45720" rIns="91440" bIns="45720" numCol="1" anchor="b" anchorCtr="0" compatLnSpc="1">
            <a:prstTxWarp prst="textNoShape">
              <a:avLst/>
            </a:prstTxWarp>
          </a:bodyPr>
          <a:lstStyle/>
          <a:p>
            <a:pPr algn="r" fontAlgn="base">
              <a:spcBef>
                <a:spcPct val="0"/>
              </a:spcBef>
              <a:spcAft>
                <a:spcPct val="0"/>
              </a:spcAft>
            </a:pPr>
            <a:r>
              <a:rPr lang="en-IE" sz="1400" dirty="0" err="1" smtClean="0"/>
              <a:t>Fonte</a:t>
            </a:r>
            <a:r>
              <a:rPr lang="en-IE" sz="1400" dirty="0" smtClean="0"/>
              <a:t> </a:t>
            </a:r>
            <a:r>
              <a:rPr lang="en-IE" sz="1400" dirty="0"/>
              <a:t>UN, 2015</a:t>
            </a:r>
          </a:p>
        </p:txBody>
      </p:sp>
      <p:pic>
        <p:nvPicPr>
          <p:cNvPr id="60422" name="Picture 6"/>
          <p:cNvPicPr>
            <a:picLocks noChangeAspect="1"/>
          </p:cNvPicPr>
          <p:nvPr/>
        </p:nvPicPr>
        <p:blipFill>
          <a:blip r:embed="rId4" cstate="screen"/>
          <a:srcRect/>
          <a:stretch>
            <a:fillRect/>
          </a:stretch>
        </p:blipFill>
        <p:spPr bwMode="auto">
          <a:xfrm>
            <a:off x="4929188" y="1989138"/>
            <a:ext cx="3956050" cy="1223962"/>
          </a:xfrm>
          <a:prstGeom prst="rect">
            <a:avLst/>
          </a:prstGeom>
          <a:noFill/>
          <a:ln w="9525">
            <a:noFill/>
            <a:miter lim="800000"/>
            <a:headEnd/>
            <a:tailEnd/>
          </a:ln>
        </p:spPr>
      </p:pic>
      <p:pic>
        <p:nvPicPr>
          <p:cNvPr id="60423" name="Picture 7"/>
          <p:cNvPicPr>
            <a:picLocks noChangeAspect="1"/>
          </p:cNvPicPr>
          <p:nvPr/>
        </p:nvPicPr>
        <p:blipFill>
          <a:blip r:embed="rId5" cstate="screen"/>
          <a:srcRect/>
          <a:stretch>
            <a:fillRect/>
          </a:stretch>
        </p:blipFill>
        <p:spPr bwMode="auto">
          <a:xfrm>
            <a:off x="903288" y="3284538"/>
            <a:ext cx="3956050" cy="1249362"/>
          </a:xfrm>
          <a:prstGeom prst="rect">
            <a:avLst/>
          </a:prstGeom>
          <a:noFill/>
          <a:ln w="9525">
            <a:noFill/>
            <a:miter lim="800000"/>
            <a:headEnd/>
            <a:tailEnd/>
          </a:ln>
        </p:spPr>
      </p:pic>
      <p:pic>
        <p:nvPicPr>
          <p:cNvPr id="60424" name="Picture 9"/>
          <p:cNvPicPr>
            <a:picLocks noChangeAspect="1"/>
          </p:cNvPicPr>
          <p:nvPr/>
        </p:nvPicPr>
        <p:blipFill>
          <a:blip r:embed="rId6" cstate="screen"/>
          <a:srcRect/>
          <a:stretch>
            <a:fillRect/>
          </a:stretch>
        </p:blipFill>
        <p:spPr bwMode="auto">
          <a:xfrm>
            <a:off x="4929188" y="3328988"/>
            <a:ext cx="3929062" cy="1223962"/>
          </a:xfrm>
          <a:prstGeom prst="rect">
            <a:avLst/>
          </a:prstGeom>
          <a:noFill/>
          <a:ln w="9525">
            <a:noFill/>
            <a:miter lim="800000"/>
            <a:headEnd/>
            <a:tailEnd/>
          </a:ln>
        </p:spPr>
      </p:pic>
      <p:pic>
        <p:nvPicPr>
          <p:cNvPr id="60425" name="Picture 10"/>
          <p:cNvPicPr>
            <a:picLocks noChangeAspect="1"/>
          </p:cNvPicPr>
          <p:nvPr/>
        </p:nvPicPr>
        <p:blipFill>
          <a:blip r:embed="rId7" cstate="screen"/>
          <a:srcRect r="-805"/>
          <a:stretch>
            <a:fillRect/>
          </a:stretch>
        </p:blipFill>
        <p:spPr bwMode="auto">
          <a:xfrm>
            <a:off x="900113" y="4627563"/>
            <a:ext cx="3959225" cy="1296987"/>
          </a:xfrm>
          <a:prstGeom prst="rect">
            <a:avLst/>
          </a:prstGeom>
          <a:noFill/>
          <a:ln w="9525">
            <a:noFill/>
            <a:miter lim="800000"/>
            <a:headEnd/>
            <a:tailEnd/>
          </a:ln>
        </p:spPr>
      </p:pic>
      <p:pic>
        <p:nvPicPr>
          <p:cNvPr id="60426" name="Picture 11"/>
          <p:cNvPicPr>
            <a:picLocks noChangeAspect="1"/>
          </p:cNvPicPr>
          <p:nvPr/>
        </p:nvPicPr>
        <p:blipFill>
          <a:blip r:embed="rId8" cstate="screen"/>
          <a:srcRect/>
          <a:stretch>
            <a:fillRect/>
          </a:stretch>
        </p:blipFill>
        <p:spPr bwMode="auto">
          <a:xfrm>
            <a:off x="4932363" y="4652963"/>
            <a:ext cx="3929062" cy="1249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ids in canal 3"/>
          <p:cNvPicPr>
            <a:picLocks noChangeAspect="1" noChangeArrowheads="1"/>
          </p:cNvPicPr>
          <p:nvPr/>
        </p:nvPicPr>
        <p:blipFill>
          <a:blip r:embed="rId3" cstate="screen">
            <a:lum bright="30000" contrast="12000"/>
          </a:blip>
          <a:srcRect/>
          <a:stretch>
            <a:fillRect/>
          </a:stretch>
        </p:blipFill>
        <p:spPr bwMode="auto">
          <a:xfrm>
            <a:off x="0" y="0"/>
            <a:ext cx="9144000" cy="6858000"/>
          </a:xfrm>
          <a:prstGeom prst="rect">
            <a:avLst/>
          </a:prstGeom>
          <a:noFill/>
          <a:ln w="9525">
            <a:noFill/>
            <a:miter lim="800000"/>
            <a:headEnd/>
            <a:tailEnd/>
          </a:ln>
        </p:spPr>
      </p:pic>
      <p:sp>
        <p:nvSpPr>
          <p:cNvPr id="5" name="Rectangle 4"/>
          <p:cNvSpPr/>
          <p:nvPr/>
        </p:nvSpPr>
        <p:spPr>
          <a:xfrm>
            <a:off x="183033" y="134379"/>
            <a:ext cx="6915150" cy="1569660"/>
          </a:xfrm>
          <a:prstGeom prst="rect">
            <a:avLst/>
          </a:prstGeom>
          <a:solidFill>
            <a:srgbClr val="8ABE34">
              <a:alpha val="71000"/>
            </a:srgbClr>
          </a:solidFill>
          <a:ln>
            <a:solidFill>
              <a:schemeClr val="accent1"/>
            </a:solidFill>
          </a:ln>
          <a:effectLst>
            <a:innerShdw blurRad="787400" dist="1739900" dir="13500000">
              <a:schemeClr val="bg2">
                <a:alpha val="21000"/>
              </a:schemeClr>
            </a:innerShdw>
          </a:effectLst>
        </p:spPr>
        <p:txBody>
          <a:bodyPr wrap="square">
            <a:spAutoFit/>
          </a:bodyPr>
          <a:lstStyle/>
          <a:p>
            <a:r>
              <a:rPr lang="en-GB" sz="2400" b="1" dirty="0" smtClean="0"/>
              <a:t>Mission WWF: “</a:t>
            </a:r>
            <a:r>
              <a:rPr lang="en-GB" sz="2400" b="1" dirty="0" err="1" smtClean="0"/>
              <a:t>Fermare</a:t>
            </a:r>
            <a:r>
              <a:rPr lang="en-GB" sz="2400" b="1" dirty="0" smtClean="0"/>
              <a:t> </a:t>
            </a:r>
            <a:r>
              <a:rPr lang="en-GB" sz="2400" b="1" dirty="0" err="1" smtClean="0"/>
              <a:t>il</a:t>
            </a:r>
            <a:r>
              <a:rPr lang="en-GB" sz="2400" b="1" dirty="0" smtClean="0"/>
              <a:t> </a:t>
            </a:r>
            <a:r>
              <a:rPr lang="en-GB" sz="2400" b="1" dirty="0" err="1" smtClean="0"/>
              <a:t>degrado</a:t>
            </a:r>
            <a:r>
              <a:rPr lang="en-GB" sz="2400" b="1" dirty="0" smtClean="0"/>
              <a:t> </a:t>
            </a:r>
            <a:r>
              <a:rPr lang="en-GB" sz="2400" b="1" dirty="0" err="1" smtClean="0"/>
              <a:t>dell’ambiente</a:t>
            </a:r>
            <a:r>
              <a:rPr lang="en-GB" sz="2400" b="1" dirty="0" smtClean="0"/>
              <a:t> </a:t>
            </a:r>
            <a:r>
              <a:rPr lang="en-GB" sz="2400" b="1" dirty="0" err="1" smtClean="0"/>
              <a:t>naturale</a:t>
            </a:r>
            <a:r>
              <a:rPr lang="en-GB" sz="2400" b="1" dirty="0" smtClean="0"/>
              <a:t> </a:t>
            </a:r>
            <a:r>
              <a:rPr lang="en-GB" sz="2400" b="1" dirty="0" err="1" smtClean="0"/>
              <a:t>sul</a:t>
            </a:r>
            <a:r>
              <a:rPr lang="en-GB" sz="2400" b="1" dirty="0" smtClean="0"/>
              <a:t> </a:t>
            </a:r>
            <a:r>
              <a:rPr lang="en-GB" sz="2400" b="1" dirty="0" err="1" smtClean="0"/>
              <a:t>Pianeta</a:t>
            </a:r>
            <a:r>
              <a:rPr lang="en-GB" sz="2400" b="1" dirty="0" smtClean="0"/>
              <a:t> e </a:t>
            </a:r>
            <a:r>
              <a:rPr lang="en-GB" sz="2400" b="1" dirty="0" err="1" smtClean="0"/>
              <a:t>costruire</a:t>
            </a:r>
            <a:r>
              <a:rPr lang="en-GB" sz="2400" b="1" dirty="0" smtClean="0"/>
              <a:t> un </a:t>
            </a:r>
            <a:r>
              <a:rPr lang="en-GB" sz="2400" b="1" dirty="0" err="1" smtClean="0"/>
              <a:t>futuro</a:t>
            </a:r>
            <a:r>
              <a:rPr lang="en-GB" sz="2400" b="1" dirty="0" smtClean="0"/>
              <a:t> dove </a:t>
            </a:r>
            <a:r>
              <a:rPr lang="en-GB" sz="2400" b="1" dirty="0" err="1" smtClean="0"/>
              <a:t>l’umanità</a:t>
            </a:r>
            <a:r>
              <a:rPr lang="en-GB" sz="2400" b="1" dirty="0" smtClean="0"/>
              <a:t> viva in </a:t>
            </a:r>
            <a:r>
              <a:rPr lang="en-GB" sz="2400" b="1" dirty="0" err="1" smtClean="0"/>
              <a:t>armonia</a:t>
            </a:r>
            <a:r>
              <a:rPr lang="en-GB" sz="2400" b="1" dirty="0" smtClean="0"/>
              <a:t> con la </a:t>
            </a:r>
            <a:r>
              <a:rPr lang="en-GB" sz="2400" b="1" dirty="0" err="1" smtClean="0"/>
              <a:t>Natura</a:t>
            </a:r>
            <a:r>
              <a:rPr lang="en-GB" sz="2400" b="1" dirty="0" smtClean="0"/>
              <a:t>”</a:t>
            </a:r>
            <a:endParaRPr lang="en-GB" sz="2400" b="1" dirty="0"/>
          </a:p>
        </p:txBody>
      </p:sp>
      <p:sp>
        <p:nvSpPr>
          <p:cNvPr id="4" name="CasellaDiTesto 3"/>
          <p:cNvSpPr txBox="1"/>
          <p:nvPr/>
        </p:nvSpPr>
        <p:spPr>
          <a:xfrm>
            <a:off x="2520778" y="5226907"/>
            <a:ext cx="6623222" cy="1631216"/>
          </a:xfrm>
          <a:prstGeom prst="rect">
            <a:avLst/>
          </a:prstGeom>
          <a:solidFill>
            <a:srgbClr val="8ABE34"/>
          </a:solidFill>
        </p:spPr>
        <p:txBody>
          <a:bodyPr wrap="square" rtlCol="0">
            <a:spAutoFit/>
          </a:bodyPr>
          <a:lstStyle/>
          <a:p>
            <a:r>
              <a:rPr lang="en-US" sz="2000" dirty="0" smtClean="0"/>
              <a:t>- </a:t>
            </a:r>
            <a:r>
              <a:rPr lang="en-US" sz="2000" dirty="0" err="1" smtClean="0"/>
              <a:t>Conservando</a:t>
            </a:r>
            <a:r>
              <a:rPr lang="en-US" sz="2000" dirty="0" smtClean="0"/>
              <a:t> la </a:t>
            </a:r>
            <a:r>
              <a:rPr lang="en-US" sz="2000" b="1" dirty="0" err="1" smtClean="0"/>
              <a:t>diversità</a:t>
            </a:r>
            <a:r>
              <a:rPr lang="en-US" sz="2000" b="1" dirty="0" smtClean="0"/>
              <a:t> </a:t>
            </a:r>
            <a:r>
              <a:rPr lang="en-US" sz="2000" b="1" dirty="0" err="1" smtClean="0"/>
              <a:t>biologica</a:t>
            </a:r>
            <a:r>
              <a:rPr lang="en-US" sz="2000" b="1" dirty="0" smtClean="0"/>
              <a:t> </a:t>
            </a:r>
            <a:r>
              <a:rPr lang="en-US" sz="2000" dirty="0" err="1" smtClean="0"/>
              <a:t>mondiale</a:t>
            </a:r>
            <a:r>
              <a:rPr lang="en-US" sz="2000" dirty="0" smtClean="0"/>
              <a:t>.</a:t>
            </a:r>
          </a:p>
          <a:p>
            <a:r>
              <a:rPr lang="en-US" sz="2000" dirty="0" smtClean="0"/>
              <a:t>- </a:t>
            </a:r>
            <a:r>
              <a:rPr lang="en-US" sz="2000" dirty="0" err="1" smtClean="0"/>
              <a:t>Assicurando</a:t>
            </a:r>
            <a:r>
              <a:rPr lang="en-US" sz="2000" dirty="0" smtClean="0"/>
              <a:t> </a:t>
            </a:r>
            <a:r>
              <a:rPr lang="en-US" sz="2000" dirty="0" err="1" smtClean="0"/>
              <a:t>che</a:t>
            </a:r>
            <a:r>
              <a:rPr lang="en-US" sz="2000" dirty="0" smtClean="0"/>
              <a:t> </a:t>
            </a:r>
            <a:r>
              <a:rPr lang="en-US" sz="2000" dirty="0" err="1" smtClean="0"/>
              <a:t>l’</a:t>
            </a:r>
            <a:r>
              <a:rPr lang="en-US" sz="2000" b="1" dirty="0" err="1" smtClean="0"/>
              <a:t>uso</a:t>
            </a:r>
            <a:r>
              <a:rPr lang="en-US" sz="2000" b="1" dirty="0" smtClean="0"/>
              <a:t> </a:t>
            </a:r>
            <a:r>
              <a:rPr lang="en-US" sz="2000" b="1" dirty="0" err="1" smtClean="0"/>
              <a:t>delle</a:t>
            </a:r>
            <a:r>
              <a:rPr lang="en-US" sz="2000" b="1" dirty="0" smtClean="0"/>
              <a:t> </a:t>
            </a:r>
            <a:r>
              <a:rPr lang="en-US" sz="2000" b="1" dirty="0" err="1" smtClean="0"/>
              <a:t>risorse</a:t>
            </a:r>
            <a:r>
              <a:rPr lang="en-US" sz="2000" b="1" dirty="0" smtClean="0"/>
              <a:t> </a:t>
            </a:r>
            <a:r>
              <a:rPr lang="en-US" sz="2000" b="1" dirty="0" err="1" smtClean="0"/>
              <a:t>naturali</a:t>
            </a:r>
            <a:r>
              <a:rPr lang="en-US" sz="2000" dirty="0" smtClean="0"/>
              <a:t> </a:t>
            </a:r>
            <a:r>
              <a:rPr lang="en-US" sz="2000" dirty="0" err="1" smtClean="0"/>
              <a:t>rinnovabili</a:t>
            </a:r>
            <a:r>
              <a:rPr lang="en-US" sz="2000" dirty="0" smtClean="0"/>
              <a:t> </a:t>
            </a:r>
            <a:r>
              <a:rPr lang="en-US" sz="2000" dirty="0" err="1" smtClean="0"/>
              <a:t>sia</a:t>
            </a:r>
            <a:r>
              <a:rPr lang="en-US" sz="2000" dirty="0" smtClean="0"/>
              <a:t> </a:t>
            </a:r>
            <a:r>
              <a:rPr lang="en-US" sz="2000" dirty="0" err="1" smtClean="0"/>
              <a:t>sostenibile</a:t>
            </a:r>
            <a:r>
              <a:rPr lang="en-US" sz="2000" dirty="0" smtClean="0"/>
              <a:t>.</a:t>
            </a:r>
          </a:p>
          <a:p>
            <a:r>
              <a:rPr lang="en-US" sz="2000" dirty="0" smtClean="0"/>
              <a:t>- </a:t>
            </a:r>
            <a:r>
              <a:rPr lang="en-US" sz="2000" dirty="0" err="1" smtClean="0"/>
              <a:t>Promuovendo</a:t>
            </a:r>
            <a:r>
              <a:rPr lang="en-US" sz="2000" dirty="0" smtClean="0"/>
              <a:t> la </a:t>
            </a:r>
            <a:r>
              <a:rPr lang="en-US" sz="2000" b="1" dirty="0" err="1" smtClean="0"/>
              <a:t>riduzione</a:t>
            </a:r>
            <a:r>
              <a:rPr lang="en-US" sz="2000" b="1" dirty="0" smtClean="0"/>
              <a:t> </a:t>
            </a:r>
            <a:r>
              <a:rPr lang="en-US" sz="2000" b="1" dirty="0" err="1" smtClean="0"/>
              <a:t>degli</a:t>
            </a:r>
            <a:r>
              <a:rPr lang="en-US" sz="2000" b="1" dirty="0" smtClean="0"/>
              <a:t> </a:t>
            </a:r>
            <a:r>
              <a:rPr lang="en-US" sz="2000" b="1" dirty="0" err="1" smtClean="0"/>
              <a:t>inquinamenti</a:t>
            </a:r>
            <a:r>
              <a:rPr lang="en-US" sz="2000" b="1" dirty="0" smtClean="0"/>
              <a:t> e </a:t>
            </a:r>
            <a:r>
              <a:rPr lang="en-US" sz="2000" b="1" dirty="0" err="1" smtClean="0"/>
              <a:t>degli</a:t>
            </a:r>
            <a:r>
              <a:rPr lang="en-US" sz="2000" b="1" dirty="0" smtClean="0"/>
              <a:t> </a:t>
            </a:r>
            <a:r>
              <a:rPr lang="en-US" sz="2000" b="1" dirty="0" err="1" smtClean="0"/>
              <a:t>sprechi</a:t>
            </a:r>
            <a:r>
              <a:rPr lang="en-US" sz="2000" b="1" dirty="0" smtClean="0"/>
              <a:t>.</a:t>
            </a:r>
            <a:endParaRPr lang="it-IT" sz="2000" b="1" dirty="0"/>
          </a:p>
        </p:txBody>
      </p:sp>
      <p:sp>
        <p:nvSpPr>
          <p:cNvPr id="6" name="Segnaposto numero diapositiva 5"/>
          <p:cNvSpPr>
            <a:spLocks noGrp="1"/>
          </p:cNvSpPr>
          <p:nvPr>
            <p:ph type="sldNum" sz="quarter" idx="12"/>
          </p:nvPr>
        </p:nvSpPr>
        <p:spPr>
          <a:xfrm>
            <a:off x="7010409" y="6529348"/>
            <a:ext cx="2133600" cy="365125"/>
          </a:xfrm>
        </p:spPr>
        <p:txBody>
          <a:bodyPr/>
          <a:lstStyle/>
          <a:p>
            <a:pPr algn="r">
              <a:defRPr/>
            </a:pPr>
            <a:fld id="{72E5B4E9-7217-471A-81BB-D945E218E382}" type="slidenum">
              <a:rPr lang="it-IT" sz="1000" smtClean="0"/>
              <a:pPr algn="r">
                <a:defRPr/>
              </a:pPr>
              <a:t>5</a:t>
            </a:fld>
            <a:endParaRPr lang="it-IT" sz="1000" dirty="0"/>
          </a:p>
        </p:txBody>
      </p:sp>
      <p:sp>
        <p:nvSpPr>
          <p:cNvPr id="7" name="Text Placeholder 6"/>
          <p:cNvSpPr txBox="1">
            <a:spLocks/>
          </p:cNvSpPr>
          <p:nvPr/>
        </p:nvSpPr>
        <p:spPr>
          <a:xfrm>
            <a:off x="0" y="6673172"/>
            <a:ext cx="4855075" cy="175955"/>
          </a:xfrm>
          <a:prstGeom prst="rect">
            <a:avLst/>
          </a:prstGeom>
        </p:spPr>
        <p:txBody>
          <a:bodyPr>
            <a:normAutofit fontScale="25000" lnSpcReduction="20000"/>
          </a:bodyPr>
          <a:lstStyle/>
          <a:p>
            <a:pPr marL="342900" marR="0" lvl="0" indent="-342900" algn="l" defTabSz="457200" rtl="0" eaLnBrk="0" fontAlgn="base" latinLnBrk="0" hangingPunct="0">
              <a:lnSpc>
                <a:spcPct val="100000"/>
              </a:lnSpc>
              <a:spcBef>
                <a:spcPct val="20000"/>
              </a:spcBef>
              <a:spcAft>
                <a:spcPct val="0"/>
              </a:spcAft>
              <a:buClrTx/>
              <a:buSzTx/>
              <a:tabLst/>
              <a:defRPr/>
            </a:pPr>
            <a:r>
              <a:rPr kumimoji="0" lang="fr-CH" sz="3200" b="0" i="0" u="none" strike="noStrike" kern="1200" cap="none" spc="0" normalizeH="0" baseline="0" noProof="0" dirty="0" smtClean="0">
                <a:ln>
                  <a:noFill/>
                </a:ln>
                <a:solidFill>
                  <a:schemeClr val="tx1"/>
                </a:solidFill>
                <a:effectLst/>
                <a:uLnTx/>
                <a:uFillTx/>
                <a:latin typeface="+mn-lt"/>
                <a:ea typeface="+mn-ea"/>
                <a:cs typeface="+mn-cs"/>
              </a:rPr>
              <a:t>	© WWF</a:t>
            </a:r>
            <a:endParaRPr kumimoji="0" lang="en-GB" sz="3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792492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txBox="1">
            <a:spLocks/>
          </p:cNvSpPr>
          <p:nvPr/>
        </p:nvSpPr>
        <p:spPr bwMode="auto">
          <a:xfrm>
            <a:off x="606425" y="1519238"/>
            <a:ext cx="6239218" cy="517525"/>
          </a:xfrm>
          <a:prstGeom prst="rect">
            <a:avLst/>
          </a:prstGeom>
          <a:noFill/>
          <a:ln w="9525">
            <a:noFill/>
            <a:miter lim="800000"/>
            <a:headEnd/>
            <a:tailEnd/>
          </a:ln>
        </p:spPr>
        <p:txBody>
          <a:bodyPr/>
          <a:lstStyle/>
          <a:p>
            <a:r>
              <a:rPr lang="it-IT" altLang="en-US" sz="2500" dirty="0" smtClean="0">
                <a:solidFill>
                  <a:srgbClr val="8ABE34"/>
                </a:solidFill>
              </a:rPr>
              <a:t>WWF è un’organizzazione internazionale indipendente (network)</a:t>
            </a:r>
            <a:endParaRPr lang="en-IE" altLang="en-US" sz="2500" dirty="0">
              <a:solidFill>
                <a:srgbClr val="2D591F"/>
              </a:solidFill>
            </a:endParaRPr>
          </a:p>
        </p:txBody>
      </p:sp>
      <p:cxnSp>
        <p:nvCxnSpPr>
          <p:cNvPr id="13" name="Straight Connector 12"/>
          <p:cNvCxnSpPr/>
          <p:nvPr/>
        </p:nvCxnSpPr>
        <p:spPr>
          <a:xfrm>
            <a:off x="698500" y="2474913"/>
            <a:ext cx="8128000"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23556" name="Title 1"/>
          <p:cNvSpPr txBox="1">
            <a:spLocks/>
          </p:cNvSpPr>
          <p:nvPr/>
        </p:nvSpPr>
        <p:spPr bwMode="auto">
          <a:xfrm>
            <a:off x="606426" y="2414715"/>
            <a:ext cx="6399856" cy="3657600"/>
          </a:xfrm>
          <a:prstGeom prst="rect">
            <a:avLst/>
          </a:prstGeom>
          <a:noFill/>
          <a:ln w="9525">
            <a:noFill/>
            <a:miter lim="800000"/>
            <a:headEnd/>
            <a:tailEnd/>
          </a:ln>
        </p:spPr>
        <p:txBody>
          <a:bodyPr/>
          <a:lstStyle/>
          <a:p>
            <a:pPr>
              <a:lnSpc>
                <a:spcPts val="3200"/>
              </a:lnSpc>
              <a:buBlip>
                <a:blip r:embed="rId3"/>
              </a:buBlip>
            </a:pPr>
            <a:r>
              <a:rPr lang="it-IT" altLang="en-US" sz="1900" dirty="0" smtClean="0">
                <a:solidFill>
                  <a:srgbClr val="262626"/>
                </a:solidFill>
              </a:rPr>
              <a:t> è la più grande organizzazione mondiale dedicata alla conservazione della Natura, da più di 50 anni</a:t>
            </a:r>
          </a:p>
          <a:p>
            <a:pPr>
              <a:lnSpc>
                <a:spcPts val="3200"/>
              </a:lnSpc>
              <a:buBlip>
                <a:blip r:embed="rId3"/>
              </a:buBlip>
            </a:pPr>
            <a:r>
              <a:rPr lang="it-IT" altLang="en-US" sz="1900" dirty="0" smtClean="0">
                <a:solidFill>
                  <a:srgbClr val="262626"/>
                </a:solidFill>
              </a:rPr>
              <a:t> è stato fondato nel 1961 su iniziativa di </a:t>
            </a:r>
            <a:r>
              <a:rPr lang="it-IT" altLang="en-US" sz="1900" dirty="0" err="1" smtClean="0">
                <a:solidFill>
                  <a:srgbClr val="262626"/>
                </a:solidFill>
              </a:rPr>
              <a:t>Julian</a:t>
            </a:r>
            <a:r>
              <a:rPr lang="it-IT" altLang="en-US" sz="1900" dirty="0" smtClean="0">
                <a:solidFill>
                  <a:srgbClr val="262626"/>
                </a:solidFill>
              </a:rPr>
              <a:t> </a:t>
            </a:r>
            <a:r>
              <a:rPr lang="it-IT" altLang="en-US" sz="1900" dirty="0" err="1" smtClean="0">
                <a:solidFill>
                  <a:srgbClr val="262626"/>
                </a:solidFill>
              </a:rPr>
              <a:t>Huxley</a:t>
            </a:r>
            <a:r>
              <a:rPr lang="it-IT" altLang="en-US" sz="1900" dirty="0" smtClean="0">
                <a:solidFill>
                  <a:srgbClr val="262626"/>
                </a:solidFill>
              </a:rPr>
              <a:t> e altri esperti, i suoi sostenitori sono oggi oltre 5 milioni ed è presente in più di 100 Paesi nel mondo con più di 1300 progetti attivi</a:t>
            </a:r>
          </a:p>
          <a:p>
            <a:pPr>
              <a:lnSpc>
                <a:spcPts val="3200"/>
              </a:lnSpc>
              <a:buBlip>
                <a:blip r:embed="rId3"/>
              </a:buBlip>
            </a:pPr>
            <a:r>
              <a:rPr lang="it-IT" altLang="en-US" sz="1900" dirty="0" smtClean="0">
                <a:solidFill>
                  <a:srgbClr val="262626"/>
                </a:solidFill>
              </a:rPr>
              <a:t> il WWF Internazionale ha sede a </a:t>
            </a:r>
            <a:r>
              <a:rPr lang="it-IT" altLang="en-US" sz="1900" dirty="0" err="1" smtClean="0">
                <a:solidFill>
                  <a:srgbClr val="262626"/>
                </a:solidFill>
              </a:rPr>
              <a:t>Gland</a:t>
            </a:r>
            <a:r>
              <a:rPr lang="it-IT" altLang="en-US" sz="1900" dirty="0" smtClean="0">
                <a:solidFill>
                  <a:srgbClr val="262626"/>
                </a:solidFill>
              </a:rPr>
              <a:t> (Svizzera) ed è diretto da un Consiglio Internazionale e da un Presidente</a:t>
            </a:r>
          </a:p>
          <a:p>
            <a:pPr>
              <a:lnSpc>
                <a:spcPts val="3200"/>
              </a:lnSpc>
              <a:buBlip>
                <a:blip r:embed="rId3"/>
              </a:buBlip>
            </a:pPr>
            <a:r>
              <a:rPr lang="it-IT" altLang="en-US" sz="1900" dirty="0" smtClean="0">
                <a:solidFill>
                  <a:srgbClr val="262626"/>
                </a:solidFill>
              </a:rPr>
              <a:t> attualmente la Presidente internazionale è </a:t>
            </a:r>
            <a:r>
              <a:rPr lang="it-IT" altLang="en-US" sz="1900" b="1" dirty="0" err="1" smtClean="0">
                <a:solidFill>
                  <a:srgbClr val="262626"/>
                </a:solidFill>
              </a:rPr>
              <a:t>Yolanda</a:t>
            </a:r>
            <a:r>
              <a:rPr lang="it-IT" altLang="en-US" sz="1900" b="1" dirty="0" smtClean="0">
                <a:solidFill>
                  <a:srgbClr val="262626"/>
                </a:solidFill>
              </a:rPr>
              <a:t> </a:t>
            </a:r>
            <a:r>
              <a:rPr lang="it-IT" altLang="en-US" sz="1900" b="1" dirty="0" err="1" smtClean="0">
                <a:solidFill>
                  <a:srgbClr val="262626"/>
                </a:solidFill>
              </a:rPr>
              <a:t>Kakabadse</a:t>
            </a:r>
            <a:endParaRPr lang="it-IT" altLang="en-US" sz="1900" b="1" dirty="0">
              <a:solidFill>
                <a:srgbClr val="262626"/>
              </a:solidFill>
            </a:endParaRPr>
          </a:p>
        </p:txBody>
      </p:sp>
      <p:sp>
        <p:nvSpPr>
          <p:cNvPr id="19" name="Rectangle 18"/>
          <p:cNvSpPr/>
          <p:nvPr/>
        </p:nvSpPr>
        <p:spPr>
          <a:xfrm flipH="1">
            <a:off x="-7938" y="0"/>
            <a:ext cx="111126" cy="6858000"/>
          </a:xfrm>
          <a:prstGeom prst="rect">
            <a:avLst/>
          </a:prstGeom>
          <a:solidFill>
            <a:srgbClr val="8ABE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cxnSp>
        <p:nvCxnSpPr>
          <p:cNvPr id="12" name="Straight Connector 11"/>
          <p:cNvCxnSpPr/>
          <p:nvPr/>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pic>
        <p:nvPicPr>
          <p:cNvPr id="23559" name="Picture 14" descr="master panda.jpg"/>
          <p:cNvPicPr>
            <a:picLocks noChangeAspect="1"/>
          </p:cNvPicPr>
          <p:nvPr/>
        </p:nvPicPr>
        <p:blipFill>
          <a:blip r:embed="rId4" cstate="screen">
            <a:clrChange>
              <a:clrFrom>
                <a:srgbClr val="F1F1E7"/>
              </a:clrFrom>
              <a:clrTo>
                <a:srgbClr val="F1F1E7">
                  <a:alpha val="0"/>
                </a:srgbClr>
              </a:clrTo>
            </a:clrChange>
          </a:blip>
          <a:srcRect/>
          <a:stretch>
            <a:fillRect/>
          </a:stretch>
        </p:blipFill>
        <p:spPr bwMode="auto">
          <a:xfrm>
            <a:off x="171450" y="114300"/>
            <a:ext cx="527050" cy="836613"/>
          </a:xfrm>
          <a:prstGeom prst="rect">
            <a:avLst/>
          </a:prstGeom>
          <a:noFill/>
          <a:ln w="9525">
            <a:noFill/>
            <a:miter lim="800000"/>
            <a:headEnd/>
            <a:tailEnd/>
          </a:ln>
        </p:spPr>
      </p:pic>
      <p:sp>
        <p:nvSpPr>
          <p:cNvPr id="23560" name="Title 1"/>
          <p:cNvSpPr txBox="1">
            <a:spLocks/>
          </p:cNvSpPr>
          <p:nvPr/>
        </p:nvSpPr>
        <p:spPr bwMode="auto">
          <a:xfrm>
            <a:off x="4906963" y="158319"/>
            <a:ext cx="3995737" cy="693738"/>
          </a:xfrm>
          <a:prstGeom prst="rect">
            <a:avLst/>
          </a:prstGeom>
          <a:noFill/>
          <a:ln w="9525">
            <a:noFill/>
            <a:miter lim="800000"/>
            <a:headEnd/>
            <a:tailEnd/>
          </a:ln>
        </p:spPr>
        <p:txBody>
          <a:bodyPr/>
          <a:lstStyle/>
          <a:p>
            <a:pPr algn="r">
              <a:lnSpc>
                <a:spcPct val="90000"/>
              </a:lnSpc>
            </a:pPr>
            <a:r>
              <a:rPr lang="en-GB" altLang="en-US" sz="2400" b="1" dirty="0" smtClean="0"/>
              <a:t>WWF:</a:t>
            </a:r>
          </a:p>
          <a:p>
            <a:pPr algn="r">
              <a:lnSpc>
                <a:spcPct val="90000"/>
              </a:lnSpc>
            </a:pPr>
            <a:r>
              <a:rPr lang="en-GB" altLang="en-US" sz="2400" b="1" dirty="0" err="1" smtClean="0"/>
              <a:t>l’organizzazione</a:t>
            </a:r>
            <a:r>
              <a:rPr lang="en-GB" altLang="en-US" sz="2400" b="1" dirty="0" smtClean="0"/>
              <a:t> </a:t>
            </a:r>
            <a:r>
              <a:rPr lang="en-GB" altLang="en-US" sz="2400" b="1" dirty="0" err="1" smtClean="0"/>
              <a:t>si</a:t>
            </a:r>
            <a:r>
              <a:rPr lang="en-GB" altLang="en-US" sz="2400" b="1" dirty="0" smtClean="0"/>
              <a:t> </a:t>
            </a:r>
            <a:r>
              <a:rPr lang="en-GB" altLang="en-US" sz="2400" b="1" dirty="0" err="1" smtClean="0"/>
              <a:t>presenta</a:t>
            </a:r>
            <a:endParaRPr lang="it-IT" sz="2400" b="1" dirty="0"/>
          </a:p>
        </p:txBody>
      </p:sp>
      <p:pic>
        <p:nvPicPr>
          <p:cNvPr id="11" name="Immagine 10" descr="yolanda da wwf mexico.jpg"/>
          <p:cNvPicPr>
            <a:picLocks noChangeAspect="1"/>
          </p:cNvPicPr>
          <p:nvPr/>
        </p:nvPicPr>
        <p:blipFill>
          <a:blip r:embed="rId5" cstate="screen"/>
          <a:stretch>
            <a:fillRect/>
          </a:stretch>
        </p:blipFill>
        <p:spPr>
          <a:xfrm>
            <a:off x="7055712" y="2842038"/>
            <a:ext cx="2004652" cy="3175686"/>
          </a:xfrm>
          <a:prstGeom prst="rect">
            <a:avLst/>
          </a:prstGeom>
        </p:spPr>
      </p:pic>
      <p:sp>
        <p:nvSpPr>
          <p:cNvPr id="10" name="Segnaposto numero diapositiva 5"/>
          <p:cNvSpPr txBox="1">
            <a:spLocks/>
          </p:cNvSpPr>
          <p:nvPr/>
        </p:nvSpPr>
        <p:spPr>
          <a:xfrm>
            <a:off x="7010409" y="6665275"/>
            <a:ext cx="2133600" cy="365125"/>
          </a:xfrm>
          <a:prstGeom prst="rect">
            <a:avLst/>
          </a:prstGeo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2E5B4E9-7217-471A-81BB-D945E218E382}" type="slidenum">
              <a:rPr kumimoji="0" lang="it-IT" sz="1000" b="0" i="0" u="none" strike="noStrike" kern="1200" cap="none" spc="0" normalizeH="0" baseline="0" noProof="0" smtClean="0">
                <a:ln>
                  <a:noFill/>
                </a:ln>
                <a:solidFill>
                  <a:schemeClr val="tx1"/>
                </a:solidFill>
                <a:effectLst/>
                <a:uLnTx/>
                <a:uFillTx/>
                <a:latin typeface="Arial" pitchFamily="34" charset="0"/>
                <a:ea typeface="Geneva"/>
                <a:cs typeface="Geneva"/>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it-IT" sz="1000" b="0" i="0" u="none" strike="noStrike" kern="1200" cap="none" spc="0" normalizeH="0" baseline="0" noProof="0" dirty="0">
              <a:ln>
                <a:noFill/>
              </a:ln>
              <a:solidFill>
                <a:schemeClr val="tx1"/>
              </a:solidFill>
              <a:effectLst/>
              <a:uLnTx/>
              <a:uFillTx/>
              <a:latin typeface="Arial" pitchFamily="34" charset="0"/>
              <a:ea typeface="Geneva"/>
              <a:cs typeface="Geneva"/>
            </a:endParaRPr>
          </a:p>
        </p:txBody>
      </p:sp>
      <p:sp>
        <p:nvSpPr>
          <p:cNvPr id="14" name="Rectangle 14"/>
          <p:cNvSpPr/>
          <p:nvPr/>
        </p:nvSpPr>
        <p:spPr>
          <a:xfrm rot="5400000">
            <a:off x="7742310" y="5496081"/>
            <a:ext cx="101599" cy="147479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vert="vert270" anchor="ctr"/>
          <a:lstStyle/>
          <a:p>
            <a:pPr lvl="0" algn="ctr">
              <a:defRPr/>
            </a:pPr>
            <a:r>
              <a:rPr lang="en-GB" sz="800" dirty="0" smtClean="0">
                <a:solidFill>
                  <a:schemeClr val="tx1"/>
                </a:solidFill>
              </a:rPr>
              <a:t>© WWF</a:t>
            </a:r>
          </a:p>
          <a:p>
            <a:pPr algn="ctr">
              <a:defRPr/>
            </a:pPr>
            <a:endParaRPr lang="en-US" sz="1800" dirty="0">
              <a:solidFill>
                <a:srgbClr val="FFFFFF"/>
              </a:solidFill>
              <a:cs typeface="Geneva"/>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3225" y="6451600"/>
            <a:ext cx="80930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454025" y="370868"/>
            <a:ext cx="3406775" cy="517525"/>
          </a:xfrm>
          <a:prstGeom prst="rect">
            <a:avLst/>
          </a:prstGeom>
        </p:spPr>
        <p:txBody>
          <a:bodyPr/>
          <a:lstStyle>
            <a:lvl1pPr algn="l">
              <a:defRPr sz="3500">
                <a:solidFill>
                  <a:srgbClr val="FF6600"/>
                </a:solidFill>
                <a:latin typeface="Arial"/>
                <a:cs typeface="Arial"/>
              </a:defRPr>
            </a:lvl1pPr>
          </a:lstStyle>
          <a:p>
            <a:pPr fontAlgn="auto">
              <a:spcAft>
                <a:spcPts val="0"/>
              </a:spcAft>
              <a:defRPr/>
            </a:pPr>
            <a:r>
              <a:rPr lang="en-GB" sz="1800" b="1" dirty="0" smtClean="0">
                <a:solidFill>
                  <a:srgbClr val="8ABE34"/>
                </a:solidFill>
                <a:ea typeface="+mj-ea"/>
              </a:rPr>
              <a:t>I NUMERI DEL WWF</a:t>
            </a:r>
          </a:p>
        </p:txBody>
      </p:sp>
      <p:cxnSp>
        <p:nvCxnSpPr>
          <p:cNvPr id="13" name="Straight Connector 12"/>
          <p:cNvCxnSpPr/>
          <p:nvPr/>
        </p:nvCxnSpPr>
        <p:spPr>
          <a:xfrm>
            <a:off x="708025" y="1521445"/>
            <a:ext cx="1882775"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6869" name="Title 1"/>
          <p:cNvSpPr txBox="1">
            <a:spLocks/>
          </p:cNvSpPr>
          <p:nvPr/>
        </p:nvSpPr>
        <p:spPr bwMode="auto">
          <a:xfrm>
            <a:off x="644525" y="1556242"/>
            <a:ext cx="1373188" cy="787400"/>
          </a:xfrm>
          <a:prstGeom prst="rect">
            <a:avLst/>
          </a:prstGeom>
          <a:noFill/>
          <a:ln w="9525">
            <a:noFill/>
            <a:miter lim="800000"/>
            <a:headEnd/>
            <a:tailEnd/>
          </a:ln>
        </p:spPr>
        <p:txBody>
          <a:bodyPr/>
          <a:lstStyle/>
          <a:p>
            <a:pPr>
              <a:lnSpc>
                <a:spcPts val="1800"/>
              </a:lnSpc>
            </a:pPr>
            <a:r>
              <a:rPr lang="en-IE" altLang="en-US" sz="1200" dirty="0">
                <a:solidFill>
                  <a:srgbClr val="262626"/>
                </a:solidFill>
              </a:rPr>
              <a:t>WWF </a:t>
            </a:r>
            <a:r>
              <a:rPr lang="en-IE" altLang="en-US" sz="1200" dirty="0" smtClean="0">
                <a:solidFill>
                  <a:srgbClr val="262626"/>
                </a:solidFill>
              </a:rPr>
              <a:t>è </a:t>
            </a:r>
            <a:r>
              <a:rPr lang="en-IE" altLang="en-US" sz="1200" dirty="0" err="1" smtClean="0">
                <a:solidFill>
                  <a:srgbClr val="262626"/>
                </a:solidFill>
              </a:rPr>
              <a:t>presente</a:t>
            </a:r>
            <a:r>
              <a:rPr lang="en-IE" altLang="en-US" sz="1200" dirty="0" smtClean="0">
                <a:solidFill>
                  <a:srgbClr val="262626"/>
                </a:solidFill>
              </a:rPr>
              <a:t> </a:t>
            </a:r>
            <a:r>
              <a:rPr lang="en-IE" altLang="en-US" sz="1200" dirty="0" err="1" smtClean="0">
                <a:solidFill>
                  <a:srgbClr val="262626"/>
                </a:solidFill>
              </a:rPr>
              <a:t>nel</a:t>
            </a:r>
            <a:r>
              <a:rPr lang="en-IE" altLang="en-US" sz="1200" dirty="0" smtClean="0">
                <a:solidFill>
                  <a:srgbClr val="262626"/>
                </a:solidFill>
              </a:rPr>
              <a:t> </a:t>
            </a:r>
            <a:r>
              <a:rPr lang="en-IE" altLang="en-US" sz="1200" dirty="0" err="1" smtClean="0">
                <a:solidFill>
                  <a:srgbClr val="262626"/>
                </a:solidFill>
              </a:rPr>
              <a:t>mondo</a:t>
            </a:r>
            <a:r>
              <a:rPr lang="en-IE" altLang="en-US" sz="1200" dirty="0" smtClean="0">
                <a:solidFill>
                  <a:srgbClr val="262626"/>
                </a:solidFill>
              </a:rPr>
              <a:t> in </a:t>
            </a:r>
            <a:r>
              <a:rPr lang="en-IE" altLang="en-US" sz="1200" dirty="0" err="1" smtClean="0">
                <a:solidFill>
                  <a:srgbClr val="262626"/>
                </a:solidFill>
              </a:rPr>
              <a:t>più</a:t>
            </a:r>
            <a:r>
              <a:rPr lang="en-IE" altLang="en-US" sz="1200" dirty="0" smtClean="0">
                <a:solidFill>
                  <a:srgbClr val="262626"/>
                </a:solidFill>
              </a:rPr>
              <a:t> </a:t>
            </a:r>
            <a:r>
              <a:rPr lang="en-IE" altLang="en-US" sz="1200" dirty="0" err="1" smtClean="0">
                <a:solidFill>
                  <a:srgbClr val="262626"/>
                </a:solidFill>
              </a:rPr>
              <a:t>di</a:t>
            </a:r>
            <a:r>
              <a:rPr lang="en-IE" altLang="en-US" sz="1200" dirty="0" smtClean="0">
                <a:solidFill>
                  <a:srgbClr val="262626"/>
                </a:solidFill>
              </a:rPr>
              <a:t> 100 </a:t>
            </a:r>
            <a:r>
              <a:rPr lang="en-IE" altLang="en-US" sz="1200" dirty="0" err="1" smtClean="0">
                <a:solidFill>
                  <a:srgbClr val="262626"/>
                </a:solidFill>
              </a:rPr>
              <a:t>Paesi</a:t>
            </a:r>
            <a:r>
              <a:rPr lang="en-IE" altLang="en-US" sz="1200" dirty="0" smtClean="0">
                <a:solidFill>
                  <a:srgbClr val="262626"/>
                </a:solidFill>
              </a:rPr>
              <a:t> in </a:t>
            </a:r>
            <a:r>
              <a:rPr lang="en-IE" altLang="en-US" sz="1200" dirty="0" err="1" smtClean="0">
                <a:solidFill>
                  <a:srgbClr val="262626"/>
                </a:solidFill>
              </a:rPr>
              <a:t>tutti</a:t>
            </a:r>
            <a:r>
              <a:rPr lang="en-IE" altLang="en-US" sz="1200" dirty="0" smtClean="0">
                <a:solidFill>
                  <a:srgbClr val="262626"/>
                </a:solidFill>
              </a:rPr>
              <a:t> </a:t>
            </a:r>
            <a:r>
              <a:rPr lang="en-IE" altLang="en-US" sz="1200" dirty="0" err="1" smtClean="0">
                <a:solidFill>
                  <a:srgbClr val="262626"/>
                </a:solidFill>
              </a:rPr>
              <a:t>i</a:t>
            </a:r>
            <a:r>
              <a:rPr lang="en-IE" altLang="en-US" sz="1200" dirty="0" smtClean="0">
                <a:solidFill>
                  <a:srgbClr val="262626"/>
                </a:solidFill>
              </a:rPr>
              <a:t> </a:t>
            </a:r>
            <a:r>
              <a:rPr lang="en-IE" altLang="en-US" sz="1200" dirty="0" err="1" smtClean="0">
                <a:solidFill>
                  <a:srgbClr val="262626"/>
                </a:solidFill>
              </a:rPr>
              <a:t>continenti</a:t>
            </a:r>
            <a:endParaRPr lang="en-IE" altLang="en-US" sz="1200" dirty="0">
              <a:solidFill>
                <a:srgbClr val="262626"/>
              </a:solidFill>
            </a:endParaRPr>
          </a:p>
        </p:txBody>
      </p:sp>
      <p:sp>
        <p:nvSpPr>
          <p:cNvPr id="19" name="Rectangle 18"/>
          <p:cNvSpPr/>
          <p:nvPr/>
        </p:nvSpPr>
        <p:spPr>
          <a:xfrm flipH="1">
            <a:off x="-7938" y="0"/>
            <a:ext cx="111126" cy="6858000"/>
          </a:xfrm>
          <a:prstGeom prst="rect">
            <a:avLst/>
          </a:prstGeom>
          <a:solidFill>
            <a:srgbClr val="8ABE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
        <p:nvSpPr>
          <p:cNvPr id="18" name="Title 1"/>
          <p:cNvSpPr txBox="1">
            <a:spLocks/>
          </p:cNvSpPr>
          <p:nvPr/>
        </p:nvSpPr>
        <p:spPr>
          <a:xfrm>
            <a:off x="606425" y="1142375"/>
            <a:ext cx="828675" cy="517525"/>
          </a:xfrm>
          <a:prstGeom prst="rect">
            <a:avLst/>
          </a:prstGeom>
        </p:spPr>
        <p:txBody>
          <a:bodyPr/>
          <a:lstStyle>
            <a:lvl1pPr algn="l">
              <a:defRPr sz="3500">
                <a:solidFill>
                  <a:srgbClr val="FF6600"/>
                </a:solidFill>
                <a:latin typeface="Arial"/>
                <a:cs typeface="Arial"/>
              </a:defRPr>
            </a:lvl1pPr>
          </a:lstStyle>
          <a:p>
            <a:pPr fontAlgn="auto">
              <a:spcAft>
                <a:spcPts val="0"/>
              </a:spcAft>
              <a:defRPr/>
            </a:pPr>
            <a:r>
              <a:rPr lang="en-GB" sz="1800" b="1" dirty="0" smtClean="0">
                <a:solidFill>
                  <a:srgbClr val="8ABE34"/>
                </a:solidFill>
                <a:ea typeface="+mj-ea"/>
              </a:rPr>
              <a:t>+100</a:t>
            </a:r>
          </a:p>
        </p:txBody>
      </p:sp>
      <p:cxnSp>
        <p:nvCxnSpPr>
          <p:cNvPr id="20" name="Straight Connector 19"/>
          <p:cNvCxnSpPr/>
          <p:nvPr/>
        </p:nvCxnSpPr>
        <p:spPr>
          <a:xfrm>
            <a:off x="821287" y="3283992"/>
            <a:ext cx="1882775"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6873" name="Title 1"/>
          <p:cNvSpPr txBox="1">
            <a:spLocks/>
          </p:cNvSpPr>
          <p:nvPr/>
        </p:nvSpPr>
        <p:spPr bwMode="auto">
          <a:xfrm>
            <a:off x="737755" y="3238500"/>
            <a:ext cx="1946275" cy="787400"/>
          </a:xfrm>
          <a:prstGeom prst="rect">
            <a:avLst/>
          </a:prstGeom>
          <a:noFill/>
          <a:ln w="9525">
            <a:noFill/>
            <a:miter lim="800000"/>
            <a:headEnd/>
            <a:tailEnd/>
          </a:ln>
        </p:spPr>
        <p:txBody>
          <a:bodyPr/>
          <a:lstStyle/>
          <a:p>
            <a:pPr>
              <a:lnSpc>
                <a:spcPts val="1800"/>
              </a:lnSpc>
            </a:pPr>
            <a:r>
              <a:rPr lang="en-IE" altLang="en-US" sz="1200" dirty="0">
                <a:solidFill>
                  <a:srgbClr val="262626"/>
                </a:solidFill>
              </a:rPr>
              <a:t>WWF </a:t>
            </a:r>
            <a:r>
              <a:rPr lang="en-IE" altLang="en-US" sz="1200" dirty="0" smtClean="0">
                <a:solidFill>
                  <a:srgbClr val="262626"/>
                </a:solidFill>
              </a:rPr>
              <a:t>è </a:t>
            </a:r>
            <a:r>
              <a:rPr lang="en-IE" altLang="en-US" sz="1200" dirty="0" err="1" smtClean="0">
                <a:solidFill>
                  <a:srgbClr val="262626"/>
                </a:solidFill>
              </a:rPr>
              <a:t>stato</a:t>
            </a:r>
            <a:endParaRPr lang="en-IE" altLang="en-US" sz="1200" dirty="0" smtClean="0">
              <a:solidFill>
                <a:srgbClr val="262626"/>
              </a:solidFill>
            </a:endParaRPr>
          </a:p>
          <a:p>
            <a:pPr>
              <a:lnSpc>
                <a:spcPts val="1800"/>
              </a:lnSpc>
            </a:pPr>
            <a:r>
              <a:rPr lang="en-IE" altLang="en-US" sz="1200" dirty="0" err="1" smtClean="0">
                <a:solidFill>
                  <a:srgbClr val="262626"/>
                </a:solidFill>
              </a:rPr>
              <a:t>fondato</a:t>
            </a:r>
            <a:r>
              <a:rPr lang="en-IE" altLang="en-US" sz="1200" dirty="0" smtClean="0">
                <a:solidFill>
                  <a:srgbClr val="262626"/>
                </a:solidFill>
              </a:rPr>
              <a:t> </a:t>
            </a:r>
          </a:p>
          <a:p>
            <a:pPr>
              <a:lnSpc>
                <a:spcPts val="1800"/>
              </a:lnSpc>
            </a:pPr>
            <a:r>
              <a:rPr lang="en-IE" altLang="en-US" sz="1200" dirty="0" err="1" smtClean="0">
                <a:solidFill>
                  <a:srgbClr val="262626"/>
                </a:solidFill>
              </a:rPr>
              <a:t>nel</a:t>
            </a:r>
            <a:r>
              <a:rPr lang="en-IE" altLang="en-US" sz="1200" dirty="0" smtClean="0">
                <a:solidFill>
                  <a:srgbClr val="262626"/>
                </a:solidFill>
              </a:rPr>
              <a:t>  1961</a:t>
            </a:r>
            <a:endParaRPr lang="en-IE" altLang="en-US" sz="1200" dirty="0">
              <a:solidFill>
                <a:srgbClr val="262626"/>
              </a:solidFill>
            </a:endParaRPr>
          </a:p>
        </p:txBody>
      </p:sp>
      <p:sp>
        <p:nvSpPr>
          <p:cNvPr id="22" name="Title 1"/>
          <p:cNvSpPr txBox="1">
            <a:spLocks/>
          </p:cNvSpPr>
          <p:nvPr/>
        </p:nvSpPr>
        <p:spPr>
          <a:xfrm>
            <a:off x="699480" y="2917825"/>
            <a:ext cx="828675" cy="517525"/>
          </a:xfrm>
          <a:prstGeom prst="rect">
            <a:avLst/>
          </a:prstGeom>
        </p:spPr>
        <p:txBody>
          <a:bodyPr/>
          <a:lstStyle>
            <a:lvl1pPr algn="l">
              <a:defRPr sz="3500">
                <a:solidFill>
                  <a:srgbClr val="FF6600"/>
                </a:solidFill>
                <a:latin typeface="Arial"/>
                <a:cs typeface="Arial"/>
              </a:defRPr>
            </a:lvl1pPr>
          </a:lstStyle>
          <a:p>
            <a:pPr fontAlgn="auto">
              <a:spcAft>
                <a:spcPts val="0"/>
              </a:spcAft>
              <a:defRPr/>
            </a:pPr>
            <a:r>
              <a:rPr lang="en-GB" sz="1800" b="1" dirty="0" smtClean="0">
                <a:solidFill>
                  <a:srgbClr val="8ABE34"/>
                </a:solidFill>
                <a:ea typeface="+mj-ea"/>
              </a:rPr>
              <a:t>1961</a:t>
            </a:r>
          </a:p>
        </p:txBody>
      </p:sp>
      <p:sp>
        <p:nvSpPr>
          <p:cNvPr id="36875" name="Oval 23"/>
          <p:cNvSpPr>
            <a:spLocks noChangeArrowheads="1"/>
          </p:cNvSpPr>
          <p:nvPr/>
        </p:nvSpPr>
        <p:spPr bwMode="auto">
          <a:xfrm>
            <a:off x="3860800" y="2917825"/>
            <a:ext cx="144463" cy="142875"/>
          </a:xfrm>
          <a:prstGeom prst="ellipse">
            <a:avLst/>
          </a:prstGeom>
          <a:solidFill>
            <a:srgbClr val="878935"/>
          </a:solidFill>
          <a:ln w="9525">
            <a:noFill/>
            <a:round/>
            <a:headEnd/>
            <a:tailEnd/>
          </a:ln>
          <a:effectLst>
            <a:outerShdw dist="23000" dir="5400000" rotWithShape="0">
              <a:srgbClr val="808080">
                <a:alpha val="34998"/>
              </a:srgbClr>
            </a:outerShdw>
          </a:effectLst>
        </p:spPr>
        <p:txBody>
          <a:bodyPr anchor="ctr"/>
          <a:lstStyle/>
          <a:p>
            <a:pPr algn="ctr"/>
            <a:endParaRPr lang="en-US" sz="1800">
              <a:solidFill>
                <a:srgbClr val="FFFFFF"/>
              </a:solidFill>
            </a:endParaRPr>
          </a:p>
        </p:txBody>
      </p:sp>
      <p:cxnSp>
        <p:nvCxnSpPr>
          <p:cNvPr id="26" name="Straight Connector 25"/>
          <p:cNvCxnSpPr/>
          <p:nvPr/>
        </p:nvCxnSpPr>
        <p:spPr>
          <a:xfrm rot="5400000">
            <a:off x="3768725" y="3208338"/>
            <a:ext cx="328613" cy="1587"/>
          </a:xfrm>
          <a:prstGeom prst="line">
            <a:avLst/>
          </a:prstGeom>
          <a:ln w="12700">
            <a:solidFill>
              <a:srgbClr val="878935"/>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10800000" flipV="1">
            <a:off x="2024758" y="1865884"/>
            <a:ext cx="2343150" cy="0"/>
          </a:xfrm>
          <a:prstGeom prst="line">
            <a:avLst/>
          </a:prstGeom>
          <a:ln w="12700">
            <a:solidFill>
              <a:srgbClr val="878935"/>
            </a:solidFill>
          </a:ln>
          <a:effectLst/>
        </p:spPr>
        <p:style>
          <a:lnRef idx="2">
            <a:schemeClr val="accent1"/>
          </a:lnRef>
          <a:fillRef idx="0">
            <a:schemeClr val="accent1"/>
          </a:fillRef>
          <a:effectRef idx="1">
            <a:schemeClr val="accent1"/>
          </a:effectRef>
          <a:fontRef idx="minor">
            <a:schemeClr val="tx1"/>
          </a:fontRef>
        </p:style>
      </p:cxnSp>
      <p:sp>
        <p:nvSpPr>
          <p:cNvPr id="36878" name="Oval 31"/>
          <p:cNvSpPr>
            <a:spLocks noChangeArrowheads="1"/>
          </p:cNvSpPr>
          <p:nvPr/>
        </p:nvSpPr>
        <p:spPr bwMode="auto">
          <a:xfrm>
            <a:off x="4540250" y="4381500"/>
            <a:ext cx="144463" cy="144463"/>
          </a:xfrm>
          <a:prstGeom prst="ellipse">
            <a:avLst/>
          </a:prstGeom>
          <a:solidFill>
            <a:srgbClr val="878935"/>
          </a:solidFill>
          <a:ln w="9525">
            <a:noFill/>
            <a:round/>
            <a:headEnd/>
            <a:tailEnd/>
          </a:ln>
          <a:effectLst>
            <a:outerShdw dist="23000" dir="5400000" rotWithShape="0">
              <a:srgbClr val="808080">
                <a:alpha val="34998"/>
              </a:srgbClr>
            </a:outerShdw>
          </a:effectLst>
        </p:spPr>
        <p:txBody>
          <a:bodyPr anchor="ctr"/>
          <a:lstStyle/>
          <a:p>
            <a:pPr algn="ctr"/>
            <a:endParaRPr lang="en-US" sz="1800">
              <a:solidFill>
                <a:srgbClr val="FFFFFF"/>
              </a:solidFill>
            </a:endParaRPr>
          </a:p>
        </p:txBody>
      </p:sp>
      <p:cxnSp>
        <p:nvCxnSpPr>
          <p:cNvPr id="33" name="Straight Connector 32"/>
          <p:cNvCxnSpPr/>
          <p:nvPr/>
        </p:nvCxnSpPr>
        <p:spPr>
          <a:xfrm rot="5400000">
            <a:off x="4217194" y="4906169"/>
            <a:ext cx="793750" cy="1588"/>
          </a:xfrm>
          <a:prstGeom prst="line">
            <a:avLst/>
          </a:prstGeom>
          <a:ln w="12700">
            <a:solidFill>
              <a:srgbClr val="878935"/>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10800000">
            <a:off x="2056890" y="3732911"/>
            <a:ext cx="2805113" cy="1588"/>
          </a:xfrm>
          <a:prstGeom prst="line">
            <a:avLst/>
          </a:prstGeom>
          <a:ln w="12700">
            <a:solidFill>
              <a:srgbClr val="878935"/>
            </a:solidFill>
          </a:ln>
          <a:effectLst/>
        </p:spPr>
        <p:style>
          <a:lnRef idx="2">
            <a:schemeClr val="accent1"/>
          </a:lnRef>
          <a:fillRef idx="0">
            <a:schemeClr val="accent1"/>
          </a:fillRef>
          <a:effectRef idx="1">
            <a:schemeClr val="accent1"/>
          </a:effectRef>
          <a:fontRef idx="minor">
            <a:schemeClr val="tx1"/>
          </a:fontRef>
        </p:style>
      </p:cxnSp>
      <p:sp>
        <p:nvSpPr>
          <p:cNvPr id="36881" name="Oval 37"/>
          <p:cNvSpPr>
            <a:spLocks noChangeArrowheads="1"/>
          </p:cNvSpPr>
          <p:nvPr/>
        </p:nvSpPr>
        <p:spPr bwMode="auto">
          <a:xfrm>
            <a:off x="5743575" y="2112963"/>
            <a:ext cx="144463" cy="144462"/>
          </a:xfrm>
          <a:prstGeom prst="ellipse">
            <a:avLst/>
          </a:prstGeom>
          <a:solidFill>
            <a:srgbClr val="878935"/>
          </a:solidFill>
          <a:ln w="9525">
            <a:noFill/>
            <a:round/>
            <a:headEnd/>
            <a:tailEnd/>
          </a:ln>
          <a:effectLst>
            <a:outerShdw dist="23000" dir="5400000" rotWithShape="0">
              <a:srgbClr val="808080">
                <a:alpha val="34998"/>
              </a:srgbClr>
            </a:outerShdw>
          </a:effectLst>
        </p:spPr>
        <p:txBody>
          <a:bodyPr anchor="ctr"/>
          <a:lstStyle/>
          <a:p>
            <a:pPr algn="ctr"/>
            <a:endParaRPr lang="en-US" sz="1800">
              <a:solidFill>
                <a:srgbClr val="FFFFFF"/>
              </a:solidFill>
            </a:endParaRPr>
          </a:p>
        </p:txBody>
      </p:sp>
      <p:cxnSp>
        <p:nvCxnSpPr>
          <p:cNvPr id="39" name="Straight Connector 38"/>
          <p:cNvCxnSpPr/>
          <p:nvPr/>
        </p:nvCxnSpPr>
        <p:spPr>
          <a:xfrm rot="10800000">
            <a:off x="5862638" y="2176463"/>
            <a:ext cx="766762" cy="1587"/>
          </a:xfrm>
          <a:prstGeom prst="line">
            <a:avLst/>
          </a:prstGeom>
          <a:ln w="12700">
            <a:solidFill>
              <a:srgbClr val="878935"/>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6564313" y="2871788"/>
            <a:ext cx="1884362"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6884" name="Title 1"/>
          <p:cNvSpPr txBox="1">
            <a:spLocks/>
          </p:cNvSpPr>
          <p:nvPr/>
        </p:nvSpPr>
        <p:spPr bwMode="auto">
          <a:xfrm>
            <a:off x="6502400" y="2844800"/>
            <a:ext cx="1373188" cy="787400"/>
          </a:xfrm>
          <a:prstGeom prst="rect">
            <a:avLst/>
          </a:prstGeom>
          <a:noFill/>
          <a:ln w="9525">
            <a:noFill/>
            <a:miter lim="800000"/>
            <a:headEnd/>
            <a:tailEnd/>
          </a:ln>
        </p:spPr>
        <p:txBody>
          <a:bodyPr/>
          <a:lstStyle/>
          <a:p>
            <a:r>
              <a:rPr lang="en-IE" altLang="en-US" sz="1200" dirty="0" err="1" smtClean="0">
                <a:solidFill>
                  <a:srgbClr val="262626"/>
                </a:solidFill>
              </a:rPr>
              <a:t>Personale</a:t>
            </a:r>
            <a:r>
              <a:rPr lang="en-IE" altLang="en-US" sz="1200" dirty="0" smtClean="0">
                <a:solidFill>
                  <a:srgbClr val="262626"/>
                </a:solidFill>
              </a:rPr>
              <a:t> </a:t>
            </a:r>
            <a:r>
              <a:rPr lang="en-IE" altLang="en-US" sz="1200" dirty="0" err="1" smtClean="0">
                <a:solidFill>
                  <a:srgbClr val="262626"/>
                </a:solidFill>
              </a:rPr>
              <a:t>impegnato</a:t>
            </a:r>
            <a:r>
              <a:rPr lang="en-IE" altLang="en-US" sz="1200" dirty="0" smtClean="0">
                <a:solidFill>
                  <a:srgbClr val="262626"/>
                </a:solidFill>
              </a:rPr>
              <a:t> in WWF (a </a:t>
            </a:r>
            <a:r>
              <a:rPr lang="en-IE" altLang="en-US" sz="1200" dirty="0" err="1" smtClean="0">
                <a:solidFill>
                  <a:srgbClr val="262626"/>
                </a:solidFill>
              </a:rPr>
              <a:t>livello</a:t>
            </a:r>
            <a:r>
              <a:rPr lang="en-IE" altLang="en-US" sz="1200" dirty="0" smtClean="0">
                <a:solidFill>
                  <a:srgbClr val="262626"/>
                </a:solidFill>
              </a:rPr>
              <a:t> </a:t>
            </a:r>
            <a:r>
              <a:rPr lang="en-IE" altLang="en-US" sz="1200" dirty="0" err="1" smtClean="0">
                <a:solidFill>
                  <a:srgbClr val="262626"/>
                </a:solidFill>
              </a:rPr>
              <a:t>mondiale</a:t>
            </a:r>
            <a:r>
              <a:rPr lang="en-IE" altLang="en-US" sz="1200" dirty="0" smtClean="0">
                <a:solidFill>
                  <a:srgbClr val="262626"/>
                </a:solidFill>
              </a:rPr>
              <a:t>)</a:t>
            </a:r>
            <a:endParaRPr lang="en-IE" altLang="en-US" sz="1200" dirty="0">
              <a:solidFill>
                <a:srgbClr val="262626"/>
              </a:solidFill>
            </a:endParaRPr>
          </a:p>
          <a:p>
            <a:endParaRPr lang="en-IE" altLang="en-US" sz="1200" dirty="0">
              <a:solidFill>
                <a:srgbClr val="262626"/>
              </a:solidFill>
            </a:endParaRPr>
          </a:p>
        </p:txBody>
      </p:sp>
      <p:sp>
        <p:nvSpPr>
          <p:cNvPr id="43" name="Title 1"/>
          <p:cNvSpPr txBox="1">
            <a:spLocks/>
          </p:cNvSpPr>
          <p:nvPr/>
        </p:nvSpPr>
        <p:spPr>
          <a:xfrm>
            <a:off x="6462713" y="2505075"/>
            <a:ext cx="830262" cy="517525"/>
          </a:xfrm>
          <a:prstGeom prst="rect">
            <a:avLst/>
          </a:prstGeom>
        </p:spPr>
        <p:txBody>
          <a:bodyPr/>
          <a:lstStyle>
            <a:lvl1pPr algn="l">
              <a:defRPr sz="3500">
                <a:solidFill>
                  <a:srgbClr val="FF6600"/>
                </a:solidFill>
                <a:latin typeface="Arial"/>
                <a:cs typeface="Arial"/>
              </a:defRPr>
            </a:lvl1pPr>
          </a:lstStyle>
          <a:p>
            <a:pPr fontAlgn="auto">
              <a:spcAft>
                <a:spcPts val="0"/>
              </a:spcAft>
              <a:defRPr/>
            </a:pPr>
            <a:r>
              <a:rPr lang="en-GB" sz="1800" b="1" dirty="0" smtClean="0">
                <a:solidFill>
                  <a:srgbClr val="8ABE34"/>
                </a:solidFill>
                <a:ea typeface="+mj-ea"/>
              </a:rPr>
              <a:t>+5000</a:t>
            </a:r>
          </a:p>
        </p:txBody>
      </p:sp>
      <p:cxnSp>
        <p:nvCxnSpPr>
          <p:cNvPr id="44" name="Straight Connector 43"/>
          <p:cNvCxnSpPr/>
          <p:nvPr/>
        </p:nvCxnSpPr>
        <p:spPr>
          <a:xfrm rot="5400000">
            <a:off x="6429375" y="2376488"/>
            <a:ext cx="398463" cy="1587"/>
          </a:xfrm>
          <a:prstGeom prst="line">
            <a:avLst/>
          </a:prstGeom>
          <a:ln w="12700">
            <a:solidFill>
              <a:srgbClr val="878935"/>
            </a:solidFill>
          </a:ln>
          <a:effectLst/>
        </p:spPr>
        <p:style>
          <a:lnRef idx="2">
            <a:schemeClr val="accent1"/>
          </a:lnRef>
          <a:fillRef idx="0">
            <a:schemeClr val="accent1"/>
          </a:fillRef>
          <a:effectRef idx="1">
            <a:schemeClr val="accent1"/>
          </a:effectRef>
          <a:fontRef idx="minor">
            <a:schemeClr val="tx1"/>
          </a:fontRef>
        </p:style>
      </p:cxnSp>
      <p:sp>
        <p:nvSpPr>
          <p:cNvPr id="36887" name="Oval 46"/>
          <p:cNvSpPr>
            <a:spLocks noChangeArrowheads="1"/>
          </p:cNvSpPr>
          <p:nvPr/>
        </p:nvSpPr>
        <p:spPr bwMode="auto">
          <a:xfrm>
            <a:off x="5434013" y="4106863"/>
            <a:ext cx="144462" cy="144462"/>
          </a:xfrm>
          <a:prstGeom prst="ellipse">
            <a:avLst/>
          </a:prstGeom>
          <a:solidFill>
            <a:srgbClr val="878935"/>
          </a:solidFill>
          <a:ln w="9525">
            <a:noFill/>
            <a:round/>
            <a:headEnd/>
            <a:tailEnd/>
          </a:ln>
          <a:effectLst>
            <a:outerShdw dist="23000" dir="5400000" rotWithShape="0">
              <a:srgbClr val="808080">
                <a:alpha val="34998"/>
              </a:srgbClr>
            </a:outerShdw>
          </a:effectLst>
        </p:spPr>
        <p:txBody>
          <a:bodyPr anchor="ctr"/>
          <a:lstStyle/>
          <a:p>
            <a:pPr algn="ctr"/>
            <a:endParaRPr lang="en-US" sz="1800">
              <a:solidFill>
                <a:srgbClr val="FFFFFF"/>
              </a:solidFill>
            </a:endParaRPr>
          </a:p>
        </p:txBody>
      </p:sp>
      <p:cxnSp>
        <p:nvCxnSpPr>
          <p:cNvPr id="48" name="Straight Connector 47"/>
          <p:cNvCxnSpPr>
            <a:endCxn id="36887" idx="6"/>
          </p:cNvCxnSpPr>
          <p:nvPr/>
        </p:nvCxnSpPr>
        <p:spPr>
          <a:xfrm rot="10800000" flipV="1">
            <a:off x="5578475" y="4171950"/>
            <a:ext cx="1050925" cy="7938"/>
          </a:xfrm>
          <a:prstGeom prst="line">
            <a:avLst/>
          </a:prstGeom>
          <a:ln w="12700">
            <a:solidFill>
              <a:srgbClr val="878935"/>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6564313" y="4865688"/>
            <a:ext cx="1884362"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6890" name="Title 1"/>
          <p:cNvSpPr txBox="1">
            <a:spLocks/>
          </p:cNvSpPr>
          <p:nvPr/>
        </p:nvSpPr>
        <p:spPr bwMode="auto">
          <a:xfrm>
            <a:off x="6502400" y="4838700"/>
            <a:ext cx="1917700" cy="787400"/>
          </a:xfrm>
          <a:prstGeom prst="rect">
            <a:avLst/>
          </a:prstGeom>
          <a:noFill/>
          <a:ln w="9525">
            <a:noFill/>
            <a:miter lim="800000"/>
            <a:headEnd/>
            <a:tailEnd/>
          </a:ln>
        </p:spPr>
        <p:txBody>
          <a:bodyPr/>
          <a:lstStyle/>
          <a:p>
            <a:pPr>
              <a:lnSpc>
                <a:spcPts val="1800"/>
              </a:lnSpc>
            </a:pPr>
            <a:r>
              <a:rPr lang="en-IE" altLang="en-US" sz="1200" dirty="0">
                <a:solidFill>
                  <a:srgbClr val="262626"/>
                </a:solidFill>
              </a:rPr>
              <a:t>WWF </a:t>
            </a:r>
            <a:r>
              <a:rPr lang="en-IE" altLang="en-US" sz="1200" dirty="0" smtClean="0">
                <a:solidFill>
                  <a:srgbClr val="262626"/>
                </a:solidFill>
              </a:rPr>
              <a:t>ha </a:t>
            </a:r>
            <a:r>
              <a:rPr lang="en-IE" altLang="en-US" sz="1200" dirty="0" err="1" smtClean="0">
                <a:solidFill>
                  <a:srgbClr val="262626"/>
                </a:solidFill>
              </a:rPr>
              <a:t>più</a:t>
            </a:r>
            <a:r>
              <a:rPr lang="en-IE" altLang="en-US" sz="1200" dirty="0" smtClean="0">
                <a:solidFill>
                  <a:srgbClr val="262626"/>
                </a:solidFill>
              </a:rPr>
              <a:t> </a:t>
            </a:r>
            <a:r>
              <a:rPr lang="en-IE" altLang="en-US" sz="1200" dirty="0" err="1" smtClean="0">
                <a:solidFill>
                  <a:srgbClr val="262626"/>
                </a:solidFill>
              </a:rPr>
              <a:t>di</a:t>
            </a:r>
            <a:r>
              <a:rPr lang="en-IE" altLang="en-US" sz="1200" dirty="0" smtClean="0">
                <a:solidFill>
                  <a:srgbClr val="262626"/>
                </a:solidFill>
              </a:rPr>
              <a:t> 5 </a:t>
            </a:r>
            <a:r>
              <a:rPr lang="en-IE" altLang="en-US" sz="1200" dirty="0" err="1" smtClean="0">
                <a:solidFill>
                  <a:srgbClr val="262626"/>
                </a:solidFill>
              </a:rPr>
              <a:t>milioni</a:t>
            </a:r>
            <a:r>
              <a:rPr lang="en-IE" altLang="en-US" sz="1200" dirty="0" smtClean="0">
                <a:solidFill>
                  <a:srgbClr val="262626"/>
                </a:solidFill>
              </a:rPr>
              <a:t> </a:t>
            </a:r>
            <a:r>
              <a:rPr lang="en-IE" altLang="en-US" sz="1200" dirty="0" err="1" smtClean="0">
                <a:solidFill>
                  <a:srgbClr val="262626"/>
                </a:solidFill>
              </a:rPr>
              <a:t>di</a:t>
            </a:r>
            <a:r>
              <a:rPr lang="en-IE" altLang="en-US" sz="1200" dirty="0" smtClean="0">
                <a:solidFill>
                  <a:srgbClr val="262626"/>
                </a:solidFill>
              </a:rPr>
              <a:t> </a:t>
            </a:r>
            <a:r>
              <a:rPr lang="en-IE" altLang="en-US" sz="1200" dirty="0" err="1" smtClean="0">
                <a:solidFill>
                  <a:srgbClr val="262626"/>
                </a:solidFill>
              </a:rPr>
              <a:t>sostenitori</a:t>
            </a:r>
            <a:r>
              <a:rPr lang="en-IE" altLang="en-US" sz="1200" dirty="0" smtClean="0">
                <a:solidFill>
                  <a:srgbClr val="262626"/>
                </a:solidFill>
              </a:rPr>
              <a:t> in </a:t>
            </a:r>
            <a:r>
              <a:rPr lang="en-IE" altLang="en-US" sz="1200" dirty="0" err="1" smtClean="0">
                <a:solidFill>
                  <a:srgbClr val="262626"/>
                </a:solidFill>
              </a:rPr>
              <a:t>tutto</a:t>
            </a:r>
            <a:r>
              <a:rPr lang="en-IE" altLang="en-US" sz="1200" dirty="0" smtClean="0">
                <a:solidFill>
                  <a:srgbClr val="262626"/>
                </a:solidFill>
              </a:rPr>
              <a:t> </a:t>
            </a:r>
            <a:r>
              <a:rPr lang="en-IE" altLang="en-US" sz="1200" dirty="0" err="1" smtClean="0">
                <a:solidFill>
                  <a:srgbClr val="262626"/>
                </a:solidFill>
              </a:rPr>
              <a:t>il</a:t>
            </a:r>
            <a:r>
              <a:rPr lang="en-IE" altLang="en-US" sz="1200" dirty="0" smtClean="0">
                <a:solidFill>
                  <a:srgbClr val="262626"/>
                </a:solidFill>
              </a:rPr>
              <a:t> </a:t>
            </a:r>
            <a:r>
              <a:rPr lang="en-IE" altLang="en-US" sz="1200" dirty="0" err="1" smtClean="0">
                <a:solidFill>
                  <a:srgbClr val="262626"/>
                </a:solidFill>
              </a:rPr>
              <a:t>mondo</a:t>
            </a:r>
            <a:endParaRPr lang="en-IE" altLang="en-US" sz="1200" dirty="0">
              <a:solidFill>
                <a:srgbClr val="262626"/>
              </a:solidFill>
            </a:endParaRPr>
          </a:p>
        </p:txBody>
      </p:sp>
      <p:sp>
        <p:nvSpPr>
          <p:cNvPr id="51" name="Title 1"/>
          <p:cNvSpPr txBox="1">
            <a:spLocks/>
          </p:cNvSpPr>
          <p:nvPr/>
        </p:nvSpPr>
        <p:spPr>
          <a:xfrm>
            <a:off x="6462713" y="4498975"/>
            <a:ext cx="830262" cy="517525"/>
          </a:xfrm>
          <a:prstGeom prst="rect">
            <a:avLst/>
          </a:prstGeom>
        </p:spPr>
        <p:txBody>
          <a:bodyPr/>
          <a:lstStyle>
            <a:lvl1pPr algn="l">
              <a:defRPr sz="3500">
                <a:solidFill>
                  <a:srgbClr val="FF6600"/>
                </a:solidFill>
                <a:latin typeface="Arial"/>
                <a:cs typeface="Arial"/>
              </a:defRPr>
            </a:lvl1pPr>
          </a:lstStyle>
          <a:p>
            <a:pPr fontAlgn="auto">
              <a:spcAft>
                <a:spcPts val="0"/>
              </a:spcAft>
              <a:defRPr/>
            </a:pPr>
            <a:r>
              <a:rPr lang="en-GB" sz="1800" b="1" dirty="0" smtClean="0">
                <a:solidFill>
                  <a:srgbClr val="8ABE34"/>
                </a:solidFill>
                <a:ea typeface="+mj-ea"/>
              </a:rPr>
              <a:t>+5M</a:t>
            </a:r>
          </a:p>
        </p:txBody>
      </p:sp>
      <p:cxnSp>
        <p:nvCxnSpPr>
          <p:cNvPr id="52" name="Straight Connector 51"/>
          <p:cNvCxnSpPr/>
          <p:nvPr/>
        </p:nvCxnSpPr>
        <p:spPr>
          <a:xfrm rot="5400000">
            <a:off x="6429375" y="4370388"/>
            <a:ext cx="398463" cy="1587"/>
          </a:xfrm>
          <a:prstGeom prst="line">
            <a:avLst/>
          </a:prstGeom>
          <a:ln w="12700">
            <a:solidFill>
              <a:srgbClr val="878935"/>
            </a:solidFill>
          </a:ln>
          <a:effectLst/>
        </p:spPr>
        <p:style>
          <a:lnRef idx="2">
            <a:schemeClr val="accent1"/>
          </a:lnRef>
          <a:fillRef idx="0">
            <a:schemeClr val="accent1"/>
          </a:fillRef>
          <a:effectRef idx="1">
            <a:schemeClr val="accent1"/>
          </a:effectRef>
          <a:fontRef idx="minor">
            <a:schemeClr val="tx1"/>
          </a:fontRef>
        </p:style>
      </p:cxnSp>
      <p:sp>
        <p:nvSpPr>
          <p:cNvPr id="36893" name="Title 1"/>
          <p:cNvSpPr txBox="1">
            <a:spLocks/>
          </p:cNvSpPr>
          <p:nvPr/>
        </p:nvSpPr>
        <p:spPr bwMode="auto">
          <a:xfrm>
            <a:off x="5191125" y="170676"/>
            <a:ext cx="3711575" cy="693738"/>
          </a:xfrm>
          <a:prstGeom prst="rect">
            <a:avLst/>
          </a:prstGeom>
          <a:noFill/>
          <a:ln w="9525">
            <a:noFill/>
            <a:miter lim="800000"/>
            <a:headEnd/>
            <a:tailEnd/>
          </a:ln>
        </p:spPr>
        <p:txBody>
          <a:bodyPr/>
          <a:lstStyle/>
          <a:p>
            <a:pPr algn="r">
              <a:lnSpc>
                <a:spcPct val="90000"/>
              </a:lnSpc>
            </a:pPr>
            <a:r>
              <a:rPr lang="en-GB" altLang="en-US" sz="2400" b="1" dirty="0" smtClean="0"/>
              <a:t>WWF:</a:t>
            </a:r>
          </a:p>
          <a:p>
            <a:pPr algn="r">
              <a:lnSpc>
                <a:spcPct val="90000"/>
              </a:lnSpc>
            </a:pPr>
            <a:r>
              <a:rPr lang="en-GB" altLang="en-US" sz="2400" b="1" dirty="0" err="1" smtClean="0"/>
              <a:t>l’organizzazione</a:t>
            </a:r>
            <a:r>
              <a:rPr lang="en-GB" altLang="en-US" sz="2400" b="1" dirty="0" smtClean="0"/>
              <a:t> </a:t>
            </a:r>
            <a:r>
              <a:rPr lang="en-GB" altLang="en-US" sz="2400" b="1" dirty="0" err="1" smtClean="0"/>
              <a:t>si</a:t>
            </a:r>
            <a:r>
              <a:rPr lang="en-GB" altLang="en-US" sz="2400" b="1" dirty="0" smtClean="0"/>
              <a:t> </a:t>
            </a:r>
            <a:r>
              <a:rPr lang="en-GB" altLang="en-US" sz="2400" b="1" dirty="0" err="1" smtClean="0"/>
              <a:t>presenta</a:t>
            </a:r>
            <a:endParaRPr lang="it-IT" sz="2400" b="1" dirty="0"/>
          </a:p>
        </p:txBody>
      </p:sp>
      <p:sp>
        <p:nvSpPr>
          <p:cNvPr id="36894" name="TextBox 16"/>
          <p:cNvSpPr txBox="1">
            <a:spLocks noChangeArrowheads="1"/>
          </p:cNvSpPr>
          <p:nvPr/>
        </p:nvSpPr>
        <p:spPr bwMode="auto">
          <a:xfrm>
            <a:off x="6632575" y="6253163"/>
            <a:ext cx="1863725" cy="198437"/>
          </a:xfrm>
          <a:prstGeom prst="rect">
            <a:avLst/>
          </a:prstGeom>
          <a:noFill/>
          <a:ln w="9525">
            <a:noFill/>
            <a:miter lim="800000"/>
            <a:headEnd/>
            <a:tailEnd/>
          </a:ln>
        </p:spPr>
        <p:txBody>
          <a:bodyPr>
            <a:spAutoFit/>
          </a:bodyPr>
          <a:lstStyle/>
          <a:p>
            <a:pPr algn="r"/>
            <a:r>
              <a:rPr lang="en-IE" altLang="en-US" sz="700">
                <a:solidFill>
                  <a:srgbClr val="404040"/>
                </a:solidFill>
              </a:rPr>
              <a:t>Photo: © Michel Roggo / WWF-Canon</a:t>
            </a:r>
          </a:p>
        </p:txBody>
      </p:sp>
      <p:pic>
        <p:nvPicPr>
          <p:cNvPr id="36897" name="Picture 38"/>
          <p:cNvPicPr>
            <a:picLocks noChangeAspect="1" noChangeArrowheads="1"/>
          </p:cNvPicPr>
          <p:nvPr/>
        </p:nvPicPr>
        <p:blipFill>
          <a:blip r:embed="rId3" cstate="screen"/>
          <a:srcRect/>
          <a:stretch>
            <a:fillRect/>
          </a:stretch>
        </p:blipFill>
        <p:spPr bwMode="auto">
          <a:xfrm>
            <a:off x="2814638" y="1538288"/>
            <a:ext cx="3514725" cy="3781425"/>
          </a:xfrm>
          <a:prstGeom prst="rect">
            <a:avLst/>
          </a:prstGeom>
          <a:noFill/>
          <a:ln w="9525">
            <a:noFill/>
            <a:miter lim="800000"/>
            <a:headEnd/>
            <a:tailEnd/>
          </a:ln>
        </p:spPr>
      </p:pic>
      <p:sp>
        <p:nvSpPr>
          <p:cNvPr id="35" name="Rettangolo 34"/>
          <p:cNvSpPr/>
          <p:nvPr/>
        </p:nvSpPr>
        <p:spPr>
          <a:xfrm>
            <a:off x="823749" y="4751291"/>
            <a:ext cx="1933624" cy="1107996"/>
          </a:xfrm>
          <a:prstGeom prst="rect">
            <a:avLst/>
          </a:prstGeom>
        </p:spPr>
        <p:txBody>
          <a:bodyPr wrap="square">
            <a:spAutoFit/>
          </a:bodyPr>
          <a:lstStyle/>
          <a:p>
            <a:r>
              <a:rPr lang="it-IT" sz="1800" b="1" dirty="0" smtClean="0">
                <a:solidFill>
                  <a:srgbClr val="8ABE34"/>
                </a:solidFill>
              </a:rPr>
              <a:t>+ 1300</a:t>
            </a:r>
          </a:p>
          <a:p>
            <a:pPr algn="just"/>
            <a:r>
              <a:rPr lang="it-IT" sz="1200" dirty="0" smtClean="0"/>
              <a:t>WWF porta avanti oltre 1300 progetti all’anno in difesa degli habitat e delle specie più a rischio</a:t>
            </a:r>
            <a:endParaRPr lang="it-IT" sz="1200" dirty="0"/>
          </a:p>
        </p:txBody>
      </p:sp>
      <p:cxnSp>
        <p:nvCxnSpPr>
          <p:cNvPr id="36" name="Straight Connector 19"/>
          <p:cNvCxnSpPr/>
          <p:nvPr/>
        </p:nvCxnSpPr>
        <p:spPr>
          <a:xfrm>
            <a:off x="948740" y="5045321"/>
            <a:ext cx="1882775"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7" name="Rettangolo 36"/>
          <p:cNvSpPr/>
          <p:nvPr/>
        </p:nvSpPr>
        <p:spPr>
          <a:xfrm>
            <a:off x="4223027" y="5313068"/>
            <a:ext cx="1260389" cy="1107996"/>
          </a:xfrm>
          <a:prstGeom prst="rect">
            <a:avLst/>
          </a:prstGeom>
        </p:spPr>
        <p:txBody>
          <a:bodyPr wrap="square">
            <a:spAutoFit/>
          </a:bodyPr>
          <a:lstStyle/>
          <a:p>
            <a:r>
              <a:rPr lang="it-IT" sz="1800" b="1" dirty="0" smtClean="0">
                <a:solidFill>
                  <a:srgbClr val="8ABE34"/>
                </a:solidFill>
              </a:rPr>
              <a:t>+16M</a:t>
            </a:r>
          </a:p>
          <a:p>
            <a:r>
              <a:rPr lang="it-IT" sz="1200" dirty="0" smtClean="0"/>
              <a:t>WWF ha oltre 16 milioni di fan sui principali social network </a:t>
            </a:r>
            <a:endParaRPr lang="it-IT" sz="1200" dirty="0"/>
          </a:p>
        </p:txBody>
      </p:sp>
      <p:cxnSp>
        <p:nvCxnSpPr>
          <p:cNvPr id="38" name="Straight Connector 19"/>
          <p:cNvCxnSpPr/>
          <p:nvPr/>
        </p:nvCxnSpPr>
        <p:spPr>
          <a:xfrm>
            <a:off x="4249737" y="5624513"/>
            <a:ext cx="1882775"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40" name="Segnaposto numero diapositiva 5"/>
          <p:cNvSpPr txBox="1">
            <a:spLocks/>
          </p:cNvSpPr>
          <p:nvPr/>
        </p:nvSpPr>
        <p:spPr>
          <a:xfrm>
            <a:off x="7010409" y="6603490"/>
            <a:ext cx="2133600" cy="365125"/>
          </a:xfrm>
          <a:prstGeom prst="rect">
            <a:avLst/>
          </a:prstGeo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2E5B4E9-7217-471A-81BB-D945E218E382}" type="slidenum">
              <a:rPr kumimoji="0" lang="it-IT" sz="1000" b="0" i="0" u="none" strike="noStrike" kern="1200" cap="none" spc="0" normalizeH="0" baseline="0" noProof="0" smtClean="0">
                <a:ln>
                  <a:noFill/>
                </a:ln>
                <a:solidFill>
                  <a:schemeClr val="tx1"/>
                </a:solidFill>
                <a:effectLst/>
                <a:uLnTx/>
                <a:uFillTx/>
                <a:latin typeface="Arial" pitchFamily="34" charset="0"/>
                <a:ea typeface="Geneva"/>
                <a:cs typeface="Geneva"/>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it-IT" sz="1000" b="0" i="0" u="none" strike="noStrike" kern="1200" cap="none" spc="0" normalizeH="0" baseline="0" noProof="0" dirty="0">
              <a:ln>
                <a:noFill/>
              </a:ln>
              <a:solidFill>
                <a:schemeClr val="tx1"/>
              </a:solidFill>
              <a:effectLst/>
              <a:uLnTx/>
              <a:uFillTx/>
              <a:latin typeface="Arial" pitchFamily="34" charset="0"/>
              <a:ea typeface="Geneva"/>
              <a:cs typeface="Geneva"/>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heini demmer.jpg"/>
          <p:cNvPicPr>
            <a:picLocks noChangeAspect="1"/>
          </p:cNvPicPr>
          <p:nvPr/>
        </p:nvPicPr>
        <p:blipFill>
          <a:blip r:embed="rId3" cstate="screen"/>
          <a:stretch>
            <a:fillRect/>
          </a:stretch>
        </p:blipFill>
        <p:spPr>
          <a:xfrm>
            <a:off x="5932262" y="2600290"/>
            <a:ext cx="3037458" cy="3269170"/>
          </a:xfrm>
          <a:prstGeom prst="rect">
            <a:avLst/>
          </a:prstGeom>
        </p:spPr>
      </p:pic>
      <p:sp>
        <p:nvSpPr>
          <p:cNvPr id="5" name="CasellaDiTesto 4"/>
          <p:cNvSpPr txBox="1"/>
          <p:nvPr/>
        </p:nvSpPr>
        <p:spPr>
          <a:xfrm rot="16200000">
            <a:off x="4938088" y="3487873"/>
            <a:ext cx="1800200" cy="215444"/>
          </a:xfrm>
          <a:prstGeom prst="rect">
            <a:avLst/>
          </a:prstGeom>
          <a:noFill/>
        </p:spPr>
        <p:txBody>
          <a:bodyPr wrap="square" rtlCol="0">
            <a:spAutoFit/>
          </a:bodyPr>
          <a:lstStyle/>
          <a:p>
            <a:r>
              <a:rPr lang="it-IT" sz="800" dirty="0" smtClean="0"/>
              <a:t>(Frank </a:t>
            </a:r>
            <a:r>
              <a:rPr lang="it-IT" sz="800" dirty="0"/>
              <a:t>Martin/</a:t>
            </a:r>
            <a:r>
              <a:rPr lang="it-IT" sz="800" dirty="0" err="1"/>
              <a:t>BIPs</a:t>
            </a:r>
            <a:r>
              <a:rPr lang="it-IT" sz="800" dirty="0"/>
              <a:t>/</a:t>
            </a:r>
            <a:r>
              <a:rPr lang="it-IT" sz="800" dirty="0" err="1"/>
              <a:t>Getty</a:t>
            </a:r>
            <a:r>
              <a:rPr lang="it-IT" sz="800" dirty="0"/>
              <a:t> </a:t>
            </a:r>
            <a:r>
              <a:rPr lang="it-IT" sz="800" dirty="0" err="1"/>
              <a:t>Images</a:t>
            </a:r>
            <a:r>
              <a:rPr lang="it-IT" sz="800" dirty="0" smtClean="0"/>
              <a:t>)</a:t>
            </a:r>
            <a:endParaRPr lang="it-IT" sz="800" dirty="0"/>
          </a:p>
        </p:txBody>
      </p:sp>
      <p:sp>
        <p:nvSpPr>
          <p:cNvPr id="6" name="Title 1"/>
          <p:cNvSpPr txBox="1">
            <a:spLocks/>
          </p:cNvSpPr>
          <p:nvPr/>
        </p:nvSpPr>
        <p:spPr bwMode="auto">
          <a:xfrm>
            <a:off x="5163829" y="197972"/>
            <a:ext cx="3711575" cy="693738"/>
          </a:xfrm>
          <a:prstGeom prst="rect">
            <a:avLst/>
          </a:prstGeom>
          <a:noFill/>
          <a:ln w="9525">
            <a:noFill/>
            <a:miter lim="800000"/>
            <a:headEnd/>
            <a:tailEnd/>
          </a:ln>
        </p:spPr>
        <p:txBody>
          <a:bodyPr/>
          <a:lstStyle/>
          <a:p>
            <a:pPr algn="r">
              <a:lnSpc>
                <a:spcPct val="90000"/>
              </a:lnSpc>
            </a:pPr>
            <a:r>
              <a:rPr lang="en-GB" altLang="en-US" sz="2400" b="1" dirty="0" smtClean="0"/>
              <a:t>WWF:</a:t>
            </a:r>
          </a:p>
          <a:p>
            <a:pPr algn="r">
              <a:lnSpc>
                <a:spcPct val="90000"/>
              </a:lnSpc>
            </a:pPr>
            <a:r>
              <a:rPr lang="en-GB" altLang="en-US" sz="2400" b="1" dirty="0" err="1" smtClean="0"/>
              <a:t>l’organizzazione</a:t>
            </a:r>
            <a:r>
              <a:rPr lang="en-GB" altLang="en-US" sz="2400" b="1" dirty="0" smtClean="0"/>
              <a:t> </a:t>
            </a:r>
            <a:r>
              <a:rPr lang="en-GB" altLang="en-US" sz="2400" b="1" dirty="0" err="1" smtClean="0"/>
              <a:t>si</a:t>
            </a:r>
            <a:r>
              <a:rPr lang="en-GB" altLang="en-US" sz="2400" b="1" dirty="0" smtClean="0"/>
              <a:t> </a:t>
            </a:r>
            <a:r>
              <a:rPr lang="en-GB" altLang="en-US" sz="2400" b="1" dirty="0" err="1" smtClean="0"/>
              <a:t>presenta</a:t>
            </a:r>
            <a:endParaRPr lang="it-IT" sz="2400" b="1" dirty="0"/>
          </a:p>
        </p:txBody>
      </p:sp>
      <p:cxnSp>
        <p:nvCxnSpPr>
          <p:cNvPr id="8" name="Straight Connector 12"/>
          <p:cNvCxnSpPr/>
          <p:nvPr/>
        </p:nvCxnSpPr>
        <p:spPr>
          <a:xfrm>
            <a:off x="797356" y="2474913"/>
            <a:ext cx="8128000"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9" name="Title 1"/>
          <p:cNvSpPr txBox="1">
            <a:spLocks/>
          </p:cNvSpPr>
          <p:nvPr/>
        </p:nvSpPr>
        <p:spPr bwMode="auto">
          <a:xfrm>
            <a:off x="705281" y="1976447"/>
            <a:ext cx="6239218" cy="517525"/>
          </a:xfrm>
          <a:prstGeom prst="rect">
            <a:avLst/>
          </a:prstGeom>
          <a:noFill/>
          <a:ln w="9525">
            <a:noFill/>
            <a:miter lim="800000"/>
            <a:headEnd/>
            <a:tailEnd/>
          </a:ln>
        </p:spPr>
        <p:txBody>
          <a:bodyPr/>
          <a:lstStyle/>
          <a:p>
            <a:r>
              <a:rPr lang="it-IT" altLang="en-US" sz="2500" dirty="0" smtClean="0">
                <a:solidFill>
                  <a:srgbClr val="8ABE34"/>
                </a:solidFill>
              </a:rPr>
              <a:t>Perché il “Panda”?</a:t>
            </a:r>
          </a:p>
        </p:txBody>
      </p:sp>
      <p:cxnSp>
        <p:nvCxnSpPr>
          <p:cNvPr id="10" name="Straight Connector 11"/>
          <p:cNvCxnSpPr/>
          <p:nvPr/>
        </p:nvCxnSpPr>
        <p:spPr>
          <a:xfrm>
            <a:off x="774964" y="6636955"/>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pic>
        <p:nvPicPr>
          <p:cNvPr id="11" name="Immagine 10" descr="panda_logo_history_232091.gif"/>
          <p:cNvPicPr>
            <a:picLocks noChangeAspect="1"/>
          </p:cNvPicPr>
          <p:nvPr/>
        </p:nvPicPr>
        <p:blipFill>
          <a:blip r:embed="rId4" cstate="screen"/>
          <a:stretch>
            <a:fillRect/>
          </a:stretch>
        </p:blipFill>
        <p:spPr>
          <a:xfrm>
            <a:off x="271072" y="4528326"/>
            <a:ext cx="6413933" cy="2040055"/>
          </a:xfrm>
          <a:prstGeom prst="rect">
            <a:avLst/>
          </a:prstGeom>
        </p:spPr>
      </p:pic>
      <p:sp>
        <p:nvSpPr>
          <p:cNvPr id="12" name="Segnaposto numero diapositiva 11"/>
          <p:cNvSpPr>
            <a:spLocks noGrp="1"/>
          </p:cNvSpPr>
          <p:nvPr>
            <p:ph type="sldNum" sz="quarter" idx="4"/>
          </p:nvPr>
        </p:nvSpPr>
        <p:spPr>
          <a:xfrm>
            <a:off x="7500095" y="6578776"/>
            <a:ext cx="1619200" cy="365125"/>
          </a:xfrm>
        </p:spPr>
        <p:txBody>
          <a:bodyPr/>
          <a:lstStyle/>
          <a:p>
            <a:fld id="{11D21674-6E44-4EFA-A82E-B883355A05D6}" type="slidenum">
              <a:rPr lang="en-GB" smtClean="0">
                <a:solidFill>
                  <a:prstClr val="black">
                    <a:tint val="75000"/>
                  </a:prstClr>
                </a:solidFill>
              </a:rPr>
              <a:pPr/>
              <a:t>8</a:t>
            </a:fld>
            <a:endParaRPr lang="en-GB">
              <a:solidFill>
                <a:prstClr val="black">
                  <a:tint val="75000"/>
                </a:prstClr>
              </a:solidFill>
            </a:endParaRPr>
          </a:p>
        </p:txBody>
      </p:sp>
    </p:spTree>
    <p:extLst>
      <p:ext uri="{BB962C8B-B14F-4D97-AF65-F5344CB8AC3E}">
        <p14:creationId xmlns:p14="http://schemas.microsoft.com/office/powerpoint/2010/main" val="21693012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806400" y="1316217"/>
            <a:ext cx="6831506" cy="2417440"/>
            <a:chOff x="229" y="570"/>
            <a:chExt cx="4135" cy="1522"/>
          </a:xfrm>
        </p:grpSpPr>
        <p:pic>
          <p:nvPicPr>
            <p:cNvPr id="10266" name="Picture 3" descr="C:\data\images\photo search\102245.jpg"/>
            <p:cNvPicPr>
              <a:picLocks noChangeAspect="1" noChangeArrowheads="1"/>
            </p:cNvPicPr>
            <p:nvPr/>
          </p:nvPicPr>
          <p:blipFill>
            <a:blip r:embed="rId3" cstate="screen"/>
            <a:srcRect l="46873" t="16830" r="24667"/>
            <a:stretch>
              <a:fillRect/>
            </a:stretch>
          </p:blipFill>
          <p:spPr bwMode="auto">
            <a:xfrm>
              <a:off x="229" y="570"/>
              <a:ext cx="683" cy="1522"/>
            </a:xfrm>
            <a:prstGeom prst="rect">
              <a:avLst/>
            </a:prstGeom>
            <a:noFill/>
            <a:ln w="9525">
              <a:noFill/>
              <a:miter lim="800000"/>
              <a:headEnd/>
              <a:tailEnd/>
            </a:ln>
          </p:spPr>
        </p:pic>
        <p:sp>
          <p:nvSpPr>
            <p:cNvPr id="10267" name="Text Box 4"/>
            <p:cNvSpPr txBox="1">
              <a:spLocks noChangeArrowheads="1"/>
            </p:cNvSpPr>
            <p:nvPr/>
          </p:nvSpPr>
          <p:spPr bwMode="auto">
            <a:xfrm>
              <a:off x="963" y="627"/>
              <a:ext cx="3401" cy="484"/>
            </a:xfrm>
            <a:prstGeom prst="rect">
              <a:avLst/>
            </a:prstGeom>
            <a:noFill/>
            <a:ln w="9525">
              <a:noFill/>
              <a:miter lim="800000"/>
              <a:headEnd/>
              <a:tailEnd/>
            </a:ln>
          </p:spPr>
          <p:txBody>
            <a:bodyPr>
              <a:spAutoFit/>
            </a:bodyPr>
            <a:lstStyle/>
            <a:p>
              <a:pPr algn="l">
                <a:spcBef>
                  <a:spcPct val="50000"/>
                </a:spcBef>
              </a:pPr>
              <a:r>
                <a:rPr lang="en-GB" sz="2200" b="1" dirty="0">
                  <a:solidFill>
                    <a:srgbClr val="83C937"/>
                  </a:solidFill>
                </a:rPr>
                <a:t>Sir Julian </a:t>
              </a:r>
              <a:r>
                <a:rPr lang="en-GB" sz="2200" b="1" dirty="0" smtClean="0">
                  <a:solidFill>
                    <a:srgbClr val="83C937"/>
                  </a:solidFill>
                </a:rPr>
                <a:t>Huxley (</a:t>
              </a:r>
              <a:r>
                <a:rPr lang="en-GB" sz="2200" b="1" dirty="0" err="1" smtClean="0">
                  <a:solidFill>
                    <a:srgbClr val="83C937"/>
                  </a:solidFill>
                </a:rPr>
                <a:t>tra</a:t>
              </a:r>
              <a:r>
                <a:rPr lang="en-GB" sz="2200" b="1" dirty="0" smtClean="0">
                  <a:solidFill>
                    <a:srgbClr val="83C937"/>
                  </a:solidFill>
                </a:rPr>
                <a:t> </a:t>
              </a:r>
              <a:r>
                <a:rPr lang="en-GB" sz="2200" b="1" dirty="0" err="1" smtClean="0">
                  <a:solidFill>
                    <a:srgbClr val="83C937"/>
                  </a:solidFill>
                </a:rPr>
                <a:t>i</a:t>
              </a:r>
              <a:r>
                <a:rPr lang="en-GB" sz="2200" b="1" dirty="0" smtClean="0">
                  <a:solidFill>
                    <a:srgbClr val="83C937"/>
                  </a:solidFill>
                </a:rPr>
                <a:t> </a:t>
              </a:r>
              <a:r>
                <a:rPr lang="en-GB" sz="2200" b="1" dirty="0" err="1" smtClean="0">
                  <a:solidFill>
                    <a:srgbClr val="83C937"/>
                  </a:solidFill>
                </a:rPr>
                <a:t>fondatori</a:t>
              </a:r>
              <a:r>
                <a:rPr lang="en-GB" sz="2200" b="1" dirty="0" smtClean="0">
                  <a:solidFill>
                    <a:srgbClr val="83C937"/>
                  </a:solidFill>
                </a:rPr>
                <a:t> </a:t>
              </a:r>
              <a:r>
                <a:rPr lang="en-GB" sz="2200" b="1" dirty="0" err="1" smtClean="0">
                  <a:solidFill>
                    <a:srgbClr val="83C937"/>
                  </a:solidFill>
                </a:rPr>
                <a:t>dell’ONU</a:t>
              </a:r>
              <a:r>
                <a:rPr lang="en-GB" sz="2200" b="1" dirty="0" smtClean="0">
                  <a:solidFill>
                    <a:srgbClr val="83C937"/>
                  </a:solidFill>
                </a:rPr>
                <a:t> e primo </a:t>
              </a:r>
              <a:r>
                <a:rPr lang="en-GB" sz="2200" b="1" dirty="0" err="1" smtClean="0">
                  <a:solidFill>
                    <a:srgbClr val="83C937"/>
                  </a:solidFill>
                </a:rPr>
                <a:t>Direttore</a:t>
              </a:r>
              <a:r>
                <a:rPr lang="en-GB" sz="2200" b="1" dirty="0" smtClean="0">
                  <a:solidFill>
                    <a:srgbClr val="83C937"/>
                  </a:solidFill>
                </a:rPr>
                <a:t> </a:t>
              </a:r>
              <a:r>
                <a:rPr lang="en-GB" sz="2200" b="1" dirty="0" err="1" smtClean="0">
                  <a:solidFill>
                    <a:srgbClr val="83C937"/>
                  </a:solidFill>
                </a:rPr>
                <a:t>dell’Unesco</a:t>
              </a:r>
              <a:r>
                <a:rPr lang="en-GB" sz="2200" b="1" dirty="0" smtClean="0">
                  <a:solidFill>
                    <a:srgbClr val="83C937"/>
                  </a:solidFill>
                </a:rPr>
                <a:t>)</a:t>
              </a:r>
              <a:endParaRPr lang="en-GB" b="1" dirty="0">
                <a:solidFill>
                  <a:srgbClr val="83C937"/>
                </a:solidFill>
                <a:latin typeface="Times New Roman" pitchFamily="18" charset="0"/>
              </a:endParaRPr>
            </a:p>
          </p:txBody>
        </p:sp>
      </p:grpSp>
      <p:grpSp>
        <p:nvGrpSpPr>
          <p:cNvPr id="3" name="Group 5"/>
          <p:cNvGrpSpPr>
            <a:grpSpLocks/>
          </p:cNvGrpSpPr>
          <p:nvPr/>
        </p:nvGrpSpPr>
        <p:grpSpPr bwMode="auto">
          <a:xfrm>
            <a:off x="2143488" y="2701365"/>
            <a:ext cx="6249888" cy="2701280"/>
            <a:chOff x="1046" y="1119"/>
            <a:chExt cx="3912" cy="1518"/>
          </a:xfrm>
        </p:grpSpPr>
        <p:pic>
          <p:nvPicPr>
            <p:cNvPr id="10264" name="Picture 6" descr="C:\data\images\photo search\103536.jpg"/>
            <p:cNvPicPr>
              <a:picLocks noChangeAspect="1" noChangeArrowheads="1"/>
            </p:cNvPicPr>
            <p:nvPr/>
          </p:nvPicPr>
          <p:blipFill>
            <a:blip r:embed="rId4" cstate="screen"/>
            <a:srcRect l="25226" t="21870" r="60472" b="30406"/>
            <a:stretch>
              <a:fillRect/>
            </a:stretch>
          </p:blipFill>
          <p:spPr bwMode="auto">
            <a:xfrm>
              <a:off x="1046" y="1119"/>
              <a:ext cx="641" cy="1518"/>
            </a:xfrm>
            <a:prstGeom prst="rect">
              <a:avLst/>
            </a:prstGeom>
            <a:noFill/>
            <a:ln w="9525">
              <a:noFill/>
              <a:miter lim="800000"/>
              <a:headEnd/>
              <a:tailEnd/>
            </a:ln>
          </p:spPr>
        </p:pic>
        <p:sp>
          <p:nvSpPr>
            <p:cNvPr id="10265" name="Text Box 7"/>
            <p:cNvSpPr txBox="1">
              <a:spLocks noChangeArrowheads="1"/>
            </p:cNvSpPr>
            <p:nvPr/>
          </p:nvSpPr>
          <p:spPr bwMode="auto">
            <a:xfrm>
              <a:off x="1758" y="1194"/>
              <a:ext cx="3200" cy="623"/>
            </a:xfrm>
            <a:prstGeom prst="rect">
              <a:avLst/>
            </a:prstGeom>
            <a:noFill/>
            <a:ln w="9525">
              <a:noFill/>
              <a:miter lim="800000"/>
              <a:headEnd/>
              <a:tailEnd/>
            </a:ln>
          </p:spPr>
          <p:txBody>
            <a:bodyPr>
              <a:spAutoFit/>
            </a:bodyPr>
            <a:lstStyle/>
            <a:p>
              <a:pPr algn="l">
                <a:spcBef>
                  <a:spcPct val="50000"/>
                </a:spcBef>
              </a:pPr>
              <a:r>
                <a:rPr lang="en-GB" sz="2200" b="1" dirty="0">
                  <a:solidFill>
                    <a:srgbClr val="83C937"/>
                  </a:solidFill>
                </a:rPr>
                <a:t>Max Nicholson </a:t>
              </a:r>
              <a:r>
                <a:rPr lang="en-GB" sz="2200" b="1" dirty="0" smtClean="0">
                  <a:solidFill>
                    <a:srgbClr val="83C937"/>
                  </a:solidFill>
                </a:rPr>
                <a:t>(</a:t>
              </a:r>
              <a:r>
                <a:rPr lang="en-GB" sz="2200" b="1" dirty="0" err="1" smtClean="0">
                  <a:solidFill>
                    <a:srgbClr val="83C937"/>
                  </a:solidFill>
                </a:rPr>
                <a:t>successivamente</a:t>
              </a:r>
              <a:r>
                <a:rPr lang="en-GB" sz="2200" b="1" dirty="0" smtClean="0">
                  <a:solidFill>
                    <a:srgbClr val="83C937"/>
                  </a:solidFill>
                </a:rPr>
                <a:t>, </a:t>
              </a:r>
              <a:r>
                <a:rPr lang="en-GB" sz="2200" b="1" dirty="0" err="1" smtClean="0">
                  <a:solidFill>
                    <a:srgbClr val="83C937"/>
                  </a:solidFill>
                </a:rPr>
                <a:t>Direttore</a:t>
              </a:r>
              <a:r>
                <a:rPr lang="en-GB" sz="2200" b="1" dirty="0" smtClean="0">
                  <a:solidFill>
                    <a:srgbClr val="83C937"/>
                  </a:solidFill>
                </a:rPr>
                <a:t> </a:t>
              </a:r>
              <a:r>
                <a:rPr lang="en-GB" sz="2200" b="1" dirty="0" err="1" smtClean="0">
                  <a:solidFill>
                    <a:srgbClr val="83C937"/>
                  </a:solidFill>
                </a:rPr>
                <a:t>Generale</a:t>
              </a:r>
              <a:r>
                <a:rPr lang="en-GB" sz="2200" b="1" dirty="0" smtClean="0">
                  <a:solidFill>
                    <a:srgbClr val="83C937"/>
                  </a:solidFill>
                </a:rPr>
                <a:t> </a:t>
              </a:r>
              <a:r>
                <a:rPr lang="en-GB" sz="2200" b="1" dirty="0" err="1" smtClean="0">
                  <a:solidFill>
                    <a:srgbClr val="83C937"/>
                  </a:solidFill>
                </a:rPr>
                <a:t>di</a:t>
              </a:r>
              <a:r>
                <a:rPr lang="en-GB" sz="2200" b="1" dirty="0" smtClean="0">
                  <a:solidFill>
                    <a:srgbClr val="83C937"/>
                  </a:solidFill>
                </a:rPr>
                <a:t> British </a:t>
              </a:r>
              <a:r>
                <a:rPr lang="en-GB" sz="2200" b="1" dirty="0">
                  <a:solidFill>
                    <a:srgbClr val="83C937"/>
                  </a:solidFill>
                </a:rPr>
                <a:t>Nature Conservancy)</a:t>
              </a:r>
              <a:endParaRPr lang="en-GB" b="1" dirty="0">
                <a:solidFill>
                  <a:srgbClr val="83C937"/>
                </a:solidFill>
                <a:latin typeface="Times New Roman" pitchFamily="18" charset="0"/>
              </a:endParaRPr>
            </a:p>
          </p:txBody>
        </p:sp>
      </p:grpSp>
      <p:grpSp>
        <p:nvGrpSpPr>
          <p:cNvPr id="4" name="Group 8"/>
          <p:cNvGrpSpPr>
            <a:grpSpLocks/>
          </p:cNvGrpSpPr>
          <p:nvPr/>
        </p:nvGrpSpPr>
        <p:grpSpPr bwMode="auto">
          <a:xfrm>
            <a:off x="3507286" y="4076357"/>
            <a:ext cx="5640436" cy="2532112"/>
            <a:chOff x="1824" y="1872"/>
            <a:chExt cx="3428" cy="1392"/>
          </a:xfrm>
        </p:grpSpPr>
        <p:pic>
          <p:nvPicPr>
            <p:cNvPr id="10262" name="Picture 9" descr="C:\data\images\photo search\102245.jpg"/>
            <p:cNvPicPr>
              <a:picLocks noChangeAspect="1" noChangeArrowheads="1"/>
            </p:cNvPicPr>
            <p:nvPr/>
          </p:nvPicPr>
          <p:blipFill>
            <a:blip r:embed="rId3" cstate="screen"/>
            <a:srcRect l="5542" t="13223" r="66000" b="10710"/>
            <a:stretch>
              <a:fillRect/>
            </a:stretch>
          </p:blipFill>
          <p:spPr bwMode="auto">
            <a:xfrm>
              <a:off x="1824" y="1872"/>
              <a:ext cx="683" cy="1392"/>
            </a:xfrm>
            <a:prstGeom prst="rect">
              <a:avLst/>
            </a:prstGeom>
            <a:noFill/>
            <a:ln w="9525">
              <a:noFill/>
              <a:miter lim="800000"/>
              <a:headEnd/>
              <a:tailEnd/>
            </a:ln>
          </p:spPr>
        </p:pic>
        <p:sp>
          <p:nvSpPr>
            <p:cNvPr id="10263" name="Text Box 10"/>
            <p:cNvSpPr txBox="1">
              <a:spLocks noChangeArrowheads="1"/>
            </p:cNvSpPr>
            <p:nvPr/>
          </p:nvSpPr>
          <p:spPr bwMode="auto">
            <a:xfrm>
              <a:off x="2577" y="1952"/>
              <a:ext cx="2675" cy="423"/>
            </a:xfrm>
            <a:prstGeom prst="rect">
              <a:avLst/>
            </a:prstGeom>
            <a:noFill/>
            <a:ln w="9525">
              <a:noFill/>
              <a:miter lim="800000"/>
              <a:headEnd/>
              <a:tailEnd/>
            </a:ln>
          </p:spPr>
          <p:txBody>
            <a:bodyPr>
              <a:spAutoFit/>
            </a:bodyPr>
            <a:lstStyle/>
            <a:p>
              <a:pPr algn="l">
                <a:spcBef>
                  <a:spcPct val="50000"/>
                </a:spcBef>
              </a:pPr>
              <a:r>
                <a:rPr lang="en-GB" sz="2200" b="1" dirty="0">
                  <a:solidFill>
                    <a:srgbClr val="83C937"/>
                  </a:solidFill>
                </a:rPr>
                <a:t>Peter Scott </a:t>
              </a:r>
              <a:r>
                <a:rPr lang="en-GB" sz="2200" b="1" dirty="0" smtClean="0">
                  <a:solidFill>
                    <a:srgbClr val="83C937"/>
                  </a:solidFill>
                </a:rPr>
                <a:t>(</a:t>
              </a:r>
              <a:r>
                <a:rPr lang="en-GB" sz="2200" b="1" dirty="0" err="1" smtClean="0">
                  <a:solidFill>
                    <a:srgbClr val="83C937"/>
                  </a:solidFill>
                </a:rPr>
                <a:t>successivamente</a:t>
              </a:r>
              <a:r>
                <a:rPr lang="en-GB" sz="2200" b="1" dirty="0" smtClean="0">
                  <a:solidFill>
                    <a:srgbClr val="83C937"/>
                  </a:solidFill>
                </a:rPr>
                <a:t>,  </a:t>
              </a:r>
              <a:r>
                <a:rPr lang="en-GB" sz="2200" b="1" dirty="0">
                  <a:solidFill>
                    <a:srgbClr val="83C937"/>
                  </a:solidFill>
                </a:rPr>
                <a:t>Vice </a:t>
              </a:r>
              <a:r>
                <a:rPr lang="en-GB" sz="2200" b="1" dirty="0" err="1" smtClean="0">
                  <a:solidFill>
                    <a:srgbClr val="83C937"/>
                  </a:solidFill>
                </a:rPr>
                <a:t>Presidente</a:t>
              </a:r>
              <a:r>
                <a:rPr lang="en-GB" sz="2200" b="1" dirty="0" smtClean="0">
                  <a:solidFill>
                    <a:srgbClr val="83C937"/>
                  </a:solidFill>
                </a:rPr>
                <a:t> </a:t>
              </a:r>
              <a:r>
                <a:rPr lang="en-GB" sz="2200" b="1" dirty="0">
                  <a:solidFill>
                    <a:srgbClr val="83C937"/>
                  </a:solidFill>
                </a:rPr>
                <a:t>IUCN)</a:t>
              </a:r>
              <a:endParaRPr lang="en-GB" b="1" dirty="0">
                <a:solidFill>
                  <a:srgbClr val="83C937"/>
                </a:solidFill>
                <a:latin typeface="Times New Roman" pitchFamily="18" charset="0"/>
              </a:endParaRPr>
            </a:p>
          </p:txBody>
        </p:sp>
      </p:grpSp>
      <p:sp>
        <p:nvSpPr>
          <p:cNvPr id="629772" name="Text Box 12"/>
          <p:cNvSpPr txBox="1">
            <a:spLocks noChangeArrowheads="1"/>
          </p:cNvSpPr>
          <p:nvPr/>
        </p:nvSpPr>
        <p:spPr bwMode="auto">
          <a:xfrm>
            <a:off x="2441919" y="161948"/>
            <a:ext cx="6535615" cy="1015663"/>
          </a:xfrm>
          <a:prstGeom prst="rect">
            <a:avLst/>
          </a:prstGeom>
          <a:noFill/>
          <a:ln w="9525">
            <a:noFill/>
            <a:miter lim="800000"/>
            <a:headEnd/>
            <a:tailEnd/>
          </a:ln>
        </p:spPr>
        <p:txBody>
          <a:bodyPr>
            <a:spAutoFit/>
          </a:bodyPr>
          <a:lstStyle/>
          <a:p>
            <a:pPr algn="r">
              <a:spcBef>
                <a:spcPct val="50000"/>
              </a:spcBef>
            </a:pPr>
            <a:r>
              <a:rPr lang="en-GB" sz="2400" b="1" dirty="0" smtClean="0">
                <a:latin typeface="+mj-lt"/>
              </a:rPr>
              <a:t>I </a:t>
            </a:r>
            <a:r>
              <a:rPr lang="en-GB" sz="2400" b="1" dirty="0" err="1" smtClean="0">
                <a:latin typeface="+mj-lt"/>
              </a:rPr>
              <a:t>fondatori</a:t>
            </a:r>
            <a:endParaRPr lang="en-GB" sz="2400" b="1" dirty="0" smtClean="0">
              <a:latin typeface="+mj-lt"/>
            </a:endParaRPr>
          </a:p>
          <a:p>
            <a:pPr algn="r">
              <a:spcBef>
                <a:spcPct val="50000"/>
              </a:spcBef>
            </a:pPr>
            <a:r>
              <a:rPr lang="en-GB" sz="2400" b="1" dirty="0" smtClean="0">
                <a:latin typeface="+mj-lt"/>
              </a:rPr>
              <a:t>1960/1961</a:t>
            </a:r>
            <a:endParaRPr lang="en-GB" sz="2400" b="1" dirty="0">
              <a:latin typeface="+mj-lt"/>
            </a:endParaRPr>
          </a:p>
        </p:txBody>
      </p:sp>
      <p:sp>
        <p:nvSpPr>
          <p:cNvPr id="12" name="Segnaposto numero diapositiva 11"/>
          <p:cNvSpPr>
            <a:spLocks noGrp="1"/>
          </p:cNvSpPr>
          <p:nvPr>
            <p:ph type="sldNum" sz="quarter" idx="12"/>
          </p:nvPr>
        </p:nvSpPr>
        <p:spPr>
          <a:xfrm>
            <a:off x="6985695" y="6615847"/>
            <a:ext cx="2133600" cy="365125"/>
          </a:xfrm>
        </p:spPr>
        <p:txBody>
          <a:bodyPr/>
          <a:lstStyle/>
          <a:p>
            <a:pPr algn="r">
              <a:defRPr/>
            </a:pPr>
            <a:fld id="{72E5B4E9-7217-471A-81BB-D945E218E382}" type="slidenum">
              <a:rPr lang="it-IT" sz="1000" smtClean="0"/>
              <a:pPr algn="r">
                <a:defRPr/>
              </a:pPr>
              <a:t>9</a:t>
            </a:fld>
            <a:endParaRPr lang="it-IT" sz="1000" dirty="0"/>
          </a:p>
        </p:txBody>
      </p:sp>
    </p:spTree>
    <p:extLst>
      <p:ext uri="{BB962C8B-B14F-4D97-AF65-F5344CB8AC3E}">
        <p14:creationId xmlns:p14="http://schemas.microsoft.com/office/powerpoint/2010/main" val="350955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29772"/>
                                        </p:tgtEl>
                                        <p:attrNameLst>
                                          <p:attrName>style.visibility</p:attrName>
                                        </p:attrNameLst>
                                      </p:cBhvr>
                                      <p:to>
                                        <p:strVal val="visible"/>
                                      </p:to>
                                    </p:set>
                                    <p:anim calcmode="lin" valueType="num">
                                      <p:cBhvr additive="base">
                                        <p:cTn id="7" dur="500" fill="hold"/>
                                        <p:tgtEl>
                                          <p:spTgt spid="629772"/>
                                        </p:tgtEl>
                                        <p:attrNameLst>
                                          <p:attrName>ppt_x</p:attrName>
                                        </p:attrNameLst>
                                      </p:cBhvr>
                                      <p:tavLst>
                                        <p:tav tm="0">
                                          <p:val>
                                            <p:strVal val="1+#ppt_w/2"/>
                                          </p:val>
                                        </p:tav>
                                        <p:tav tm="100000">
                                          <p:val>
                                            <p:strVal val="#ppt_x"/>
                                          </p:val>
                                        </p:tav>
                                      </p:tavLst>
                                    </p:anim>
                                    <p:anim calcmode="lin" valueType="num">
                                      <p:cBhvr additive="base">
                                        <p:cTn id="8" dur="500" fill="hold"/>
                                        <p:tgtEl>
                                          <p:spTgt spid="62977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1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nodeType="afterEffect">
                                  <p:stCondLst>
                                    <p:cond delay="100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par>
                          <p:cTn id="19" fill="hold">
                            <p:stCondLst>
                              <p:cond delay="3500"/>
                            </p:stCondLst>
                            <p:childTnLst>
                              <p:par>
                                <p:cTn id="20" presetID="2" presetClass="entr" presetSubtype="8" fill="hold" nodeType="afterEffect">
                                  <p:stCondLst>
                                    <p:cond delay="100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0-#ppt_w/2"/>
                                          </p:val>
                                        </p:tav>
                                        <p:tav tm="100000">
                                          <p:val>
                                            <p:strVal val="#ppt_x"/>
                                          </p:val>
                                        </p:tav>
                                      </p:tavLst>
                                    </p:anim>
                                    <p:anim calcmode="lin" valueType="num">
                                      <p:cBhvr additive="base">
                                        <p:cTn id="2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9772"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04 all themes without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8_Office Theme">
      <a:majorFont>
        <a:latin typeface="Arial"/>
        <a:ea typeface="Geneva"/>
        <a:cs typeface="Geneva"/>
      </a:majorFont>
      <a:minorFont>
        <a:latin typeface="Arial"/>
        <a:ea typeface="Geneva"/>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04 all themes without master</Template>
  <TotalTime>4103</TotalTime>
  <Words>8897</Words>
  <Application>Microsoft Macintosh PowerPoint</Application>
  <PresentationFormat>Presentazione su schermo (4:3)</PresentationFormat>
  <Paragraphs>654</Paragraphs>
  <Slides>49</Slides>
  <Notes>48</Notes>
  <HiddenSlides>0</HiddenSlides>
  <MMClips>2</MMClips>
  <ScaleCrop>false</ScaleCrop>
  <HeadingPairs>
    <vt:vector size="8" baseType="variant">
      <vt:variant>
        <vt:lpstr>Caratteri utilizzati</vt:lpstr>
      </vt:variant>
      <vt:variant>
        <vt:i4>11</vt:i4>
      </vt:variant>
      <vt:variant>
        <vt:lpstr>Tema</vt:lpstr>
      </vt:variant>
      <vt:variant>
        <vt:i4>1</vt:i4>
      </vt:variant>
      <vt:variant>
        <vt:lpstr>Server OLE incorporati</vt:lpstr>
      </vt:variant>
      <vt:variant>
        <vt:i4>1</vt:i4>
      </vt:variant>
      <vt:variant>
        <vt:lpstr>Titoli diapositive</vt:lpstr>
      </vt:variant>
      <vt:variant>
        <vt:i4>49</vt:i4>
      </vt:variant>
    </vt:vector>
  </HeadingPairs>
  <TitlesOfParts>
    <vt:vector size="62" baseType="lpstr">
      <vt:lpstr>Arial</vt:lpstr>
      <vt:lpstr>Arial Narrow</vt:lpstr>
      <vt:lpstr>Bookman Old Style</vt:lpstr>
      <vt:lpstr>Calibri</vt:lpstr>
      <vt:lpstr>Cordia New</vt:lpstr>
      <vt:lpstr>Garamond</vt:lpstr>
      <vt:lpstr>Geneva</vt:lpstr>
      <vt:lpstr>Helvetica Neue</vt:lpstr>
      <vt:lpstr>Tahoma</vt:lpstr>
      <vt:lpstr>Times New Roman</vt:lpstr>
      <vt:lpstr>Wingdings</vt:lpstr>
      <vt:lpstr>04 all themes without master</vt:lpstr>
      <vt:lpstr>think-cell Slide</vt:lpstr>
      <vt:lpstr>Presentazione di PowerPoint</vt:lpstr>
      <vt:lpstr>Presentazione di PowerPoint</vt:lpstr>
      <vt:lpstr>Presentazione di PowerPoint</vt:lpstr>
      <vt:lpstr>World Wide Fund For Nature Inizialmente: World Wildlife Fund</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Lo stato della biodiversità oggi</vt:lpstr>
      <vt:lpstr>Consumiamo le risorse naturali di 1,5 pianeti all’anno a livello mondiale …..   </vt:lpstr>
      <vt:lpstr>Presentazione di PowerPoint</vt:lpstr>
      <vt:lpstr>Presentazione di PowerPoint</vt:lpstr>
      <vt:lpstr>Presentazione di PowerPoint</vt:lpstr>
      <vt:lpstr>Presentazione di PowerPoint</vt:lpstr>
      <vt:lpstr> Il WWF Italia</vt:lpstr>
      <vt:lpstr> Il WWF Italia</vt:lpstr>
      <vt:lpstr>Presentazione di PowerPoint</vt:lpstr>
      <vt:lpstr>Presentazione di PowerPoint</vt:lpstr>
      <vt:lpstr>Presentazione di PowerPoint</vt:lpstr>
      <vt:lpstr>Presentazione di PowerPoint</vt:lpstr>
      <vt:lpstr>Le Oasi</vt:lpstr>
      <vt:lpstr>Presentazione di PowerPoint</vt:lpstr>
      <vt:lpstr>Presentazione di PowerPoint</vt:lpstr>
      <vt:lpstr>Presentazione di PowerPoint</vt:lpstr>
      <vt:lpstr>Presentazione di PowerPoint</vt:lpstr>
      <vt:lpstr>Presentazione di PowerPoint</vt:lpstr>
      <vt:lpstr>Presentazione di PowerPoint</vt:lpstr>
      <vt:lpstr>Educazione&amp;Formazione: Le attività con i giovani</vt:lpstr>
      <vt:lpstr> WWF YOUng: partecipa anche tu!</vt:lpstr>
      <vt:lpstr>Presentazione di PowerPoint</vt:lpstr>
      <vt:lpstr>Presentazione di PowerPoint</vt:lpstr>
      <vt:lpstr>Come WWF Italia impegna le risorse</vt:lpstr>
      <vt:lpstr>Presentazione di PowerPoint</vt:lpstr>
      <vt:lpstr>Presentazione di PowerPoint</vt:lpstr>
      <vt:lpstr>Presentazione di PowerPoint</vt:lpstr>
      <vt:lpstr>Presentazione di PowerPoint</vt:lpstr>
      <vt:lpstr>La nuova struttura del Network WWF</vt:lpstr>
      <vt:lpstr>Un Pianeta resiliente per la natura e le società umane</vt:lpstr>
    </vt:vector>
  </TitlesOfParts>
  <Company>HP</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Olga</dc:creator>
  <cp:lastModifiedBy>Raffaele Lauria</cp:lastModifiedBy>
  <cp:revision>344</cp:revision>
  <dcterms:created xsi:type="dcterms:W3CDTF">2011-08-22T13:09:22Z</dcterms:created>
  <dcterms:modified xsi:type="dcterms:W3CDTF">2017-11-17T18:46:47Z</dcterms:modified>
</cp:coreProperties>
</file>