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92" r:id="rId2"/>
    <p:sldId id="294" r:id="rId3"/>
    <p:sldId id="298" r:id="rId4"/>
    <p:sldId id="306" r:id="rId5"/>
    <p:sldId id="305" r:id="rId6"/>
    <p:sldId id="304" r:id="rId7"/>
    <p:sldId id="295" r:id="rId8"/>
    <p:sldId id="296" r:id="rId9"/>
    <p:sldId id="307" r:id="rId10"/>
    <p:sldId id="309" r:id="rId11"/>
    <p:sldId id="314" r:id="rId12"/>
    <p:sldId id="315" r:id="rId13"/>
    <p:sldId id="310" r:id="rId14"/>
    <p:sldId id="311" r:id="rId15"/>
    <p:sldId id="313" r:id="rId16"/>
    <p:sldId id="312" r:id="rId17"/>
  </p:sldIdLst>
  <p:sldSz cx="9144000" cy="6858000" type="screen4x3"/>
  <p:notesSz cx="6669088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88815" autoAdjust="0"/>
  </p:normalViewPr>
  <p:slideViewPr>
    <p:cSldViewPr showGuides="1">
      <p:cViewPr>
        <p:scale>
          <a:sx n="70" d="100"/>
          <a:sy n="70" d="100"/>
        </p:scale>
        <p:origin x="-119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76" d="100"/>
          <a:sy n="76" d="100"/>
        </p:scale>
        <p:origin x="-2196" y="-84"/>
      </p:cViewPr>
      <p:guideLst>
        <p:guide orient="horz" pos="3127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7B7ED-5A4B-428B-8F86-608C93886C25}" type="datetimeFigureOut">
              <a:rPr lang="it-IT" smtClean="0"/>
              <a:pPr/>
              <a:t>11/11/2018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E0189-A71C-439E-91B6-7A9870AD5A8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960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63B4B-98E1-44A6-8180-024A5FDEB793}" type="datetimeFigureOut">
              <a:rPr lang="it-IT" smtClean="0"/>
              <a:pPr/>
              <a:t>11/11/2018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B6E08-9033-435A-A57E-CCA73061B7E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292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9CCB-0709-47BF-BA26-271B538A6ECB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55803-DD48-430E-8013-D095CF373ADF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3CD31-B3A2-4E73-948B-B6F6A4B46363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5F13-F5EB-4961-A008-9DA7446FAA4F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3AD9-344A-43B8-B23A-417E0CAD6FF2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9500-04F6-46D5-ADD6-DD01C2CAF4E9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3449-C3FF-48F4-AA42-7DA2C52A4B2D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5A3F-00DD-4515-AEC2-0AF8A1D56EC5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E8929-F9D6-4BD3-A463-E83863AAA582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14BA-C26F-4AAA-8FE9-A5CCE1608921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2C52-D578-4E0E-A199-A4F172B12731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3B844-22D9-442B-807F-89373F19DC8D}" type="datetime1">
              <a:rPr lang="it-IT" smtClean="0"/>
              <a:pPr/>
              <a:t>11/11/2018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80E9CA-A04F-4494-9760-8FDB70EE29F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0768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48680"/>
            <a:ext cx="1297642" cy="19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634776"/>
            <a:ext cx="2016224" cy="20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869160"/>
            <a:ext cx="1381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081214" y="548680"/>
            <a:ext cx="5490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 smtClean="0">
                <a:solidFill>
                  <a:srgbClr val="C00000"/>
                </a:solidFill>
              </a:rPr>
              <a:t>UNA VISITA GUIDATA ALLA VILLA COMUNALE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11</a:t>
            </a:r>
            <a:endParaRPr lang="it-I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141" y="1179513"/>
            <a:ext cx="8996363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074837" y="260648"/>
            <a:ext cx="5490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 smtClean="0">
                <a:solidFill>
                  <a:srgbClr val="C00000"/>
                </a:solidFill>
              </a:rPr>
              <a:t>UNA VISITA GUIDATA ALLA VILLA COMUNALE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12</a:t>
            </a: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6632"/>
            <a:ext cx="6853584" cy="65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12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043608" y="332656"/>
            <a:ext cx="79208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/>
              <a:t>Usare un linguaggio semplice ma </a:t>
            </a:r>
            <a:r>
              <a:rPr lang="it-IT" dirty="0" smtClean="0"/>
              <a:t>coinvolgente.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visita non è una lezione. 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Percorso SENSI - CUORE – CERVELLO : i visitatori, specie se bambini,  devono prima “ sentire “ la Natura con i sensi ( colori, suoni, profumi , far toccare le piante senza danneggiarle, strofinare le foglie di alloro per sentire i profumi ), poi EMOZIONARSI  e quindi COMPRENDERNE l’importanza.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visita deve essere vissuta come un fidanzamento : prima si viene attirati dalla BELLEZZA o dalla SIMPATIA dell’altra persona, poi , conoscendola meglio , le si apprezza </a:t>
            </a:r>
            <a:r>
              <a:rPr lang="it-IT" dirty="0" smtClean="0"/>
              <a:t>RAZIONALEMENTE.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Evitare di sostare troppo a lungo nello stesso posto, a meno che non vi siano domande, curiosità , etc.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Preparare la visita in funzione della tipologia e del numero dei visitatori ( età dei bambini, provenienza, </a:t>
            </a:r>
            <a:r>
              <a:rPr lang="it-IT" dirty="0" err="1" smtClean="0"/>
              <a:t>etc</a:t>
            </a:r>
            <a:r>
              <a:rPr lang="it-IT" dirty="0" smtClean="0"/>
              <a:t> ). Meglio essere in due</a:t>
            </a:r>
            <a:r>
              <a:rPr lang="it-IT" dirty="0" smtClean="0"/>
              <a:t>, uno tra i primi </a:t>
            </a:r>
            <a:r>
              <a:rPr lang="it-IT" dirty="0" smtClean="0"/>
              <a:t>del gruppo ed uno tra gli </a:t>
            </a:r>
            <a:r>
              <a:rPr lang="it-IT" dirty="0" smtClean="0"/>
              <a:t>ultimi visitatori. 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Fare in modo che tutti sentano, altrimenti di distraggono.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Villa Comunale NON E’ un’area naturale. Quindi le piante vengono curate, potate, etc.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Villa Comunale è anche un luogo STORICO, collegato alla Reggia di Caserta.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Usare la </a:t>
            </a:r>
            <a:r>
              <a:rPr lang="it-IT" smtClean="0"/>
              <a:t>visita per TRASMETTERE i </a:t>
            </a:r>
            <a:r>
              <a:rPr lang="it-IT" dirty="0" smtClean="0"/>
              <a:t>principi del rispetto </a:t>
            </a:r>
            <a:r>
              <a:rPr lang="it-IT" smtClean="0"/>
              <a:t>per </a:t>
            </a:r>
            <a:r>
              <a:rPr lang="it-IT" smtClean="0"/>
              <a:t>DEI BENI PUBBLICI</a:t>
            </a:r>
            <a:r>
              <a:rPr lang="it-IT" smtClean="0"/>
              <a:t>. </a:t>
            </a:r>
            <a:endParaRPr lang="it-IT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388424" y="616530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13</a:t>
            </a:r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 rot="16200000">
            <a:off x="1632993" y="1315616"/>
            <a:ext cx="6132512" cy="3998912"/>
            <a:chOff x="2219400" y="554832"/>
            <a:chExt cx="6132512" cy="3998912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 rot="5400000">
              <a:off x="4552232" y="581027"/>
              <a:ext cx="3543300" cy="4056061"/>
              <a:chOff x="108299667" y="110432850"/>
              <a:chExt cx="3543300" cy="4056778"/>
            </a:xfrm>
          </p:grpSpPr>
          <p:pic>
            <p:nvPicPr>
              <p:cNvPr id="3076" name="Picture 4" descr="Cartin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463529" y="111147113"/>
                <a:ext cx="3217859" cy="3342515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108299667" y="110432850"/>
                <a:ext cx="3543300" cy="6516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ITINERARIO E CARTINA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078" name="Group 6"/>
            <p:cNvGrpSpPr>
              <a:grpSpLocks/>
            </p:cNvGrpSpPr>
            <p:nvPr/>
          </p:nvGrpSpPr>
          <p:grpSpPr bwMode="auto">
            <a:xfrm rot="5400000">
              <a:off x="1046238" y="1727994"/>
              <a:ext cx="3998912" cy="1652587"/>
              <a:chOff x="103767346" y="104457906"/>
              <a:chExt cx="3998310" cy="1652715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539895" y="104472191"/>
                <a:ext cx="1225761" cy="163843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80" name="Picture 8" descr="logoprociv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4902624" y="104530678"/>
                <a:ext cx="1572358" cy="157402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3767346" y="104457906"/>
                <a:ext cx="1061242" cy="16002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14</a:t>
            </a:r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 rot="16200000">
            <a:off x="1522503" y="1473060"/>
            <a:ext cx="6134116" cy="3997325"/>
            <a:chOff x="1991494" y="1237580"/>
            <a:chExt cx="6134116" cy="3997325"/>
          </a:xfrm>
        </p:grpSpPr>
        <p:grpSp>
          <p:nvGrpSpPr>
            <p:cNvPr id="6153" name="Group 9"/>
            <p:cNvGrpSpPr>
              <a:grpSpLocks/>
            </p:cNvGrpSpPr>
            <p:nvPr/>
          </p:nvGrpSpPr>
          <p:grpSpPr bwMode="auto">
            <a:xfrm rot="5400000">
              <a:off x="4113124" y="1157332"/>
              <a:ext cx="3829050" cy="4195923"/>
              <a:chOff x="108122004" y="105611784"/>
              <a:chExt cx="3829050" cy="4196602"/>
            </a:xfrm>
          </p:grpSpPr>
          <p:sp>
            <p:nvSpPr>
              <p:cNvPr id="6154" name="Text Box 10"/>
              <p:cNvSpPr txBox="1">
                <a:spLocks noChangeArrowheads="1"/>
              </p:cNvSpPr>
              <p:nvPr/>
            </p:nvSpPr>
            <p:spPr bwMode="auto">
              <a:xfrm>
                <a:off x="108122004" y="105611784"/>
                <a:ext cx="3829050" cy="6516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BREVE STORIA DELLA VILLA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COMUNALE DI SAN NICOLA LA STRADA 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pic>
            <p:nvPicPr>
              <p:cNvPr id="6155" name="Picture 11" descr="Villa Comunal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454961" y="106465870"/>
                <a:ext cx="3217859" cy="3342516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156" name="Group 12"/>
            <p:cNvGrpSpPr>
              <a:grpSpLocks/>
            </p:cNvGrpSpPr>
            <p:nvPr/>
          </p:nvGrpSpPr>
          <p:grpSpPr bwMode="auto">
            <a:xfrm rot="5400000">
              <a:off x="819125" y="2409949"/>
              <a:ext cx="3997325" cy="1652588"/>
              <a:chOff x="103881646" y="104343606"/>
              <a:chExt cx="3998310" cy="1652715"/>
            </a:xfrm>
          </p:grpSpPr>
          <p:pic>
            <p:nvPicPr>
              <p:cNvPr id="6157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654195" y="104357891"/>
                <a:ext cx="1225761" cy="163843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58" name="Picture 14" descr="logoprociv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5016924" y="104416378"/>
                <a:ext cx="1572358" cy="157402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59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3881646" y="104343606"/>
                <a:ext cx="1061242" cy="16002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15</a:t>
            </a:r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 rot="16200000">
            <a:off x="1625103" y="1321171"/>
            <a:ext cx="6122988" cy="3997325"/>
            <a:chOff x="1625103" y="992536"/>
            <a:chExt cx="6122988" cy="3997325"/>
          </a:xfrm>
        </p:grpSpPr>
        <p:grpSp>
          <p:nvGrpSpPr>
            <p:cNvPr id="1026" name="Group 2"/>
            <p:cNvGrpSpPr>
              <a:grpSpLocks/>
            </p:cNvGrpSpPr>
            <p:nvPr/>
          </p:nvGrpSpPr>
          <p:grpSpPr bwMode="auto">
            <a:xfrm rot="5400000">
              <a:off x="3956342" y="1020312"/>
              <a:ext cx="3543300" cy="4040198"/>
              <a:chOff x="108233820" y="105571200"/>
              <a:chExt cx="3543300" cy="4039463"/>
            </a:xfrm>
          </p:grpSpPr>
          <p:pic>
            <p:nvPicPr>
              <p:cNvPr id="1027" name="Picture 3" descr="allor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395694" y="106260910"/>
                <a:ext cx="3213556" cy="334975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28" name="Text Box 4"/>
              <p:cNvSpPr txBox="1">
                <a:spLocks noChangeArrowheads="1"/>
              </p:cNvSpPr>
              <p:nvPr/>
            </p:nvSpPr>
            <p:spPr bwMode="auto">
              <a:xfrm>
                <a:off x="108233820" y="105571200"/>
                <a:ext cx="3543300" cy="6516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13. ALLORO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Origine : Bacino Mediterraneo</a:t>
                </a:r>
                <a:endPara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1029" name="Group 5"/>
            <p:cNvGrpSpPr>
              <a:grpSpLocks/>
            </p:cNvGrpSpPr>
            <p:nvPr/>
          </p:nvGrpSpPr>
          <p:grpSpPr bwMode="auto">
            <a:xfrm rot="5400000">
              <a:off x="452734" y="2164905"/>
              <a:ext cx="3997325" cy="1652587"/>
              <a:chOff x="104825844" y="105745003"/>
              <a:chExt cx="3998310" cy="1652715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7598393" y="105759288"/>
                <a:ext cx="1225761" cy="163843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1" name="Picture 7" descr="logoprociv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5961122" y="105817775"/>
                <a:ext cx="1572358" cy="157402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4825844" y="105745003"/>
                <a:ext cx="1061242" cy="16002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16</a:t>
            </a:r>
            <a:endParaRPr lang="it-IT" dirty="0"/>
          </a:p>
        </p:txBody>
      </p:sp>
      <p:sp>
        <p:nvSpPr>
          <p:cNvPr id="5122" name="AutoShape 2" descr="Risultati immagini per visita guid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4" name="Picture 4" descr="Risultati immagini per visita guid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060848"/>
            <a:ext cx="7868394" cy="4236828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216579" y="980728"/>
            <a:ext cx="874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Grazie e buon lavoro !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83568" y="116632"/>
            <a:ext cx="7920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 smtClean="0"/>
              <a:t>CHE COS’E’ URBAN NATURE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b="1" dirty="0" smtClean="0"/>
              <a:t>In Europa il 70% della persone vive nelle città; nel Mondo già dal 2007 la maggioranza delle persone vive in aree urbanizzate.</a:t>
            </a:r>
            <a:endParaRPr lang="it-IT" sz="2400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dirty="0" smtClean="0"/>
              <a:t>Per conoscere la Natura in città, proteggerla e farla crescere (balconi, giardini condivisi, </a:t>
            </a:r>
            <a:r>
              <a:rPr lang="it-IT" sz="2400" dirty="0" err="1" smtClean="0"/>
              <a:t>etc</a:t>
            </a:r>
            <a:r>
              <a:rPr lang="it-IT" sz="2400" dirty="0" smtClean="0"/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dirty="0" smtClean="0"/>
              <a:t> Per “rileggere” le città come ecosistemi aperti e sostenibili e suggerire comportamenti virtuosi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2400" dirty="0" smtClean="0"/>
              <a:t>Per far scoprire la Natura in città e la sua importanza (Servizi </a:t>
            </a:r>
            <a:r>
              <a:rPr lang="it-IT" sz="2400" dirty="0" err="1" smtClean="0"/>
              <a:t>ecosistemici</a:t>
            </a:r>
            <a:r>
              <a:rPr lang="it-IT" sz="2400" dirty="0" smtClean="0"/>
              <a:t>, benessere, salute, clima, </a:t>
            </a:r>
            <a:r>
              <a:rPr lang="it-IT" sz="2400" dirty="0" err="1" smtClean="0"/>
              <a:t>etc</a:t>
            </a:r>
            <a:r>
              <a:rPr lang="it-IT" sz="2400" dirty="0" smtClean="0"/>
              <a:t>) tramite la </a:t>
            </a:r>
            <a:r>
              <a:rPr lang="it-IT" sz="2400" i="1" dirty="0" smtClean="0"/>
              <a:t>citizen science </a:t>
            </a:r>
            <a:endParaRPr lang="it-IT" sz="24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932040" y="0"/>
            <a:ext cx="3981773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it-IT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BIODIVERSITA’</a:t>
            </a:r>
            <a:endParaRPr lang="it-IT" sz="20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it-IT" sz="2000" dirty="0">
                <a:solidFill>
                  <a:srgbClr val="339933"/>
                </a:solidFill>
              </a:rPr>
              <a:t>Rappresenta la </a:t>
            </a:r>
            <a:r>
              <a:rPr lang="it-IT" sz="20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“ricchezza “ </a:t>
            </a:r>
            <a:r>
              <a:rPr lang="it-IT" sz="2000" dirty="0">
                <a:solidFill>
                  <a:srgbClr val="339933"/>
                </a:solidFill>
              </a:rPr>
              <a:t>del nostro Pianeta, </a:t>
            </a:r>
            <a:r>
              <a:rPr lang="it-IT" sz="2000" b="1" i="1" dirty="0" smtClean="0">
                <a:solidFill>
                  <a:srgbClr val="339933"/>
                </a:solidFill>
              </a:rPr>
              <a:t>l’insieme </a:t>
            </a:r>
            <a:r>
              <a:rPr lang="it-IT" sz="2000" b="1" i="1" dirty="0">
                <a:solidFill>
                  <a:srgbClr val="339933"/>
                </a:solidFill>
              </a:rPr>
              <a:t>armonico delle forme viventi. </a:t>
            </a:r>
          </a:p>
          <a:p>
            <a:pPr algn="ctr">
              <a:defRPr/>
            </a:pPr>
            <a:endParaRPr lang="it-IT" sz="2000" b="1" dirty="0" smtClean="0"/>
          </a:p>
          <a:p>
            <a:pPr algn="ctr">
              <a:defRPr/>
            </a:pPr>
            <a:r>
              <a:rPr lang="it-IT" sz="2000" dirty="0" smtClean="0"/>
              <a:t>Se </a:t>
            </a:r>
            <a:r>
              <a:rPr lang="it-IT" sz="2000" b="1" dirty="0" smtClean="0"/>
              <a:t>biodiversità</a:t>
            </a:r>
            <a:r>
              <a:rPr lang="it-IT" sz="2000" dirty="0" smtClean="0"/>
              <a:t> è </a:t>
            </a:r>
            <a:r>
              <a:rPr lang="it-IT" sz="2000" b="1" i="1" dirty="0" smtClean="0"/>
              <a:t>diversità della vita</a:t>
            </a:r>
            <a:r>
              <a:rPr lang="it-IT" sz="2000" dirty="0" smtClean="0"/>
              <a:t>, cioè l’insieme di habitat, piante e animali, allora la </a:t>
            </a:r>
            <a:r>
              <a:rPr lang="it-IT" sz="2000" b="1" dirty="0" smtClean="0"/>
              <a:t>biodiversità urbana</a:t>
            </a:r>
            <a:r>
              <a:rPr lang="it-IT" sz="2000" dirty="0" smtClean="0"/>
              <a:t> è l'insieme di </a:t>
            </a:r>
            <a:r>
              <a:rPr lang="it-IT" sz="2000" b="1" dirty="0" smtClean="0"/>
              <a:t>natura selvatica</a:t>
            </a:r>
            <a:r>
              <a:rPr lang="it-IT" sz="2000" dirty="0" smtClean="0"/>
              <a:t> che vive nelle nostre città. </a:t>
            </a:r>
          </a:p>
          <a:p>
            <a:pPr algn="ctr">
              <a:defRPr/>
            </a:pPr>
            <a:r>
              <a:rPr lang="it-IT" sz="2000" dirty="0" smtClean="0"/>
              <a:t>Per proteggere la biodiversità non bisogna SOLO piantare più alberi, ma permettere agli animali di raggiungerli e di viverci, proteggendo gli ambienti e creando condizioni favorevoli come i corridoi ecologici.</a:t>
            </a:r>
            <a:endParaRPr lang="it-IT" sz="16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3960440" cy="527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95536" y="623731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199864" cy="31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46954"/>
            <a:ext cx="4248472" cy="318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323528" y="404664"/>
            <a:ext cx="4032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 smtClean="0"/>
              <a:t>La 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BIODIVERSITA’</a:t>
            </a:r>
            <a:endParaRPr lang="it-IT" dirty="0" smtClean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it-IT" b="1" dirty="0" smtClean="0"/>
              <a:t>è intorno a noi! </a:t>
            </a:r>
          </a:p>
          <a:p>
            <a:pPr algn="ctr">
              <a:defRPr/>
            </a:pPr>
            <a:r>
              <a:rPr lang="it-IT" b="1" dirty="0" smtClean="0">
                <a:solidFill>
                  <a:srgbClr val="C00000"/>
                </a:solidFill>
              </a:rPr>
              <a:t>Basta saper osservare.</a:t>
            </a:r>
          </a:p>
          <a:p>
            <a:pPr algn="ctr">
              <a:defRPr/>
            </a:pPr>
            <a:endParaRPr lang="it-IT" dirty="0" smtClean="0"/>
          </a:p>
          <a:p>
            <a:pPr algn="ctr">
              <a:defRPr/>
            </a:pPr>
            <a:r>
              <a:rPr lang="it-IT" dirty="0" smtClean="0"/>
              <a:t>Recentemente è stato scoperto che le città sono diventate anche luoghi-rifugio per la biodiversità, come ad esempio per farfalle, api e impollinatori in generale, che fuggono luoghi poco salutari per la loro vita, come i campi coltivati in modo intensivo con l’uso di pesticidi.</a:t>
            </a:r>
          </a:p>
          <a:p>
            <a:pPr algn="ctr">
              <a:defRPr/>
            </a:pPr>
            <a:r>
              <a:rPr lang="it-IT" dirty="0" smtClean="0"/>
              <a:t>Le città sono calde e secche, isole di calore che attirano animali e permettono la vita di piante anche in aree fredde.  </a:t>
            </a:r>
            <a:br>
              <a:rPr lang="it-IT" dirty="0" smtClean="0"/>
            </a:br>
            <a:r>
              <a:rPr lang="it-IT" dirty="0" smtClean="0"/>
              <a:t>I ruderi, i vecchi palazzi, i tetti, i monumenti, sono colonizzati da piante ed animali.</a:t>
            </a:r>
          </a:p>
          <a:p>
            <a:pPr algn="ctr">
              <a:defRPr/>
            </a:pPr>
            <a:r>
              <a:rPr lang="it-IT" dirty="0" smtClean="0"/>
              <a:t>I rifiuti sono una buone fonte di cibo per molti animali. 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3708" y="980728"/>
            <a:ext cx="4000500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1979712" y="188640"/>
            <a:ext cx="525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Principali servizi Resi dagli ecosistemi </a:t>
            </a:r>
          </a:p>
        </p:txBody>
      </p:sp>
      <p:pic>
        <p:nvPicPr>
          <p:cNvPr id="13" name="Picture 9" descr="http://www.la-tua-crescita.net/img/Foresta%2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4" y="142875"/>
            <a:ext cx="2190750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1" descr="http://quantinisei.files.wordpress.com/2009/01/merca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57187"/>
            <a:ext cx="2066925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3" descr="http://www.provincia.ap.it/pn/073/images/Api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50496" y="3658716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http://www.expopage.net/ebooths2/Exhibitor171944/PS/cartolina%2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9286" y="4719786"/>
            <a:ext cx="2928938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7" descr="http://www.missionaridafrica.org/archivio_rivista/2006_03/immagini/cotone-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437112"/>
            <a:ext cx="1252538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9" descr="http://www.ilsentiero.biz/monografie/erbario/spirea%20ulmari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838" y="1928813"/>
            <a:ext cx="1435100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1" descr="http://acomeavventura.com/wp-content/uploads/2008/01/papavero-da-oppi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3" y="5286375"/>
            <a:ext cx="1857375" cy="130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3" descr="http://cricket.biol.sc.edu/acmoore/527/plants/Serenoa_repen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50" y="3968750"/>
            <a:ext cx="1571625" cy="117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asellaDiTesto 20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755576" y="260649"/>
            <a:ext cx="792088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CHE SERVE </a:t>
            </a:r>
            <a:r>
              <a:rPr lang="it-IT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 ECOSISTEMA URBANO </a:t>
            </a:r>
          </a:p>
          <a:p>
            <a:pPr algn="ctr"/>
            <a:r>
              <a:rPr lang="it-IT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 BUONA SALUTE ?</a:t>
            </a:r>
            <a:endParaRPr lang="it-IT" sz="2000" dirty="0" smtClean="0"/>
          </a:p>
          <a:p>
            <a:pPr algn="l"/>
            <a:endParaRPr lang="it-IT" dirty="0" smtClean="0"/>
          </a:p>
          <a:p>
            <a:pPr algn="l"/>
            <a:r>
              <a:rPr lang="it-IT" dirty="0" smtClean="0"/>
              <a:t>Parchi</a:t>
            </a:r>
            <a:r>
              <a:rPr lang="it-IT" dirty="0"/>
              <a:t>, giardini ed altri spazi verdi svolgono importantissime funzioni per migliorare la vivibilità urbana:</a:t>
            </a:r>
            <a:br>
              <a:rPr lang="it-IT" dirty="0"/>
            </a:br>
            <a:r>
              <a:rPr lang="it-IT" dirty="0"/>
              <a:t>- riduzione inquinamento atmosferico</a:t>
            </a:r>
            <a:br>
              <a:rPr lang="it-IT" dirty="0"/>
            </a:br>
            <a:r>
              <a:rPr lang="it-IT" dirty="0"/>
              <a:t>- miglioramento climatico e risparmio energetico</a:t>
            </a:r>
            <a:br>
              <a:rPr lang="it-IT" dirty="0"/>
            </a:br>
            <a:r>
              <a:rPr lang="it-IT" dirty="0"/>
              <a:t>- rimozione dall’atmosfera e stoccaggio del carbonio</a:t>
            </a:r>
            <a:br>
              <a:rPr lang="it-IT" dirty="0"/>
            </a:br>
            <a:r>
              <a:rPr lang="it-IT" dirty="0"/>
              <a:t>- attenuazione dei rumori fastidiosi</a:t>
            </a:r>
            <a:br>
              <a:rPr lang="it-IT" dirty="0"/>
            </a:br>
            <a:r>
              <a:rPr lang="it-IT" dirty="0"/>
              <a:t>- assorbimento delle acque piovane, con prevenzione delle alluvioni</a:t>
            </a:r>
            <a:br>
              <a:rPr lang="it-IT" dirty="0"/>
            </a:br>
            <a:r>
              <a:rPr lang="it-IT" dirty="0"/>
              <a:t>- produzione alimenti e materie prime (es. orti urbani)</a:t>
            </a:r>
            <a:br>
              <a:rPr lang="it-IT" dirty="0"/>
            </a:br>
            <a:r>
              <a:rPr lang="it-IT" dirty="0"/>
              <a:t>- incremento del valore degli immobili</a:t>
            </a:r>
            <a:br>
              <a:rPr lang="it-IT" dirty="0"/>
            </a:br>
            <a:r>
              <a:rPr lang="it-IT" dirty="0"/>
              <a:t>- funzioni ricreative e sociali</a:t>
            </a:r>
            <a:br>
              <a:rPr lang="it-IT" dirty="0"/>
            </a:br>
            <a:r>
              <a:rPr lang="it-IT" dirty="0"/>
              <a:t>- occasione per attività culturali e sportive</a:t>
            </a:r>
          </a:p>
          <a:p>
            <a:pPr algn="l"/>
            <a:endParaRPr lang="it-IT" sz="2000" dirty="0"/>
          </a:p>
          <a:p>
            <a:pPr algn="ctr"/>
            <a:r>
              <a:rPr lang="it-IT" sz="32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it-IT" sz="32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CHi</a:t>
            </a:r>
            <a:r>
              <a:rPr lang="it-IT" sz="32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SERVE ??</a:t>
            </a:r>
            <a:endParaRPr lang="it-IT" sz="3200" dirty="0" smtClean="0"/>
          </a:p>
          <a:p>
            <a:endParaRPr lang="it-IT" sz="2000" dirty="0"/>
          </a:p>
          <a:p>
            <a:pPr algn="ctr"/>
            <a:r>
              <a:rPr lang="it-IT" sz="2800" b="1" dirty="0"/>
              <a:t>A </a:t>
            </a:r>
            <a:r>
              <a:rPr lang="it-IT" sz="2800" b="1" dirty="0" smtClean="0"/>
              <a:t>TUTTI </a:t>
            </a:r>
            <a:r>
              <a:rPr lang="it-IT" sz="2800" b="1" dirty="0"/>
              <a:t>NOI PER VIVERE MEGLIO, ANCHE IN UNA GRANDE CITTA’ TRAFFICATA !</a:t>
            </a:r>
            <a:endParaRPr lang="it-IT" sz="3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7"/>
          <p:cNvSpPr>
            <a:spLocks noChangeArrowheads="1"/>
          </p:cNvSpPr>
          <p:nvPr/>
        </p:nvSpPr>
        <p:spPr bwMode="auto">
          <a:xfrm>
            <a:off x="755576" y="0"/>
            <a:ext cx="820891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ECOSISTEMA URBANO </a:t>
            </a:r>
          </a:p>
          <a:p>
            <a:r>
              <a:rPr lang="it-IT" sz="2000" dirty="0"/>
              <a:t>Piante, bruchi, farfalle, api, lumache , uccelli, gatti e bambini sono legati da invisibili fili. La vita di ognuno di essi dipende dalla presenza degli altri. Senza tutte le tessere, questo complesso mosaico non riesce a svolgere la funzione principale : permettere </a:t>
            </a:r>
            <a:r>
              <a:rPr lang="it-IT" sz="2000" dirty="0" smtClean="0"/>
              <a:t>una esistenza, dignitosa ed in buona salute, di </a:t>
            </a:r>
            <a:r>
              <a:rPr lang="it-IT" sz="2000" dirty="0"/>
              <a:t>tutti gli esseri viventi di questo Pianeta 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204864"/>
            <a:ext cx="7776864" cy="459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7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5652120" y="328582"/>
            <a:ext cx="3851101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it-IT" sz="2800" dirty="0"/>
              <a:t>La città ospita numerosi insetti, ragni, uccelli e mammiferi, che vivono accanto a noi. </a:t>
            </a:r>
          </a:p>
          <a:p>
            <a:pPr algn="l"/>
            <a:endParaRPr lang="it-IT" sz="2800" dirty="0"/>
          </a:p>
          <a:p>
            <a:pPr algn="l"/>
            <a:r>
              <a:rPr lang="it-IT" sz="2800" dirty="0"/>
              <a:t>Parchi e giardini urbani, ricchi di alberi e prati fioriti, sono intorno a noi </a:t>
            </a:r>
          </a:p>
          <a:p>
            <a:pPr algn="l"/>
            <a:r>
              <a:rPr lang="it-IT" sz="2800" dirty="0"/>
              <a:t>Anche la città può essere un’oasi naturale</a:t>
            </a:r>
            <a:r>
              <a:rPr lang="it-IT" sz="2000" dirty="0"/>
              <a:t> 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129" y="404664"/>
            <a:ext cx="463954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7032"/>
            <a:ext cx="4631127" cy="25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1751" name="Picture 10" descr="master pand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8604448" y="630932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9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2656"/>
            <a:ext cx="386012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4860032" y="1412778"/>
          <a:ext cx="4032448" cy="3528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588065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Anti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</a:rPr>
                        <a:t>Pro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it-IT" dirty="0" smtClean="0"/>
                        <a:t>Caldo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Biodiversità</a:t>
                      </a:r>
                      <a:endParaRPr lang="it-IT" dirty="0"/>
                    </a:p>
                  </a:txBody>
                  <a:tcPr/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it-IT" dirty="0" smtClean="0"/>
                        <a:t>Inquinamento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Valore</a:t>
                      </a:r>
                      <a:endParaRPr lang="it-IT" dirty="0"/>
                    </a:p>
                  </a:txBody>
                  <a:tcPr/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it-IT" dirty="0" smtClean="0"/>
                        <a:t>CO</a:t>
                      </a:r>
                      <a:r>
                        <a:rPr lang="it-IT" baseline="-25000" dirty="0" smtClean="0"/>
                        <a:t>2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Bellezza</a:t>
                      </a:r>
                      <a:endParaRPr lang="it-IT" dirty="0"/>
                    </a:p>
                  </a:txBody>
                  <a:tcPr/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it-IT" dirty="0" smtClean="0"/>
                        <a:t>Siccità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Turismo</a:t>
                      </a:r>
                      <a:endParaRPr lang="it-IT" dirty="0"/>
                    </a:p>
                  </a:txBody>
                  <a:tcPr/>
                </a:tc>
              </a:tr>
              <a:tr h="588065">
                <a:tc>
                  <a:txBody>
                    <a:bodyPr/>
                    <a:lstStyle/>
                    <a:p>
                      <a:r>
                        <a:rPr lang="it-IT" dirty="0" smtClean="0"/>
                        <a:t>Stress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Bambini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TM02455596[[fn=Primavera]]</Template>
  <TotalTime>3938</TotalTime>
  <Words>623</Words>
  <Application>Microsoft Office PowerPoint</Application>
  <PresentationFormat>Presentazione su schermo (4:3)</PresentationFormat>
  <Paragraphs>79</Paragraphs>
  <Slides>16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Spring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 in città</dc:title>
  <dc:creator>Marco Galaverni</dc:creator>
  <cp:lastModifiedBy>RP</cp:lastModifiedBy>
  <cp:revision>380</cp:revision>
  <dcterms:created xsi:type="dcterms:W3CDTF">2017-06-21T14:12:10Z</dcterms:created>
  <dcterms:modified xsi:type="dcterms:W3CDTF">2018-11-11T07:46:40Z</dcterms:modified>
</cp:coreProperties>
</file>